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6"/>
  </p:notesMasterIdLst>
  <p:sldIdLst>
    <p:sldId id="277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erguson Kathryn" initials="F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C1FDA-6779-4A9E-9505-8DEE5B9C8538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8CE4C-36FF-45D9-8BE8-595833E6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359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0155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931-678D-2A41-B782-C751AED33B6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280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931-678D-2A41-B782-C751AED33B6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729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931-678D-2A41-B782-C751AED33B6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984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931-678D-2A41-B782-C751AED33B6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713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931-678D-2A41-B782-C751AED33B6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12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931-678D-2A41-B782-C751AED33B6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419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931-678D-2A41-B782-C751AED33B6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5464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931-678D-2A41-B782-C751AED33B6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3263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931-678D-2A41-B782-C751AED33B6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34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931-678D-2A41-B782-C751AED33B6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20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1444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GB" dirty="0"/>
          </a:p>
          <a:p>
            <a:pPr lvl="1"/>
            <a:endParaRPr lang="en-GB" dirty="0"/>
          </a:p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931-678D-2A41-B782-C751AED33B6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272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931-678D-2A41-B782-C751AED33B6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79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931-678D-2A41-B782-C751AED33B6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6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931-678D-2A41-B782-C751AED33B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019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931-678D-2A41-B782-C751AED33B6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32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931-678D-2A41-B782-C751AED33B6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862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931-678D-2A41-B782-C751AED33B6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655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931-678D-2A41-B782-C751AED33B6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1183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931-678D-2A41-B782-C751AED33B6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46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7FCA6-B1A2-4FD2-A3F1-C3607579AFBE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004A-E372-40F8-8F24-FEAD06B60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515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7FCA6-B1A2-4FD2-A3F1-C3607579AFBE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004A-E372-40F8-8F24-FEAD06B60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838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7FCA6-B1A2-4FD2-A3F1-C3607579AFBE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004A-E372-40F8-8F24-FEAD06B60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750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35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5206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331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74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835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156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2948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403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7FCA6-B1A2-4FD2-A3F1-C3607579AFBE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004A-E372-40F8-8F24-FEAD06B60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7597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6554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75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857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7FCA6-B1A2-4FD2-A3F1-C3607579AFBE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004A-E372-40F8-8F24-FEAD06B60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285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7FCA6-B1A2-4FD2-A3F1-C3607579AFBE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004A-E372-40F8-8F24-FEAD06B60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977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7FCA6-B1A2-4FD2-A3F1-C3607579AFBE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004A-E372-40F8-8F24-FEAD06B60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28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7FCA6-B1A2-4FD2-A3F1-C3607579AFBE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004A-E372-40F8-8F24-FEAD06B60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331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7FCA6-B1A2-4FD2-A3F1-C3607579AFBE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004A-E372-40F8-8F24-FEAD06B60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67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7FCA6-B1A2-4FD2-A3F1-C3607579AFBE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004A-E372-40F8-8F24-FEAD06B60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89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7FCA6-B1A2-4FD2-A3F1-C3607579AFBE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004A-E372-40F8-8F24-FEAD06B60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61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7FCA6-B1A2-4FD2-A3F1-C3607579AFBE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F004A-E372-40F8-8F24-FEAD06B60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27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019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79580"/>
            <a:ext cx="9144000" cy="946940"/>
          </a:xfrm>
        </p:spPr>
        <p:txBody>
          <a:bodyPr/>
          <a:lstStyle/>
          <a:p>
            <a:r>
              <a:rPr lang="en-GB" b="1" dirty="0">
                <a:solidFill>
                  <a:srgbClr val="808000"/>
                </a:solidFill>
              </a:rPr>
              <a:t>The CLEAR </a:t>
            </a:r>
            <a:r>
              <a:rPr lang="en-GB" b="1" dirty="0" smtClean="0">
                <a:solidFill>
                  <a:srgbClr val="808000"/>
                </a:solidFill>
              </a:rPr>
              <a:t>Trial</a:t>
            </a:r>
            <a:endParaRPr lang="en-GB" b="1" dirty="0">
              <a:solidFill>
                <a:srgbClr val="808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1" y="2656732"/>
            <a:ext cx="9144000" cy="2008094"/>
          </a:xfrm>
        </p:spPr>
        <p:txBody>
          <a:bodyPr>
            <a:normAutofit fontScale="62500" lnSpcReduction="20000"/>
          </a:bodyPr>
          <a:lstStyle/>
          <a:p>
            <a:r>
              <a:rPr lang="en-GB" sz="33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A 2x2 factorial randomised </a:t>
            </a:r>
            <a:r>
              <a:rPr lang="en-GB" sz="33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open </a:t>
            </a:r>
            <a:r>
              <a:rPr lang="en-GB" sz="33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label trial to determine the </a:t>
            </a:r>
            <a:r>
              <a:rPr lang="en-GB" sz="33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GB" sz="33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inical and </a:t>
            </a:r>
            <a:r>
              <a:rPr lang="en-GB" sz="33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cost-</a:t>
            </a:r>
            <a:r>
              <a:rPr lang="en-GB" sz="33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33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ffectiveness </a:t>
            </a:r>
            <a:r>
              <a:rPr lang="en-GB" sz="33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of hypertonic saline (HTS 6%) and carbocisteine for </a:t>
            </a:r>
            <a:r>
              <a:rPr lang="en-GB" sz="33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33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irway clea</a:t>
            </a:r>
            <a:r>
              <a:rPr lang="en-GB" sz="33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33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ance versus usual care over 52 weeks in bronchiectasis (BE)</a:t>
            </a:r>
          </a:p>
          <a:p>
            <a:endParaRPr lang="en-GB" sz="13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Chief Investigator: Professor Stuart Elborn, Queen’s University Belfast</a:t>
            </a:r>
          </a:p>
          <a:p>
            <a:r>
              <a:rPr lang="en-GB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Lead Applicant Physiotherapist: Professor Judy </a:t>
            </a:r>
            <a:r>
              <a:rPr lang="en-GB" sz="3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Bradley, Queen’s </a:t>
            </a:r>
            <a:r>
              <a:rPr lang="en-GB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University Belfast</a:t>
            </a:r>
          </a:p>
          <a:p>
            <a:endParaRPr lang="en-GB" sz="33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057" y="5756742"/>
            <a:ext cx="2645893" cy="9266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36722" y="5756742"/>
            <a:ext cx="2705100" cy="107632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66008" y="325999"/>
            <a:ext cx="1211984" cy="128667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AutoShape 2" descr="Image result for qub logo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8009" y="4493780"/>
            <a:ext cx="2257425" cy="81484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2616" y="4523488"/>
            <a:ext cx="2772667" cy="8011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69759" y="5519146"/>
            <a:ext cx="2226153" cy="73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84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19928"/>
            <a:ext cx="7886700" cy="1325563"/>
          </a:xfrm>
        </p:spPr>
        <p:txBody>
          <a:bodyPr>
            <a:normAutofit/>
          </a:bodyPr>
          <a:lstStyle/>
          <a:p>
            <a:r>
              <a:rPr lang="en-US" sz="2700" b="1" dirty="0" smtClean="0"/>
              <a:t>Step 3: Pre-Trial </a:t>
            </a:r>
            <a:r>
              <a:rPr lang="en-US" sz="2700" b="1" dirty="0"/>
              <a:t>A</a:t>
            </a:r>
            <a:r>
              <a:rPr lang="en-US" sz="2700" b="1" dirty="0" smtClean="0"/>
              <a:t>ssessment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88956"/>
            <a:ext cx="7886700" cy="4606916"/>
          </a:xfrm>
        </p:spPr>
        <p:txBody>
          <a:bodyPr>
            <a:noAutofit/>
          </a:bodyPr>
          <a:lstStyle/>
          <a:p>
            <a:pPr lvl="0"/>
            <a:r>
              <a:rPr lang="en-GB" sz="2200" dirty="0"/>
              <a:t>Check patient for clinical stability </a:t>
            </a:r>
          </a:p>
          <a:p>
            <a:pPr lvl="1"/>
            <a:r>
              <a:rPr lang="en-GB" sz="2200" dirty="0"/>
              <a:t>F</a:t>
            </a:r>
            <a:r>
              <a:rPr lang="en-GB" sz="2200" dirty="0" smtClean="0"/>
              <a:t>eeling </a:t>
            </a:r>
            <a:r>
              <a:rPr lang="en-GB" sz="2200" dirty="0"/>
              <a:t>more </a:t>
            </a:r>
            <a:r>
              <a:rPr lang="en-GB" sz="2200" dirty="0" smtClean="0"/>
              <a:t>unwell</a:t>
            </a:r>
            <a:endParaRPr lang="en-GB" sz="2200" dirty="0"/>
          </a:p>
          <a:p>
            <a:pPr lvl="1"/>
            <a:r>
              <a:rPr lang="en-GB" sz="2200" dirty="0"/>
              <a:t>H</a:t>
            </a:r>
            <a:r>
              <a:rPr lang="en-GB" sz="2200" dirty="0" smtClean="0"/>
              <a:t>aemoptysis</a:t>
            </a:r>
            <a:endParaRPr lang="en-GB" sz="2200" dirty="0"/>
          </a:p>
          <a:p>
            <a:pPr lvl="1"/>
            <a:r>
              <a:rPr lang="en-GB" sz="2200" dirty="0"/>
              <a:t>I</a:t>
            </a:r>
            <a:r>
              <a:rPr lang="en-GB" sz="2200" dirty="0" smtClean="0"/>
              <a:t>ncrease </a:t>
            </a:r>
            <a:r>
              <a:rPr lang="en-GB" sz="2200" dirty="0"/>
              <a:t>in steroid </a:t>
            </a:r>
            <a:r>
              <a:rPr lang="en-GB" sz="2200" dirty="0" smtClean="0"/>
              <a:t>medication </a:t>
            </a:r>
            <a:r>
              <a:rPr lang="en-GB" sz="2200" dirty="0"/>
              <a:t>or</a:t>
            </a:r>
          </a:p>
          <a:p>
            <a:pPr lvl="1"/>
            <a:r>
              <a:rPr lang="en-GB" sz="2200" dirty="0"/>
              <a:t>A</a:t>
            </a:r>
            <a:r>
              <a:rPr lang="en-GB" sz="2200" dirty="0" smtClean="0"/>
              <a:t>ny </a:t>
            </a:r>
            <a:r>
              <a:rPr lang="en-GB" sz="2200" dirty="0"/>
              <a:t>recent contraindications to spirometry (e.g. chest pain, sinus surgery</a:t>
            </a:r>
            <a:r>
              <a:rPr lang="en-GB" sz="2200" dirty="0" smtClean="0"/>
              <a:t>)</a:t>
            </a:r>
          </a:p>
          <a:p>
            <a:pPr lvl="0"/>
            <a:r>
              <a:rPr lang="en-GB" sz="2200" dirty="0"/>
              <a:t>Complete FEV</a:t>
            </a:r>
            <a:r>
              <a:rPr lang="en-GB" sz="2200" baseline="-25000" dirty="0"/>
              <a:t>1</a:t>
            </a:r>
            <a:r>
              <a:rPr lang="en-GB" sz="2200" dirty="0"/>
              <a:t>/FVC</a:t>
            </a:r>
          </a:p>
          <a:p>
            <a:pPr lvl="1"/>
            <a:r>
              <a:rPr lang="en-GB" sz="2200" dirty="0"/>
              <a:t>B</a:t>
            </a:r>
            <a:r>
              <a:rPr lang="en-GB" sz="2200" dirty="0" smtClean="0"/>
              <a:t>est </a:t>
            </a:r>
            <a:r>
              <a:rPr lang="en-GB" sz="2200" dirty="0"/>
              <a:t>of 3 FEV</a:t>
            </a:r>
            <a:r>
              <a:rPr lang="en-GB" sz="2200" baseline="-25000" dirty="0"/>
              <a:t>1</a:t>
            </a:r>
            <a:r>
              <a:rPr lang="en-GB" sz="2200" dirty="0"/>
              <a:t> measurements recorded including % </a:t>
            </a:r>
            <a:r>
              <a:rPr lang="en-GB" sz="2200" dirty="0" smtClean="0"/>
              <a:t>predicted</a:t>
            </a:r>
            <a:endParaRPr lang="en-GB" sz="2200" dirty="0"/>
          </a:p>
          <a:p>
            <a:pPr lvl="0"/>
            <a:r>
              <a:rPr lang="en-GB" sz="2200" dirty="0" smtClean="0"/>
              <a:t>Advise </a:t>
            </a:r>
            <a:r>
              <a:rPr lang="en-GB" sz="2200" dirty="0"/>
              <a:t>patient if they feel nauseous, light headedness, tight in the chest or generally feel unwell when taking the nebuliser or DPI to tell you </a:t>
            </a:r>
            <a:r>
              <a:rPr lang="en-GB" sz="2200" dirty="0" smtClean="0"/>
              <a:t>immediately</a:t>
            </a:r>
            <a:endParaRPr lang="en-GB" sz="2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72905"/>
            <a:ext cx="782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rgbClr val="808000"/>
                </a:solidFill>
              </a:rPr>
              <a:t>Drug Response Assessment     </a:t>
            </a:r>
          </a:p>
        </p:txBody>
      </p:sp>
      <p:pic>
        <p:nvPicPr>
          <p:cNvPr id="8" name="Picture 7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065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227" y="1092575"/>
            <a:ext cx="7886700" cy="994172"/>
          </a:xfrm>
        </p:spPr>
        <p:txBody>
          <a:bodyPr>
            <a:normAutofit/>
          </a:bodyPr>
          <a:lstStyle/>
          <a:p>
            <a:r>
              <a:rPr lang="en-US" sz="2700" b="1" dirty="0" smtClean="0"/>
              <a:t>Step </a:t>
            </a:r>
            <a:r>
              <a:rPr lang="en-US" sz="2700" b="1" dirty="0"/>
              <a:t>4</a:t>
            </a:r>
            <a:r>
              <a:rPr lang="en-US" sz="2700" b="1" dirty="0" smtClean="0"/>
              <a:t>: </a:t>
            </a:r>
            <a:r>
              <a:rPr lang="en-US" sz="2700" b="1" dirty="0"/>
              <a:t>A</a:t>
            </a:r>
            <a:r>
              <a:rPr lang="en-US" sz="2700" b="1" dirty="0" smtClean="0"/>
              <a:t>dministration </a:t>
            </a:r>
            <a:r>
              <a:rPr lang="en-US" sz="2700" b="1" dirty="0"/>
              <a:t>of the </a:t>
            </a:r>
            <a:r>
              <a:rPr lang="en-US" sz="2700" b="1" dirty="0" smtClean="0"/>
              <a:t>HTS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593" y="1825625"/>
            <a:ext cx="8323061" cy="4530726"/>
          </a:xfrm>
        </p:spPr>
        <p:txBody>
          <a:bodyPr>
            <a:noAutofit/>
          </a:bodyPr>
          <a:lstStyle/>
          <a:p>
            <a:pPr lvl="0" hangingPunct="0"/>
            <a:r>
              <a:rPr lang="en-GB" sz="2000" dirty="0" smtClean="0"/>
              <a:t>Monitor </a:t>
            </a:r>
            <a:r>
              <a:rPr lang="en-GB" sz="2000" dirty="0"/>
              <a:t>oxygen saturation and HR throughout </a:t>
            </a:r>
            <a:r>
              <a:rPr lang="en-GB" sz="2000" dirty="0" smtClean="0"/>
              <a:t>procedure</a:t>
            </a:r>
            <a:endParaRPr lang="en-GB" sz="2000" dirty="0"/>
          </a:p>
          <a:p>
            <a:pPr lvl="0"/>
            <a:r>
              <a:rPr lang="en-GB" sz="2000" dirty="0"/>
              <a:t>Give </a:t>
            </a:r>
            <a:r>
              <a:rPr lang="en-GB" sz="2000" dirty="0" smtClean="0"/>
              <a:t>the HTS 6% </a:t>
            </a:r>
            <a:r>
              <a:rPr lang="en-GB" sz="2000" dirty="0"/>
              <a:t>via the </a:t>
            </a:r>
            <a:r>
              <a:rPr lang="en-GB" sz="2000" dirty="0" err="1"/>
              <a:t>eFlow</a:t>
            </a:r>
            <a:r>
              <a:rPr lang="en-GB" sz="2000" dirty="0"/>
              <a:t> rapid </a:t>
            </a:r>
            <a:r>
              <a:rPr lang="en-GB" sz="2000" dirty="0" smtClean="0"/>
              <a:t>nebuliser</a:t>
            </a:r>
            <a:endParaRPr lang="en-GB" sz="2000" dirty="0"/>
          </a:p>
          <a:p>
            <a:pPr lvl="0" hangingPunct="0"/>
            <a:r>
              <a:rPr lang="en-GB" sz="2000" dirty="0"/>
              <a:t>If saturation falls below normal levels (for the patient) for a consistent period, reassess the patients breathing pattern. If this consistent low oxygen saturation persists, then the test should be stopped and a re-trial should be considered as per the DRA </a:t>
            </a:r>
            <a:r>
              <a:rPr lang="en-GB" sz="2000" dirty="0" err="1"/>
              <a:t>proforma</a:t>
            </a:r>
            <a:r>
              <a:rPr lang="en-GB" sz="2000" dirty="0"/>
              <a:t> and flow </a:t>
            </a:r>
            <a:r>
              <a:rPr lang="en-GB" sz="2000" dirty="0" smtClean="0"/>
              <a:t>diagram</a:t>
            </a:r>
          </a:p>
          <a:p>
            <a:pPr hangingPunct="0"/>
            <a:r>
              <a:rPr lang="en-GB" sz="2000" dirty="0"/>
              <a:t>During the test and immediately post inhalation, ask the patient to describe any symptoms e.g. chest </a:t>
            </a:r>
            <a:r>
              <a:rPr lang="en-GB" sz="2000" dirty="0" smtClean="0"/>
              <a:t>tightness</a:t>
            </a:r>
          </a:p>
          <a:p>
            <a:pPr lvl="0" hangingPunct="0"/>
            <a:r>
              <a:rPr lang="en-GB" sz="2000" dirty="0"/>
              <a:t>Stop immediately if the patient feels chest tightness, breathlessness or wheeze, lip or tingling in mouth or throat tightness, as this could be the sign of anaphylaxis </a:t>
            </a:r>
          </a:p>
          <a:p>
            <a:pPr lvl="1" hangingPunct="0"/>
            <a:r>
              <a:rPr lang="en-GB" sz="2000" dirty="0"/>
              <a:t>If so inform the medical team for an immediate </a:t>
            </a:r>
            <a:r>
              <a:rPr lang="en-GB" sz="2000" dirty="0" smtClean="0"/>
              <a:t>review</a:t>
            </a:r>
            <a:endParaRPr lang="en-GB" sz="2000" dirty="0"/>
          </a:p>
          <a:p>
            <a:pPr lvl="0"/>
            <a:r>
              <a:rPr lang="en-GB" sz="2000" dirty="0" smtClean="0"/>
              <a:t>Repeat </a:t>
            </a:r>
            <a:r>
              <a:rPr lang="en-GB" sz="2000" dirty="0"/>
              <a:t>FEV</a:t>
            </a:r>
            <a:r>
              <a:rPr lang="en-GB" sz="2000" baseline="-25000" dirty="0"/>
              <a:t>1</a:t>
            </a:r>
            <a:r>
              <a:rPr lang="en-GB" sz="2000" dirty="0"/>
              <a:t>/FVC </a:t>
            </a:r>
            <a:r>
              <a:rPr lang="en-GB" sz="2000" dirty="0" smtClean="0"/>
              <a:t>measurements</a:t>
            </a:r>
          </a:p>
          <a:p>
            <a:pPr marL="0" lvl="0" indent="0">
              <a:buNone/>
            </a:pPr>
            <a:endParaRPr lang="en-GB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64098"/>
            <a:ext cx="782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rgbClr val="808000"/>
                </a:solidFill>
              </a:rPr>
              <a:t>Drug Response Assessment     </a:t>
            </a:r>
          </a:p>
        </p:txBody>
      </p:sp>
      <p:pic>
        <p:nvPicPr>
          <p:cNvPr id="8" name="Picture 7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663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46143"/>
            <a:ext cx="7886700" cy="994172"/>
          </a:xfrm>
        </p:spPr>
        <p:txBody>
          <a:bodyPr>
            <a:normAutofit/>
          </a:bodyPr>
          <a:lstStyle/>
          <a:p>
            <a:r>
              <a:rPr lang="en-US" sz="2700" b="1" dirty="0" smtClean="0"/>
              <a:t>Step </a:t>
            </a:r>
            <a:r>
              <a:rPr lang="en-US" sz="2700" b="1" dirty="0"/>
              <a:t>5</a:t>
            </a:r>
            <a:r>
              <a:rPr lang="en-US" sz="2700" b="1" dirty="0" smtClean="0"/>
              <a:t>: Analysis for Possible Bronchospasm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198775"/>
          </a:xfrm>
        </p:spPr>
        <p:txBody>
          <a:bodyPr>
            <a:noAutofit/>
          </a:bodyPr>
          <a:lstStyle/>
          <a:p>
            <a:endParaRPr lang="en-US" sz="1800" dirty="0" smtClean="0"/>
          </a:p>
          <a:p>
            <a:r>
              <a:rPr lang="en-US" sz="2200" dirty="0" smtClean="0"/>
              <a:t>Once </a:t>
            </a:r>
            <a:r>
              <a:rPr lang="en-US" sz="2200" dirty="0"/>
              <a:t>the reduction in FEV</a:t>
            </a:r>
            <a:r>
              <a:rPr lang="en-US" sz="2200" baseline="-25000" dirty="0"/>
              <a:t>1</a:t>
            </a:r>
            <a:r>
              <a:rPr lang="en-US" sz="2200" dirty="0"/>
              <a:t> has recovered to 10% or less from baseline and the patient is not symptomatic then the monitoring can be </a:t>
            </a:r>
            <a:r>
              <a:rPr lang="en-US" sz="2200" dirty="0" smtClean="0"/>
              <a:t>stopped</a:t>
            </a:r>
          </a:p>
          <a:p>
            <a:endParaRPr lang="en-US" sz="500" dirty="0"/>
          </a:p>
          <a:p>
            <a:r>
              <a:rPr lang="en-US" sz="2200" dirty="0"/>
              <a:t>If the patients FEV</a:t>
            </a:r>
            <a:r>
              <a:rPr lang="en-US" sz="2200" baseline="-25000" dirty="0"/>
              <a:t>1</a:t>
            </a:r>
            <a:r>
              <a:rPr lang="en-US" sz="2200" dirty="0"/>
              <a:t> drop remains persistently above 10% from baseline, seek medical review for the patient and continue to monitor them </a:t>
            </a:r>
            <a:r>
              <a:rPr lang="en-US" sz="2200" dirty="0" smtClean="0"/>
              <a:t>closely</a:t>
            </a:r>
            <a:endParaRPr lang="en-US" sz="2200" dirty="0"/>
          </a:p>
          <a:p>
            <a:endParaRPr lang="en-US" sz="600" dirty="0" smtClean="0"/>
          </a:p>
          <a:p>
            <a:r>
              <a:rPr lang="en-US" sz="2200" dirty="0"/>
              <a:t>Any other scenario outside of those discussed above should be discussed with the PI for further </a:t>
            </a:r>
            <a:r>
              <a:rPr lang="en-US" sz="2200" dirty="0" smtClean="0"/>
              <a:t>guidance</a:t>
            </a:r>
            <a:endParaRPr lang="en-GB" sz="2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1" y="264098"/>
            <a:ext cx="782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rgbClr val="808000"/>
                </a:solidFill>
              </a:rPr>
              <a:t>Drug Response Assessment     </a:t>
            </a:r>
          </a:p>
        </p:txBody>
      </p:sp>
      <p:pic>
        <p:nvPicPr>
          <p:cNvPr id="8" name="Picture 7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535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92575"/>
            <a:ext cx="7886700" cy="994172"/>
          </a:xfrm>
        </p:spPr>
        <p:txBody>
          <a:bodyPr>
            <a:normAutofit/>
          </a:bodyPr>
          <a:lstStyle/>
          <a:p>
            <a:r>
              <a:rPr lang="en-US" sz="2700" b="1" dirty="0" smtClean="0"/>
              <a:t>Step </a:t>
            </a:r>
            <a:r>
              <a:rPr lang="en-US" sz="2700" b="1" dirty="0"/>
              <a:t>6</a:t>
            </a:r>
            <a:r>
              <a:rPr lang="en-US" sz="2700" b="1" dirty="0" smtClean="0"/>
              <a:t>: Review Results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11538"/>
            <a:ext cx="7886700" cy="1120930"/>
          </a:xfrm>
          <a:ln w="66675">
            <a:solidFill>
              <a:srgbClr val="92D050">
                <a:alpha val="0"/>
              </a:srgbClr>
            </a:solidFill>
          </a:ln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800" dirty="0" smtClean="0"/>
              <a:t>Calculate </a:t>
            </a:r>
            <a:r>
              <a:rPr lang="en-GB" sz="1800" dirty="0"/>
              <a:t>amount of constriction (if any):</a:t>
            </a:r>
          </a:p>
          <a:p>
            <a:pPr marL="0" indent="0">
              <a:buNone/>
            </a:pPr>
            <a:r>
              <a:rPr lang="fr-FR" sz="1800" u="sng" dirty="0" err="1" smtClean="0"/>
              <a:t>Pre</a:t>
            </a:r>
            <a:r>
              <a:rPr lang="fr-FR" sz="1800" u="sng" dirty="0" smtClean="0"/>
              <a:t> FEV</a:t>
            </a:r>
            <a:r>
              <a:rPr lang="fr-FR" sz="1800" u="sng" baseline="-25000" dirty="0" smtClean="0"/>
              <a:t>1</a:t>
            </a:r>
            <a:r>
              <a:rPr lang="fr-FR" sz="1800" u="sng" dirty="0" smtClean="0"/>
              <a:t> </a:t>
            </a:r>
            <a:r>
              <a:rPr lang="fr-FR" sz="1800" u="sng" dirty="0"/>
              <a:t>- Post </a:t>
            </a:r>
            <a:r>
              <a:rPr lang="fr-FR" sz="1800" u="sng" dirty="0" smtClean="0"/>
              <a:t>FEV</a:t>
            </a:r>
            <a:r>
              <a:rPr lang="fr-FR" sz="1800" u="sng" baseline="-25000" dirty="0" smtClean="0"/>
              <a:t>1</a:t>
            </a:r>
            <a:r>
              <a:rPr lang="fr-FR" sz="1800" dirty="0"/>
              <a:t> </a:t>
            </a:r>
            <a:r>
              <a:rPr lang="fr-FR" sz="1800" dirty="0" smtClean="0"/>
              <a:t>X </a:t>
            </a:r>
            <a:r>
              <a:rPr lang="fr-FR" sz="1800" dirty="0"/>
              <a:t>100 = </a:t>
            </a:r>
            <a:r>
              <a:rPr lang="fr-FR" sz="1800" dirty="0" smtClean="0"/>
              <a:t>% </a:t>
            </a:r>
            <a:r>
              <a:rPr lang="fr-FR" sz="1800" dirty="0"/>
              <a:t>Constriction</a:t>
            </a:r>
            <a:endParaRPr lang="en-GB" sz="1800" dirty="0"/>
          </a:p>
          <a:p>
            <a:pPr marL="0" indent="0">
              <a:buNone/>
            </a:pPr>
            <a:r>
              <a:rPr lang="fr-FR" sz="1800" dirty="0"/>
              <a:t>        </a:t>
            </a:r>
            <a:r>
              <a:rPr lang="fr-FR" sz="1800" dirty="0" err="1"/>
              <a:t>Pre</a:t>
            </a:r>
            <a:r>
              <a:rPr lang="fr-FR" sz="1800" dirty="0"/>
              <a:t> FEV</a:t>
            </a:r>
            <a:r>
              <a:rPr lang="fr-FR" sz="1800" baseline="-25000" dirty="0"/>
              <a:t>1</a:t>
            </a:r>
            <a:endParaRPr lang="en-GB" sz="1800" dirty="0"/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pPr marL="0" lvl="0" indent="0">
              <a:buNone/>
            </a:pPr>
            <a:endParaRPr lang="en-GB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71992"/>
            <a:ext cx="782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rgbClr val="808000"/>
                </a:solidFill>
              </a:rPr>
              <a:t>Drug Response Assessment     </a:t>
            </a:r>
          </a:p>
        </p:txBody>
      </p:sp>
      <p:pic>
        <p:nvPicPr>
          <p:cNvPr id="8" name="Picture 7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/>
          <a:srcRect l="244" t="651" b="1717"/>
          <a:stretch/>
        </p:blipFill>
        <p:spPr>
          <a:xfrm>
            <a:off x="909638" y="3304316"/>
            <a:ext cx="7324725" cy="2239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09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06706"/>
            <a:ext cx="7886700" cy="1325563"/>
          </a:xfrm>
        </p:spPr>
        <p:txBody>
          <a:bodyPr>
            <a:normAutofit/>
          </a:bodyPr>
          <a:lstStyle/>
          <a:p>
            <a:r>
              <a:rPr lang="en-US" sz="2700" b="1" dirty="0" smtClean="0"/>
              <a:t>Step 7: Review </a:t>
            </a:r>
            <a:r>
              <a:rPr lang="en-US" sz="2700" b="1" dirty="0"/>
              <a:t>R</a:t>
            </a:r>
            <a:r>
              <a:rPr lang="en-US" sz="2700" b="1" dirty="0" smtClean="0"/>
              <a:t>esults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1800" dirty="0" smtClean="0"/>
              <a:t>If </a:t>
            </a:r>
            <a:r>
              <a:rPr lang="en-US" sz="1800" dirty="0"/>
              <a:t>post inhalation of the HTS the FEV</a:t>
            </a:r>
            <a:r>
              <a:rPr lang="en-US" sz="1800" baseline="-25000" dirty="0"/>
              <a:t>1</a:t>
            </a:r>
            <a:r>
              <a:rPr lang="en-US" sz="1800" b="1" baseline="-25000" dirty="0"/>
              <a:t>   </a:t>
            </a:r>
            <a:r>
              <a:rPr lang="en-US" sz="1800" b="1" i="1" dirty="0"/>
              <a:t>has not</a:t>
            </a:r>
            <a:r>
              <a:rPr lang="en-US" sz="1800" dirty="0"/>
              <a:t> reduced by more than 10%</a:t>
            </a:r>
            <a:r>
              <a:rPr lang="en-US" sz="1800" b="1" dirty="0"/>
              <a:t> this is a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PASS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  <a:p>
            <a:pPr lvl="0"/>
            <a:r>
              <a:rPr lang="en-US" sz="1800" dirty="0"/>
              <a:t>If post inhalation of the </a:t>
            </a:r>
            <a:r>
              <a:rPr lang="en-US" sz="1800" dirty="0" smtClean="0"/>
              <a:t>HTS </a:t>
            </a:r>
            <a:r>
              <a:rPr lang="en-US" sz="1800" dirty="0"/>
              <a:t>the FEV</a:t>
            </a:r>
            <a:r>
              <a:rPr lang="en-US" sz="1800" baseline="-25000" dirty="0"/>
              <a:t>1</a:t>
            </a:r>
            <a:r>
              <a:rPr lang="en-US" sz="1800" dirty="0"/>
              <a:t> has reduced by between 10-15% and the are </a:t>
            </a:r>
            <a:r>
              <a:rPr lang="en-US" sz="1800" b="1" dirty="0"/>
              <a:t>no</a:t>
            </a:r>
            <a:r>
              <a:rPr lang="en-US" sz="1800" dirty="0"/>
              <a:t> adverse symptoms associated (such as wheeze and </a:t>
            </a:r>
            <a:r>
              <a:rPr lang="en-US" sz="1800" dirty="0" smtClean="0"/>
              <a:t>irritable </a:t>
            </a:r>
            <a:r>
              <a:rPr lang="en-US" sz="1800" dirty="0"/>
              <a:t>cough) then it is suitable for use and </a:t>
            </a:r>
            <a:r>
              <a:rPr lang="en-US" sz="1800" b="1" dirty="0"/>
              <a:t>a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PASS</a:t>
            </a:r>
          </a:p>
          <a:p>
            <a:r>
              <a:rPr lang="en-US" sz="1800" dirty="0"/>
              <a:t>If post inhalation of the </a:t>
            </a:r>
            <a:r>
              <a:rPr lang="en-US" sz="1800" dirty="0" smtClean="0"/>
              <a:t>HTS </a:t>
            </a:r>
            <a:r>
              <a:rPr lang="en-US" sz="1800" dirty="0"/>
              <a:t>the FEV</a:t>
            </a:r>
            <a:r>
              <a:rPr lang="en-US" sz="1800" baseline="-25000" dirty="0"/>
              <a:t>1</a:t>
            </a:r>
            <a:r>
              <a:rPr lang="en-US" sz="1800" dirty="0"/>
              <a:t> has reduced by between 10-15% and there </a:t>
            </a:r>
            <a:r>
              <a:rPr lang="en-US" sz="1800" b="1" dirty="0"/>
              <a:t>ARE </a:t>
            </a:r>
            <a:r>
              <a:rPr lang="en-US" sz="1800" dirty="0"/>
              <a:t>adverse symptoms associated (such as wheeze and irritable cough) then </a:t>
            </a:r>
            <a:r>
              <a:rPr lang="en-US" sz="1800" b="1" dirty="0"/>
              <a:t>this is a </a:t>
            </a:r>
            <a:r>
              <a:rPr lang="en-US" sz="1800" b="1" dirty="0" smtClean="0">
                <a:solidFill>
                  <a:srgbClr val="C00000"/>
                </a:solidFill>
              </a:rPr>
              <a:t>FAIL</a:t>
            </a:r>
          </a:p>
          <a:p>
            <a:pPr lvl="0"/>
            <a:r>
              <a:rPr lang="en-US" sz="1800" dirty="0"/>
              <a:t>If post inhalation of the </a:t>
            </a:r>
            <a:r>
              <a:rPr lang="en-US" sz="1800" dirty="0" smtClean="0"/>
              <a:t>HTS </a:t>
            </a:r>
            <a:r>
              <a:rPr lang="en-US" sz="1800" dirty="0"/>
              <a:t>the FEV</a:t>
            </a:r>
            <a:r>
              <a:rPr lang="en-US" sz="1800" baseline="-25000" dirty="0"/>
              <a:t>1</a:t>
            </a:r>
            <a:r>
              <a:rPr lang="en-US" sz="1800" dirty="0"/>
              <a:t> </a:t>
            </a:r>
            <a:r>
              <a:rPr lang="en-US" sz="1800" b="1" i="1" dirty="0"/>
              <a:t>has </a:t>
            </a:r>
            <a:r>
              <a:rPr lang="en-US" sz="1800" dirty="0"/>
              <a:t>reduced by more than 15</a:t>
            </a:r>
            <a:r>
              <a:rPr lang="en-US" sz="1800" dirty="0" smtClean="0"/>
              <a:t>%, </a:t>
            </a:r>
            <a:r>
              <a:rPr lang="en-US" sz="1800" dirty="0"/>
              <a:t>then </a:t>
            </a:r>
            <a:r>
              <a:rPr lang="en-US" sz="1800" b="1" dirty="0"/>
              <a:t>this is a </a:t>
            </a:r>
            <a:r>
              <a:rPr lang="en-US" sz="1800" b="1" dirty="0">
                <a:solidFill>
                  <a:srgbClr val="C00000"/>
                </a:solidFill>
              </a:rPr>
              <a:t>FAIL </a:t>
            </a:r>
            <a:r>
              <a:rPr lang="en-US" sz="1800" b="1" dirty="0"/>
              <a:t>and the patient should be closely monitored for deterioration</a:t>
            </a:r>
            <a:endParaRPr lang="en-GB" sz="1800" dirty="0"/>
          </a:p>
          <a:p>
            <a:pPr lvl="1"/>
            <a:r>
              <a:rPr lang="en-US" sz="1800" dirty="0"/>
              <a:t>Repeat FEV</a:t>
            </a:r>
            <a:r>
              <a:rPr lang="en-US" sz="1800" baseline="-25000" dirty="0"/>
              <a:t>1</a:t>
            </a:r>
            <a:r>
              <a:rPr lang="en-US" sz="1800" dirty="0"/>
              <a:t> should be taken after 10 minutes and FEV1 change from </a:t>
            </a:r>
            <a:r>
              <a:rPr lang="en-US" sz="1800" b="1" dirty="0"/>
              <a:t>baseline</a:t>
            </a:r>
            <a:r>
              <a:rPr lang="en-US" sz="1800" dirty="0"/>
              <a:t> re-calculated.  </a:t>
            </a:r>
          </a:p>
          <a:p>
            <a:pPr lvl="1"/>
            <a:r>
              <a:rPr lang="en-US" sz="1800" dirty="0"/>
              <a:t>If 10 minutes after inhalation of the </a:t>
            </a:r>
            <a:r>
              <a:rPr lang="en-US" sz="1800" dirty="0" smtClean="0"/>
              <a:t>HTS </a:t>
            </a:r>
            <a:r>
              <a:rPr lang="en-US" sz="1800" dirty="0"/>
              <a:t>the FEV</a:t>
            </a:r>
            <a:r>
              <a:rPr lang="en-US" sz="1800" baseline="-25000" dirty="0"/>
              <a:t>1</a:t>
            </a:r>
            <a:r>
              <a:rPr lang="en-US" sz="1800" dirty="0"/>
              <a:t> remains reduced more than 15%, the researcher should </a:t>
            </a:r>
            <a:r>
              <a:rPr lang="en-GB" sz="1800" dirty="0" smtClean="0"/>
              <a:t>administer </a:t>
            </a:r>
            <a:r>
              <a:rPr lang="en-GB" sz="1800" dirty="0"/>
              <a:t>the post test bronchodilator prescribed and monitor the patient closely throughout and repeat the FEV</a:t>
            </a:r>
            <a:r>
              <a:rPr lang="en-GB" sz="1800" baseline="-25000" dirty="0"/>
              <a:t>1</a:t>
            </a:r>
            <a:r>
              <a:rPr lang="en-GB" sz="1800" dirty="0"/>
              <a:t> again after a further 10 minutes</a:t>
            </a:r>
          </a:p>
          <a:p>
            <a:endParaRPr lang="en-US" sz="2000" b="1" dirty="0">
              <a:solidFill>
                <a:srgbClr val="C00000"/>
              </a:solidFill>
            </a:endParaRPr>
          </a:p>
          <a:p>
            <a:pPr lvl="0"/>
            <a:endParaRPr lang="en-GB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43924"/>
            <a:ext cx="782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rgbClr val="808000"/>
                </a:solidFill>
              </a:rPr>
              <a:t>Drug Response Assessment     </a:t>
            </a:r>
          </a:p>
        </p:txBody>
      </p:sp>
      <p:pic>
        <p:nvPicPr>
          <p:cNvPr id="8" name="Picture 7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175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971490"/>
            <a:ext cx="7886700" cy="1325563"/>
          </a:xfrm>
        </p:spPr>
        <p:txBody>
          <a:bodyPr>
            <a:normAutofit/>
          </a:bodyPr>
          <a:lstStyle/>
          <a:p>
            <a:r>
              <a:rPr lang="en-US" sz="2700" b="1" dirty="0" smtClean="0"/>
              <a:t>Step 8: Re-Assess if Required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200" dirty="0"/>
              <a:t>Consider </a:t>
            </a:r>
            <a:r>
              <a:rPr lang="en-GB" sz="2200" dirty="0" smtClean="0"/>
              <a:t>if test </a:t>
            </a:r>
            <a:r>
              <a:rPr lang="en-GB" sz="2200" dirty="0"/>
              <a:t>dose to be repeated (discuss with the investigator</a:t>
            </a:r>
            <a:r>
              <a:rPr lang="en-GB" sz="2200" dirty="0" smtClean="0"/>
              <a:t>)</a:t>
            </a:r>
          </a:p>
          <a:p>
            <a:pPr marL="0" indent="0">
              <a:buNone/>
            </a:pPr>
            <a:endParaRPr lang="en-GB" sz="500" dirty="0" smtClean="0"/>
          </a:p>
          <a:p>
            <a:r>
              <a:rPr lang="en-GB" sz="2200" dirty="0" smtClean="0"/>
              <a:t>Consider if repeat test requires pre-treatment </a:t>
            </a:r>
            <a:r>
              <a:rPr lang="en-GB" sz="2200" dirty="0"/>
              <a:t>with a </a:t>
            </a:r>
            <a:r>
              <a:rPr lang="en-GB" sz="2200" dirty="0" smtClean="0"/>
              <a:t>bronchodilator</a:t>
            </a:r>
          </a:p>
          <a:p>
            <a:pPr lvl="1"/>
            <a:r>
              <a:rPr lang="en-US" sz="2200" dirty="0" smtClean="0"/>
              <a:t>If </a:t>
            </a:r>
            <a:r>
              <a:rPr lang="en-US" sz="2200" dirty="0"/>
              <a:t>a bronchodilator is required to enable a patient to pass a re-test the patient should be prescribed salbutamol 100 mcg, 2 puffs prior to each HTS administration during the study treatment period. </a:t>
            </a:r>
            <a:endParaRPr lang="en-GB" sz="2200" dirty="0"/>
          </a:p>
          <a:p>
            <a:endParaRPr lang="en-GB" sz="500" dirty="0" smtClean="0"/>
          </a:p>
          <a:p>
            <a:r>
              <a:rPr lang="en-GB" sz="2200" dirty="0"/>
              <a:t>Repeat testing can be considered on the same day (discuss with the investigator) once FEV</a:t>
            </a:r>
            <a:r>
              <a:rPr lang="en-GB" sz="2200" baseline="-25000" dirty="0"/>
              <a:t>1</a:t>
            </a:r>
            <a:r>
              <a:rPr lang="en-GB" sz="2200" dirty="0"/>
              <a:t> has returned to within 5% of baseline, or a repeat test can be booked on a separate day. If the test is not within a 2-week timeframe baseline assessment should be repeated.</a:t>
            </a:r>
          </a:p>
          <a:p>
            <a:pPr marL="0" indent="0">
              <a:buNone/>
            </a:pPr>
            <a:endParaRPr lang="en-GB" sz="2000" dirty="0"/>
          </a:p>
          <a:p>
            <a:endParaRPr lang="en-GB" sz="2000" dirty="0"/>
          </a:p>
          <a:p>
            <a:endParaRPr lang="en-US" sz="2000" b="1" dirty="0">
              <a:solidFill>
                <a:srgbClr val="C00000"/>
              </a:solidFill>
            </a:endParaRPr>
          </a:p>
          <a:p>
            <a:pPr lvl="0"/>
            <a:endParaRPr lang="en-GB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54229"/>
            <a:ext cx="782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rgbClr val="808000"/>
                </a:solidFill>
              </a:rPr>
              <a:t>Drug Response Assessment     </a:t>
            </a:r>
          </a:p>
        </p:txBody>
      </p:sp>
      <p:pic>
        <p:nvPicPr>
          <p:cNvPr id="8" name="Picture 7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365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750" y="1006041"/>
            <a:ext cx="7886700" cy="1325563"/>
          </a:xfrm>
        </p:spPr>
        <p:txBody>
          <a:bodyPr>
            <a:normAutofit/>
          </a:bodyPr>
          <a:lstStyle/>
          <a:p>
            <a:r>
              <a:rPr lang="en-US" sz="2700" b="1" dirty="0" smtClean="0"/>
              <a:t>Step 9: Document </a:t>
            </a:r>
            <a:r>
              <a:rPr lang="en-US" sz="2700" b="1" dirty="0"/>
              <a:t>O</a:t>
            </a:r>
            <a:r>
              <a:rPr lang="en-US" sz="2700" b="1" dirty="0" smtClean="0"/>
              <a:t>utcome </a:t>
            </a:r>
            <a:r>
              <a:rPr lang="en-US" sz="2700" b="1" dirty="0"/>
              <a:t>of DRA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4750" y="2168588"/>
            <a:ext cx="4287250" cy="326350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2600" dirty="0"/>
              <a:t>After the DRA is completed and the result confirmed, this </a:t>
            </a:r>
            <a:r>
              <a:rPr lang="en-GB" sz="2600" dirty="0"/>
              <a:t>should be recorded on the DRA form. </a:t>
            </a:r>
            <a:r>
              <a:rPr lang="en-US" sz="2600" dirty="0"/>
              <a:t>All discussions should be documented clearly on the DRA </a:t>
            </a:r>
            <a:r>
              <a:rPr lang="en-US" sz="2600" dirty="0" smtClean="0"/>
              <a:t>Form</a:t>
            </a:r>
            <a:endParaRPr lang="en-US" sz="2600" dirty="0"/>
          </a:p>
          <a:p>
            <a:pPr lvl="0"/>
            <a:endParaRPr lang="en-US" sz="2600" dirty="0"/>
          </a:p>
          <a:p>
            <a:pPr marL="0" lvl="0" indent="0">
              <a:buNone/>
            </a:pPr>
            <a:endParaRPr lang="en-US" sz="2600" dirty="0"/>
          </a:p>
          <a:p>
            <a:pPr lvl="0"/>
            <a:r>
              <a:rPr lang="en-US" sz="2600" dirty="0" smtClean="0"/>
              <a:t>Complete </a:t>
            </a:r>
            <a:r>
              <a:rPr lang="en-US" sz="2600" dirty="0"/>
              <a:t>the relevant part of the CRF to indicate the outcome of the </a:t>
            </a:r>
            <a:r>
              <a:rPr lang="en-US" sz="2600" dirty="0" smtClean="0"/>
              <a:t>DRA</a:t>
            </a:r>
            <a:endParaRPr lang="en-GB" sz="2600" dirty="0"/>
          </a:p>
          <a:p>
            <a:pPr lvl="0"/>
            <a:endParaRPr lang="en-GB" dirty="0"/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 flipV="1">
            <a:off x="4484502" y="2553363"/>
            <a:ext cx="1174240" cy="92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1621" y="5279621"/>
            <a:ext cx="3515425" cy="9881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4228100" y="4962525"/>
            <a:ext cx="702095" cy="424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 txBox="1">
            <a:spLocks/>
          </p:cNvSpPr>
          <p:nvPr/>
        </p:nvSpPr>
        <p:spPr>
          <a:xfrm>
            <a:off x="0" y="232380"/>
            <a:ext cx="782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rgbClr val="808000"/>
                </a:solidFill>
              </a:rPr>
              <a:t>Drug Response Assessment     </a:t>
            </a:r>
          </a:p>
        </p:txBody>
      </p:sp>
      <p:pic>
        <p:nvPicPr>
          <p:cNvPr id="16" name="Picture 1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8742" y="1263535"/>
            <a:ext cx="2928305" cy="3860915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0957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09611"/>
            <a:ext cx="7886700" cy="1325563"/>
          </a:xfrm>
        </p:spPr>
        <p:txBody>
          <a:bodyPr>
            <a:normAutofit/>
          </a:bodyPr>
          <a:lstStyle/>
          <a:p>
            <a:r>
              <a:rPr lang="en-US" sz="2700" b="1" dirty="0">
                <a:latin typeface="+mn-lt"/>
              </a:rPr>
              <a:t>Examples of calculations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81657"/>
            <a:ext cx="7886700" cy="4351338"/>
          </a:xfrm>
        </p:spPr>
        <p:txBody>
          <a:bodyPr/>
          <a:lstStyle/>
          <a:p>
            <a:pPr marL="0" lvl="0" indent="0">
              <a:buNone/>
            </a:pPr>
            <a:r>
              <a:rPr lang="en-GB" dirty="0"/>
              <a:t>Calculate amount of constriction (if any):</a:t>
            </a:r>
          </a:p>
          <a:p>
            <a:pPr marL="0" indent="0">
              <a:buNone/>
            </a:pPr>
            <a:r>
              <a:rPr lang="fr-FR" u="sng" dirty="0" err="1"/>
              <a:t>Pre</a:t>
            </a:r>
            <a:r>
              <a:rPr lang="fr-FR" u="sng" dirty="0"/>
              <a:t> FEV</a:t>
            </a:r>
            <a:r>
              <a:rPr lang="fr-FR" u="sng" baseline="-25000" dirty="0"/>
              <a:t>1 </a:t>
            </a:r>
            <a:r>
              <a:rPr lang="fr-FR" u="sng" dirty="0"/>
              <a:t> - Post </a:t>
            </a:r>
            <a:r>
              <a:rPr lang="fr-FR" u="sng" dirty="0" smtClean="0"/>
              <a:t>FEV</a:t>
            </a:r>
            <a:r>
              <a:rPr lang="fr-FR" u="sng" baseline="-25000" dirty="0" smtClean="0"/>
              <a:t>1</a:t>
            </a:r>
            <a:r>
              <a:rPr lang="fr-FR" dirty="0"/>
              <a:t> </a:t>
            </a:r>
            <a:r>
              <a:rPr lang="fr-FR" dirty="0" smtClean="0"/>
              <a:t>X </a:t>
            </a:r>
            <a:r>
              <a:rPr lang="fr-FR" dirty="0"/>
              <a:t>100 = % Constriction</a:t>
            </a:r>
            <a:endParaRPr lang="en-GB" dirty="0"/>
          </a:p>
          <a:p>
            <a:pPr marL="0" indent="0">
              <a:buNone/>
            </a:pPr>
            <a:r>
              <a:rPr lang="fr-FR" dirty="0"/>
              <a:t>        </a:t>
            </a:r>
            <a:r>
              <a:rPr lang="fr-FR" dirty="0" err="1"/>
              <a:t>Pre</a:t>
            </a:r>
            <a:r>
              <a:rPr lang="fr-FR" dirty="0"/>
              <a:t> FEV</a:t>
            </a:r>
            <a:r>
              <a:rPr lang="fr-FR" baseline="-25000" dirty="0"/>
              <a:t>1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05592" y="3886163"/>
          <a:ext cx="7132815" cy="19841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1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833">
                <a:tc>
                  <a:txBody>
                    <a:bodyPr/>
                    <a:lstStyle/>
                    <a:p>
                      <a:r>
                        <a:rPr lang="en-US" sz="1400" dirty="0"/>
                        <a:t>Case Studies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 FEV1 L/min (FEV1% </a:t>
                      </a:r>
                      <a:r>
                        <a:rPr lang="en-US" sz="1400" dirty="0" err="1"/>
                        <a:t>pred</a:t>
                      </a:r>
                      <a:r>
                        <a:rPr lang="en-US" sz="1400" dirty="0"/>
                        <a:t>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Post FEV1</a:t>
                      </a:r>
                      <a:r>
                        <a:rPr lang="en-US" sz="1400" baseline="0" dirty="0"/>
                        <a:t> L/min (FEV1 % </a:t>
                      </a:r>
                      <a:r>
                        <a:rPr lang="en-US" sz="1400" baseline="0" dirty="0" err="1"/>
                        <a:t>pred</a:t>
                      </a:r>
                      <a:r>
                        <a:rPr lang="en-US" sz="1400" baseline="0" dirty="0"/>
                        <a:t>)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33">
                <a:tc>
                  <a:txBody>
                    <a:bodyPr/>
                    <a:lstStyle/>
                    <a:p>
                      <a:r>
                        <a:rPr lang="en-US" sz="1400" dirty="0"/>
                        <a:t>Patient 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2.0 (76%)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1.95 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33">
                <a:tc>
                  <a:txBody>
                    <a:bodyPr/>
                    <a:lstStyle/>
                    <a:p>
                      <a:r>
                        <a:rPr lang="en-US" sz="1400" dirty="0"/>
                        <a:t>Patient 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4.2 (69%)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3.6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833"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Patient 3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4.2 (69%)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3.6 (symptoms)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33"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Patient 4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2.0 (76%)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9" name="Picture 8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11270"/>
            <a:ext cx="7823199" cy="132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98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9298"/>
            <a:ext cx="7886700" cy="1325563"/>
          </a:xfrm>
        </p:spPr>
        <p:txBody>
          <a:bodyPr>
            <a:normAutofit/>
          </a:bodyPr>
          <a:lstStyle/>
          <a:p>
            <a:r>
              <a:rPr lang="en-US" sz="2700" b="1" dirty="0">
                <a:latin typeface="+mn-lt"/>
              </a:rPr>
              <a:t>Patient 1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GB" dirty="0"/>
          </a:p>
          <a:p>
            <a:pPr marL="0" lvl="0" indent="0">
              <a:buNone/>
            </a:pPr>
            <a:r>
              <a:rPr lang="en-GB" dirty="0"/>
              <a:t>Calculate amount of constriction (if any):</a:t>
            </a:r>
          </a:p>
          <a:p>
            <a:pPr marL="0" indent="0">
              <a:buNone/>
            </a:pPr>
            <a:r>
              <a:rPr lang="fr-FR" u="sng" dirty="0"/>
              <a:t>2.0 </a:t>
            </a:r>
            <a:r>
              <a:rPr lang="mr-IN" u="sng" dirty="0"/>
              <a:t>–</a:t>
            </a:r>
            <a:r>
              <a:rPr lang="fr-FR" u="sng" dirty="0"/>
              <a:t> 1.95</a:t>
            </a:r>
            <a:r>
              <a:rPr lang="fr-FR" dirty="0"/>
              <a:t> L/min X 100 = </a:t>
            </a:r>
            <a:r>
              <a:rPr lang="fr-FR" b="1" dirty="0"/>
              <a:t>2</a:t>
            </a:r>
            <a:r>
              <a:rPr lang="fr-FR" dirty="0"/>
              <a:t>.</a:t>
            </a:r>
            <a:r>
              <a:rPr lang="fr-FR" b="1" dirty="0"/>
              <a:t>5% Constriction </a:t>
            </a:r>
            <a:endParaRPr lang="en-GB" b="1" dirty="0"/>
          </a:p>
          <a:p>
            <a:pPr marL="0" indent="0">
              <a:buNone/>
            </a:pPr>
            <a:r>
              <a:rPr lang="fr-FR" dirty="0"/>
              <a:t>        2.0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974098" y="2131613"/>
            <a:ext cx="3705368" cy="1679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Pass</a:t>
            </a:r>
            <a:endParaRPr lang="en-US" sz="1350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1" y="219287"/>
            <a:ext cx="77856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rgbClr val="808000"/>
                </a:solidFill>
              </a:rPr>
              <a:t>Drug Response Assessment     </a:t>
            </a:r>
          </a:p>
        </p:txBody>
      </p:sp>
      <p:pic>
        <p:nvPicPr>
          <p:cNvPr id="9" name="Picture 8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771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664065"/>
            <a:ext cx="8259318" cy="1325563"/>
          </a:xfrm>
        </p:spPr>
        <p:txBody>
          <a:bodyPr>
            <a:normAutofit/>
          </a:bodyPr>
          <a:lstStyle/>
          <a:p>
            <a:r>
              <a:rPr lang="en-US" sz="2700" b="1" dirty="0"/>
              <a:t/>
            </a:r>
            <a:br>
              <a:rPr lang="en-US" sz="2700" b="1" dirty="0"/>
            </a:b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smtClean="0">
                <a:latin typeface="+mn-lt"/>
              </a:rPr>
              <a:t>Patient </a:t>
            </a:r>
            <a:r>
              <a:rPr lang="en-US" sz="2700" b="1" dirty="0">
                <a:latin typeface="+mn-lt"/>
              </a:rPr>
              <a:t>2 -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552" y="2187575"/>
            <a:ext cx="8692895" cy="43513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400" dirty="0"/>
              <a:t>Calculate amount of constriction (if any):</a:t>
            </a:r>
          </a:p>
          <a:p>
            <a:pPr marL="0" indent="0">
              <a:buNone/>
            </a:pPr>
            <a:r>
              <a:rPr lang="fr-FR" sz="2400" u="sng" dirty="0" smtClean="0"/>
              <a:t>4.2 </a:t>
            </a:r>
            <a:r>
              <a:rPr lang="mr-IN" sz="2400" u="sng" dirty="0"/>
              <a:t>–</a:t>
            </a:r>
            <a:r>
              <a:rPr lang="fr-FR" sz="2400" u="sng" dirty="0"/>
              <a:t> 3.6</a:t>
            </a:r>
            <a:r>
              <a:rPr lang="fr-FR" sz="2400" dirty="0"/>
              <a:t> L/min X 100 = % Constriction</a:t>
            </a:r>
            <a:endParaRPr lang="en-GB" sz="2400" dirty="0"/>
          </a:p>
          <a:p>
            <a:pPr marL="0" indent="0">
              <a:buNone/>
            </a:pPr>
            <a:r>
              <a:rPr lang="fr-FR" sz="2400" dirty="0"/>
              <a:t>     </a:t>
            </a:r>
            <a:r>
              <a:rPr lang="fr-FR" sz="2400" dirty="0" smtClean="0"/>
              <a:t> </a:t>
            </a:r>
            <a:r>
              <a:rPr lang="fr-FR" sz="2400" dirty="0"/>
              <a:t>4.2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fr-FR" sz="2400" u="sng" dirty="0"/>
              <a:t>0.6</a:t>
            </a:r>
            <a:r>
              <a:rPr lang="fr-FR" sz="2400" dirty="0"/>
              <a:t> L/min X 100 = </a:t>
            </a:r>
            <a:r>
              <a:rPr lang="fr-FR" sz="2400" b="1" dirty="0"/>
              <a:t>14.3 % Constriction plus </a:t>
            </a:r>
            <a:r>
              <a:rPr lang="fr-FR" sz="2400" b="1" dirty="0" smtClean="0"/>
              <a:t>no adverse </a:t>
            </a:r>
            <a:r>
              <a:rPr lang="fr-FR" sz="2400" b="1" dirty="0" err="1" smtClean="0"/>
              <a:t>symptoms</a:t>
            </a:r>
            <a:r>
              <a:rPr lang="fr-FR" sz="2400" b="1" dirty="0" smtClean="0"/>
              <a:t> </a:t>
            </a:r>
            <a:r>
              <a:rPr lang="fr-FR" sz="2400" dirty="0" smtClean="0"/>
              <a:t>4.2</a:t>
            </a:r>
            <a:endParaRPr lang="fr-FR" sz="2400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272352" y="2473285"/>
            <a:ext cx="3705368" cy="1679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Pass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291493"/>
            <a:ext cx="784783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rgbClr val="808000"/>
                </a:solidFill>
              </a:rPr>
              <a:t>Drug Response Assessment     </a:t>
            </a:r>
          </a:p>
        </p:txBody>
      </p:sp>
      <p:pic>
        <p:nvPicPr>
          <p:cNvPr id="9" name="Picture 8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986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2401471"/>
            <a:ext cx="9153525" cy="96360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 smtClean="0">
                <a:solidFill>
                  <a:srgbClr val="808000"/>
                </a:solidFill>
              </a:rPr>
              <a:t>Site Initiation Training Part 5: Drug Response Assessment - Clinical</a:t>
            </a:r>
          </a:p>
        </p:txBody>
      </p:sp>
    </p:spTree>
    <p:extLst>
      <p:ext uri="{BB962C8B-B14F-4D97-AF65-F5344CB8AC3E}">
        <p14:creationId xmlns:p14="http://schemas.microsoft.com/office/powerpoint/2010/main" val="22573637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108364"/>
            <a:ext cx="7886700" cy="1325563"/>
          </a:xfrm>
        </p:spPr>
        <p:txBody>
          <a:bodyPr>
            <a:normAutofit/>
          </a:bodyPr>
          <a:lstStyle/>
          <a:p>
            <a:r>
              <a:rPr lang="en-US" sz="2700" b="1" dirty="0">
                <a:latin typeface="+mn-lt"/>
              </a:rPr>
              <a:t>Patient 3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2073629"/>
            <a:ext cx="8671106" cy="43513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400" dirty="0"/>
              <a:t>Calculate amount of constriction (if any</a:t>
            </a:r>
            <a:r>
              <a:rPr lang="en-GB" sz="2400" dirty="0" smtClean="0"/>
              <a:t>):</a:t>
            </a:r>
          </a:p>
          <a:p>
            <a:pPr marL="0" lv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fr-FR" sz="2400" u="sng" dirty="0"/>
              <a:t>4.2  </a:t>
            </a:r>
            <a:r>
              <a:rPr lang="mr-IN" sz="2400" u="sng" dirty="0"/>
              <a:t>–</a:t>
            </a:r>
            <a:r>
              <a:rPr lang="fr-FR" sz="2400" u="sng" dirty="0"/>
              <a:t> 3.6</a:t>
            </a:r>
            <a:r>
              <a:rPr lang="fr-FR" sz="2400" dirty="0"/>
              <a:t> L/min X 100 = % Constriction</a:t>
            </a:r>
            <a:endParaRPr lang="en-GB" sz="2400" dirty="0"/>
          </a:p>
          <a:p>
            <a:pPr marL="0" indent="0">
              <a:buNone/>
            </a:pPr>
            <a:r>
              <a:rPr lang="fr-FR" sz="2400" dirty="0"/>
              <a:t>      </a:t>
            </a:r>
            <a:r>
              <a:rPr lang="fr-FR" sz="2400" dirty="0" smtClean="0"/>
              <a:t>4.2</a:t>
            </a:r>
            <a:endParaRPr lang="fr-FR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fr-FR" sz="2400" u="sng" dirty="0"/>
              <a:t>0.6</a:t>
            </a:r>
            <a:r>
              <a:rPr lang="fr-FR" sz="2400" dirty="0"/>
              <a:t> L/min X 100 = </a:t>
            </a:r>
            <a:r>
              <a:rPr lang="fr-FR" sz="2400" b="1" dirty="0"/>
              <a:t>14.3 % Constriction, plus </a:t>
            </a:r>
            <a:r>
              <a:rPr lang="fr-FR" sz="2400" b="1" dirty="0" err="1" smtClean="0"/>
              <a:t>symptoms</a:t>
            </a:r>
            <a:r>
              <a:rPr lang="fr-FR" sz="2400" b="1" dirty="0" smtClean="0"/>
              <a:t> </a:t>
            </a:r>
            <a:r>
              <a:rPr lang="fr-FR" sz="2400" dirty="0" smtClean="0"/>
              <a:t>(</a:t>
            </a:r>
            <a:r>
              <a:rPr lang="fr-FR" sz="2400" dirty="0" err="1" smtClean="0"/>
              <a:t>e.g</a:t>
            </a:r>
            <a:r>
              <a:rPr lang="fr-FR" sz="2400" dirty="0"/>
              <a:t>. </a:t>
            </a:r>
            <a:r>
              <a:rPr lang="fr-FR" sz="2400" dirty="0" err="1"/>
              <a:t>wheeze</a:t>
            </a:r>
            <a:r>
              <a:rPr lang="fr-FR" sz="2400" dirty="0"/>
              <a:t>, </a:t>
            </a:r>
            <a:r>
              <a:rPr lang="fr-FR" sz="2400" dirty="0" smtClean="0"/>
              <a:t>    4.2                            irritable </a:t>
            </a:r>
            <a:r>
              <a:rPr lang="fr-FR" sz="2400" dirty="0" err="1"/>
              <a:t>cough</a:t>
            </a:r>
            <a:r>
              <a:rPr lang="fr-FR" sz="2400" dirty="0"/>
              <a:t>)</a:t>
            </a:r>
            <a:endParaRPr lang="en-GB" sz="2400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</a:t>
            </a:r>
            <a:endParaRPr lang="en-GB" dirty="0"/>
          </a:p>
          <a:p>
            <a:pPr lvl="0"/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519445" y="2826105"/>
            <a:ext cx="3705368" cy="1679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Fail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94356"/>
            <a:ext cx="782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rgbClr val="808000"/>
                </a:solidFill>
              </a:rPr>
              <a:t>Drug Response Assessment     </a:t>
            </a:r>
          </a:p>
        </p:txBody>
      </p:sp>
      <p:pic>
        <p:nvPicPr>
          <p:cNvPr id="9" name="Picture 8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329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81529"/>
            <a:ext cx="7886700" cy="1325563"/>
          </a:xfrm>
        </p:spPr>
        <p:txBody>
          <a:bodyPr>
            <a:normAutofit/>
          </a:bodyPr>
          <a:lstStyle/>
          <a:p>
            <a:r>
              <a:rPr lang="en-US" sz="2700" b="1" dirty="0">
                <a:latin typeface="+mn-lt"/>
              </a:rPr>
              <a:t>Patient 4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GB" dirty="0"/>
          </a:p>
          <a:p>
            <a:pPr marL="0" lvl="0" indent="0">
              <a:buNone/>
            </a:pPr>
            <a:r>
              <a:rPr lang="en-GB" dirty="0"/>
              <a:t>Calculate amount of constriction (if any):</a:t>
            </a:r>
          </a:p>
          <a:p>
            <a:pPr marL="0" indent="0">
              <a:buNone/>
            </a:pPr>
            <a:endParaRPr lang="fr-FR" sz="500" u="sng" dirty="0" smtClean="0"/>
          </a:p>
          <a:p>
            <a:pPr marL="0" indent="0">
              <a:buNone/>
            </a:pPr>
            <a:r>
              <a:rPr lang="fr-FR" u="sng" dirty="0" smtClean="0"/>
              <a:t>2.0 </a:t>
            </a:r>
            <a:r>
              <a:rPr lang="mr-IN" u="sng" dirty="0"/>
              <a:t>–</a:t>
            </a:r>
            <a:r>
              <a:rPr lang="fr-FR" u="sng" dirty="0"/>
              <a:t> 1.5</a:t>
            </a:r>
            <a:r>
              <a:rPr lang="fr-FR" dirty="0"/>
              <a:t> L/min X 100 = </a:t>
            </a:r>
            <a:r>
              <a:rPr lang="fr-FR" b="1" dirty="0"/>
              <a:t>25% Constriction </a:t>
            </a:r>
            <a:endParaRPr lang="en-GB" b="1" dirty="0"/>
          </a:p>
          <a:p>
            <a:pPr marL="0" indent="0">
              <a:buNone/>
            </a:pPr>
            <a:r>
              <a:rPr lang="fr-FR" dirty="0"/>
              <a:t>        2.0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586160" y="2406220"/>
            <a:ext cx="3705368" cy="1679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Fail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256591"/>
            <a:ext cx="782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rgbClr val="808000"/>
                </a:solidFill>
              </a:rPr>
              <a:t>Drug Response Assessment     </a:t>
            </a:r>
          </a:p>
        </p:txBody>
      </p:sp>
      <p:pic>
        <p:nvPicPr>
          <p:cNvPr id="9" name="Picture 8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509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1345" t="19746" r="32513" b="50334"/>
          <a:stretch/>
        </p:blipFill>
        <p:spPr>
          <a:xfrm>
            <a:off x="1789824" y="2718223"/>
            <a:ext cx="5547723" cy="306186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-1" y="231025"/>
            <a:ext cx="782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rgbClr val="808000"/>
                </a:solidFill>
              </a:rPr>
              <a:t>Drug Response Assessment     </a:t>
            </a:r>
          </a:p>
        </p:txBody>
      </p:sp>
      <p:pic>
        <p:nvPicPr>
          <p:cNvPr id="8" name="Picture 7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426719" y="1532204"/>
            <a:ext cx="8273935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DRA Competency paperwork is required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Completed separately with Prof Bradley in a 10-15 minute </a:t>
            </a:r>
            <a:r>
              <a:rPr lang="en-GB" sz="2000" dirty="0" err="1" smtClean="0"/>
              <a:t>telecon</a:t>
            </a:r>
            <a:r>
              <a:rPr lang="en-GB" sz="2000" dirty="0" smtClean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26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796" y="1556588"/>
            <a:ext cx="78867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A patient is prescribed a bronchodilator but does not regularly use it. Should the patient take his/her bronchodilator before HTS administration during the DRA? </a:t>
            </a:r>
            <a:endParaRPr lang="en-US" dirty="0"/>
          </a:p>
          <a:p>
            <a:r>
              <a:rPr lang="en-US" dirty="0"/>
              <a:t>If the patient is not supposed to use their bronchodilator regularly then the HTS can be administered without a pre-test bronchodilator. You may need to check with the clinical team whether they should be using their bronchodilator. Ensure you have a bronchodilator during the test to use in the incidence of symptomatic bronchoconstriction and follow the DRA </a:t>
            </a:r>
            <a:r>
              <a:rPr lang="en-US" dirty="0" smtClean="0"/>
              <a:t>Guideline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1" y="231025"/>
            <a:ext cx="782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 smtClean="0">
                <a:solidFill>
                  <a:srgbClr val="808000"/>
                </a:solidFill>
              </a:rPr>
              <a:t>FAQ</a:t>
            </a:r>
            <a:endParaRPr lang="en-GB" b="1" dirty="0">
              <a:solidFill>
                <a:srgbClr val="8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862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6700"/>
            <a:ext cx="7823199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808000"/>
                </a:solidFill>
              </a:rPr>
              <a:t>Drug Response Assessment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243" y="1651798"/>
            <a:ext cx="8311243" cy="4417053"/>
          </a:xfrm>
        </p:spPr>
        <p:txBody>
          <a:bodyPr>
            <a:noAutofit/>
          </a:bodyPr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b="1" dirty="0">
                <a:solidFill>
                  <a:prstClr val="black"/>
                </a:solidFill>
              </a:rPr>
              <a:t>In this section we will explain </a:t>
            </a:r>
            <a:r>
              <a:rPr lang="en-US" sz="2200" b="1" dirty="0" smtClean="0">
                <a:solidFill>
                  <a:prstClr val="black"/>
                </a:solidFill>
              </a:rPr>
              <a:t>the:</a:t>
            </a:r>
            <a:endParaRPr lang="en-US" sz="2200" dirty="0">
              <a:solidFill>
                <a:prstClr val="black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 smtClean="0">
                <a:solidFill>
                  <a:prstClr val="black"/>
                </a:solidFill>
              </a:rPr>
              <a:t>Reason </a:t>
            </a:r>
            <a:r>
              <a:rPr lang="en-US" sz="2000" dirty="0">
                <a:solidFill>
                  <a:prstClr val="black"/>
                </a:solidFill>
              </a:rPr>
              <a:t>for a DRA in the CLEAR </a:t>
            </a:r>
            <a:r>
              <a:rPr lang="en-US" sz="2000" dirty="0" smtClean="0">
                <a:solidFill>
                  <a:prstClr val="black"/>
                </a:solidFill>
              </a:rPr>
              <a:t>study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 smtClean="0">
                <a:solidFill>
                  <a:prstClr val="black"/>
                </a:solidFill>
              </a:rPr>
              <a:t>Documents </a:t>
            </a:r>
            <a:r>
              <a:rPr lang="en-US" sz="2000" dirty="0">
                <a:solidFill>
                  <a:prstClr val="black"/>
                </a:solidFill>
              </a:rPr>
              <a:t>provided for the </a:t>
            </a:r>
            <a:r>
              <a:rPr lang="en-US" sz="2000" dirty="0" smtClean="0">
                <a:solidFill>
                  <a:prstClr val="black"/>
                </a:solidFill>
              </a:rPr>
              <a:t>DRA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 smtClean="0">
                <a:solidFill>
                  <a:prstClr val="black"/>
                </a:solidFill>
              </a:rPr>
              <a:t>Training </a:t>
            </a:r>
            <a:r>
              <a:rPr lang="en-US" sz="2000" dirty="0">
                <a:solidFill>
                  <a:prstClr val="black"/>
                </a:solidFill>
              </a:rPr>
              <a:t>to be able to conduct the </a:t>
            </a:r>
            <a:r>
              <a:rPr lang="en-US" sz="2000" dirty="0" smtClean="0">
                <a:solidFill>
                  <a:prstClr val="black"/>
                </a:solidFill>
              </a:rPr>
              <a:t>DRA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 smtClean="0">
                <a:solidFill>
                  <a:prstClr val="black"/>
                </a:solidFill>
              </a:rPr>
              <a:t>Interpretation </a:t>
            </a:r>
            <a:r>
              <a:rPr lang="en-US" sz="2000" dirty="0">
                <a:solidFill>
                  <a:prstClr val="black"/>
                </a:solidFill>
              </a:rPr>
              <a:t>of the </a:t>
            </a:r>
            <a:r>
              <a:rPr lang="en-US" sz="2000" dirty="0" smtClean="0">
                <a:solidFill>
                  <a:prstClr val="black"/>
                </a:solidFill>
              </a:rPr>
              <a:t>results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 smtClean="0">
                <a:solidFill>
                  <a:prstClr val="black"/>
                </a:solidFill>
              </a:rPr>
              <a:t>Appropriate </a:t>
            </a:r>
            <a:r>
              <a:rPr lang="en-US" sz="2000" dirty="0">
                <a:solidFill>
                  <a:prstClr val="black"/>
                </a:solidFill>
              </a:rPr>
              <a:t>documentation of the </a:t>
            </a:r>
            <a:r>
              <a:rPr lang="en-US" sz="2000" dirty="0" smtClean="0">
                <a:solidFill>
                  <a:prstClr val="black"/>
                </a:solidFill>
              </a:rPr>
              <a:t>outcome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 smtClean="0">
                <a:solidFill>
                  <a:prstClr val="black"/>
                </a:solidFill>
              </a:rPr>
              <a:t>Competency </a:t>
            </a:r>
            <a:r>
              <a:rPr lang="en-US" sz="2000" dirty="0">
                <a:solidFill>
                  <a:prstClr val="black"/>
                </a:solidFill>
              </a:rPr>
              <a:t>assessment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2200" dirty="0">
              <a:solidFill>
                <a:schemeClr val="dk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200" b="1" dirty="0" smtClean="0">
                <a:solidFill>
                  <a:schemeClr val="dk1"/>
                </a:solidFill>
              </a:rPr>
              <a:t>Pre-reading of associated documents:</a:t>
            </a:r>
          </a:p>
          <a:p>
            <a:pPr marL="400050" indent="-400050">
              <a:lnSpc>
                <a:spcPct val="120000"/>
              </a:lnSpc>
              <a:spcBef>
                <a:spcPts val="0"/>
              </a:spcBef>
              <a:buFont typeface="+mj-lt"/>
              <a:buAutoNum type="romanLcPeriod"/>
              <a:defRPr/>
            </a:pPr>
            <a:r>
              <a:rPr lang="en-GB" sz="2000" dirty="0" smtClean="0"/>
              <a:t>CLEAR Study: Drug Response Assessment </a:t>
            </a:r>
            <a:r>
              <a:rPr lang="en-GB" sz="2000" b="1" dirty="0" smtClean="0"/>
              <a:t>Guideline</a:t>
            </a:r>
            <a:r>
              <a:rPr lang="en-GB" sz="2000" dirty="0" smtClean="0"/>
              <a:t> with </a:t>
            </a:r>
            <a:r>
              <a:rPr lang="en-GB" sz="2000" b="1" dirty="0" err="1" smtClean="0"/>
              <a:t>Proforma</a:t>
            </a:r>
            <a:r>
              <a:rPr lang="en-GB" sz="2000" dirty="0" smtClean="0"/>
              <a:t> for 6% Hypertonic Saline</a:t>
            </a:r>
          </a:p>
          <a:p>
            <a:pPr marL="400050" indent="-400050">
              <a:lnSpc>
                <a:spcPct val="120000"/>
              </a:lnSpc>
              <a:spcBef>
                <a:spcPts val="0"/>
              </a:spcBef>
              <a:buFont typeface="+mj-lt"/>
              <a:buAutoNum type="romanLcPeriod"/>
              <a:defRPr/>
            </a:pPr>
            <a:r>
              <a:rPr lang="en-GB" sz="2000" dirty="0" smtClean="0"/>
              <a:t>CLEAR </a:t>
            </a:r>
            <a:r>
              <a:rPr lang="en-GB" sz="2000" dirty="0"/>
              <a:t>Study: Drug Response Assessment </a:t>
            </a:r>
            <a:r>
              <a:rPr lang="en-GB" sz="2000" b="1" dirty="0"/>
              <a:t>Competency Document</a:t>
            </a:r>
          </a:p>
        </p:txBody>
      </p:sp>
      <p:pic>
        <p:nvPicPr>
          <p:cNvPr id="8" name="Picture 7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70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/>
              <a:t>To assess hyper responsiveness (an exaggerated response of the airways to the stimulus i.e. to HTS) leading to bronchoconstriction which could render the individual unsuitable for this study i.e. &gt;15% drop in FEV</a:t>
            </a:r>
            <a:r>
              <a:rPr lang="en-US" baseline="-25000" dirty="0"/>
              <a:t>1</a:t>
            </a:r>
          </a:p>
          <a:p>
            <a:pPr marL="214313" indent="-214313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  <a:defRPr/>
            </a:pPr>
            <a:endParaRPr lang="en-US" baseline="-25000" dirty="0"/>
          </a:p>
        </p:txBody>
      </p:sp>
      <p:sp>
        <p:nvSpPr>
          <p:cNvPr id="5" name="Oval 4"/>
          <p:cNvSpPr/>
          <p:nvPr/>
        </p:nvSpPr>
        <p:spPr>
          <a:xfrm>
            <a:off x="2481079" y="2125267"/>
            <a:ext cx="3705368" cy="1679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UNLIKELY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58292"/>
            <a:ext cx="782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rgbClr val="808000"/>
                </a:solidFill>
              </a:rPr>
              <a:t>Drug Response Assessment     </a:t>
            </a:r>
          </a:p>
        </p:txBody>
      </p:sp>
      <p:pic>
        <p:nvPicPr>
          <p:cNvPr id="9" name="Picture 8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298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" y="456499"/>
            <a:ext cx="7823198" cy="873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rgbClr val="808000"/>
                </a:solidFill>
              </a:rPr>
              <a:t>Drug Response Assessment    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9128" y="1329968"/>
            <a:ext cx="4314306" cy="5384511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95777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719" y="1223363"/>
            <a:ext cx="8420935" cy="994172"/>
          </a:xfrm>
        </p:spPr>
        <p:txBody>
          <a:bodyPr>
            <a:normAutofit/>
          </a:bodyPr>
          <a:lstStyle/>
          <a:p>
            <a:r>
              <a:rPr lang="en-GB" sz="2700" b="1" dirty="0" smtClean="0"/>
              <a:t>Step 1: Preparation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42" y="2091863"/>
            <a:ext cx="8307813" cy="3941292"/>
          </a:xfrm>
        </p:spPr>
        <p:txBody>
          <a:bodyPr>
            <a:noAutofit/>
          </a:bodyPr>
          <a:lstStyle/>
          <a:p>
            <a:pPr lvl="0"/>
            <a:r>
              <a:rPr lang="en-GB" sz="2000" dirty="0"/>
              <a:t>Obtain the DRA </a:t>
            </a:r>
            <a:r>
              <a:rPr lang="en-GB" sz="2000" dirty="0" err="1"/>
              <a:t>Proforma</a:t>
            </a:r>
            <a:r>
              <a:rPr lang="en-GB" sz="2000" dirty="0"/>
              <a:t> for 6% HTS</a:t>
            </a:r>
          </a:p>
          <a:p>
            <a:pPr lvl="0"/>
            <a:endParaRPr lang="en-GB" sz="100" dirty="0"/>
          </a:p>
          <a:p>
            <a:r>
              <a:rPr lang="en-GB" sz="2000" dirty="0"/>
              <a:t>Collect and </a:t>
            </a:r>
            <a:r>
              <a:rPr lang="en-GB" sz="2000" dirty="0" smtClean="0"/>
              <a:t>set-up </a:t>
            </a:r>
            <a:r>
              <a:rPr lang="en-GB" sz="2000" dirty="0"/>
              <a:t>the equipment</a:t>
            </a:r>
            <a:r>
              <a:rPr lang="en-GB" sz="2000" dirty="0" smtClean="0"/>
              <a:t>:</a:t>
            </a:r>
            <a:endParaRPr lang="en-GB" sz="2000" dirty="0"/>
          </a:p>
          <a:p>
            <a:pPr lvl="1"/>
            <a:r>
              <a:rPr lang="en-GB" sz="2000" dirty="0" err="1"/>
              <a:t>eFlow</a:t>
            </a:r>
            <a:r>
              <a:rPr lang="en-GB" sz="2000" dirty="0"/>
              <a:t> rapid nebuliser system and </a:t>
            </a:r>
            <a:r>
              <a:rPr lang="en-GB" sz="2000" dirty="0" err="1"/>
              <a:t>eTrack</a:t>
            </a:r>
            <a:r>
              <a:rPr lang="en-GB" sz="2000" dirty="0"/>
              <a:t> </a:t>
            </a:r>
            <a:r>
              <a:rPr lang="en-GB" sz="2000" dirty="0" smtClean="0"/>
              <a:t>controller </a:t>
            </a:r>
            <a:endParaRPr lang="en-GB" sz="2000" dirty="0"/>
          </a:p>
          <a:p>
            <a:pPr lvl="1"/>
            <a:r>
              <a:rPr lang="en-GB" sz="2000" dirty="0"/>
              <a:t>Study spirometer (</a:t>
            </a:r>
            <a:r>
              <a:rPr lang="en-GB" sz="2000" dirty="0" err="1"/>
              <a:t>SpiroSensePro</a:t>
            </a:r>
            <a:r>
              <a:rPr lang="en-GB" sz="2000" dirty="0" smtClean="0"/>
              <a:t>) </a:t>
            </a:r>
            <a:endParaRPr lang="en-GB" sz="2000" dirty="0"/>
          </a:p>
          <a:p>
            <a:pPr lvl="1"/>
            <a:r>
              <a:rPr lang="en-GB" sz="2000" dirty="0"/>
              <a:t>Oxygen saturation </a:t>
            </a:r>
            <a:r>
              <a:rPr lang="en-GB" sz="2000" dirty="0" smtClean="0"/>
              <a:t>monitor </a:t>
            </a:r>
            <a:endParaRPr lang="en-GB" sz="2000" dirty="0"/>
          </a:p>
          <a:p>
            <a:pPr marL="342900" lvl="1" indent="0">
              <a:buNone/>
            </a:pPr>
            <a:endParaRPr lang="en-GB" sz="500" dirty="0"/>
          </a:p>
          <a:p>
            <a:pPr lvl="0"/>
            <a:r>
              <a:rPr lang="en-GB" sz="2000" dirty="0"/>
              <a:t>Collect the 6% HTS </a:t>
            </a:r>
            <a:r>
              <a:rPr lang="en-GB" sz="2000" dirty="0" smtClean="0"/>
              <a:t>(4 ml ampoule) </a:t>
            </a:r>
          </a:p>
          <a:p>
            <a:pPr lvl="0"/>
            <a:r>
              <a:rPr lang="en-GB" sz="2000" dirty="0" smtClean="0"/>
              <a:t>Collect bronchodilator</a:t>
            </a:r>
          </a:p>
          <a:p>
            <a:r>
              <a:rPr lang="en-GB" sz="2000" dirty="0"/>
              <a:t>Describe the DRA procedure </a:t>
            </a:r>
            <a:endParaRPr lang="en-GB" sz="2000" dirty="0" smtClean="0"/>
          </a:p>
          <a:p>
            <a:r>
              <a:rPr lang="en-GB" sz="2000" dirty="0"/>
              <a:t>Give advice and education on nebuliser or dry powder inhaler (DPI) </a:t>
            </a:r>
            <a:r>
              <a:rPr lang="en-GB" sz="2000" dirty="0" smtClean="0"/>
              <a:t>technique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39864"/>
            <a:ext cx="782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rgbClr val="808000"/>
                </a:solidFill>
              </a:rPr>
              <a:t>Drug Response Assessment     </a:t>
            </a:r>
          </a:p>
        </p:txBody>
      </p:sp>
      <p:pic>
        <p:nvPicPr>
          <p:cNvPr id="8" name="Picture 7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57172" y="6177736"/>
            <a:ext cx="8986827" cy="591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i="1" dirty="0" smtClean="0">
                <a:solidFill>
                  <a:srgbClr val="666633"/>
                </a:solidFill>
              </a:rPr>
              <a:t>Please remember to follow local guidelines on PPE/infection control when performing a DRA</a:t>
            </a:r>
            <a:endParaRPr lang="en-GB" sz="1800" i="1" dirty="0">
              <a:solidFill>
                <a:srgbClr val="6666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44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49" y="1176072"/>
            <a:ext cx="4013569" cy="947691"/>
          </a:xfrm>
        </p:spPr>
        <p:txBody>
          <a:bodyPr>
            <a:normAutofit/>
          </a:bodyPr>
          <a:lstStyle/>
          <a:p>
            <a:pPr algn="ctr"/>
            <a:r>
              <a:rPr lang="en-GB" sz="2700" b="1" dirty="0" err="1" smtClean="0"/>
              <a:t>MucoClear</a:t>
            </a:r>
            <a:r>
              <a:rPr lang="en-GB" sz="2700" b="1" dirty="0" smtClean="0"/>
              <a:t> 6% HTS Request Form</a:t>
            </a:r>
            <a:endParaRPr lang="en-US" sz="2700" b="1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59763" y="2501725"/>
            <a:ext cx="3505827" cy="3350433"/>
          </a:xfrm>
        </p:spPr>
        <p:txBody>
          <a:bodyPr>
            <a:noAutofit/>
          </a:bodyPr>
          <a:lstStyle/>
          <a:p>
            <a:r>
              <a:rPr lang="en-US" sz="2000" dirty="0"/>
              <a:t>If in accordance with local processes, a 20-ampoule box </a:t>
            </a:r>
            <a:r>
              <a:rPr lang="en-US" sz="2000" dirty="0" smtClean="0"/>
              <a:t>of MucoClear </a:t>
            </a:r>
            <a:r>
              <a:rPr lang="en-US" sz="2000" dirty="0"/>
              <a:t>HTS 6% may be released from pharmacy supplies and held by the clinical team </a:t>
            </a:r>
            <a:r>
              <a:rPr lang="en-US" sz="2000" dirty="0" smtClean="0"/>
              <a:t>for the DRA 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An example pharmacy request </a:t>
            </a:r>
            <a:r>
              <a:rPr lang="en-US" sz="2000" dirty="0"/>
              <a:t>form for </a:t>
            </a:r>
            <a:r>
              <a:rPr lang="en-US" sz="2000" dirty="0" err="1"/>
              <a:t>MucoClear</a:t>
            </a:r>
            <a:r>
              <a:rPr lang="en-US" sz="2000" dirty="0"/>
              <a:t> is available that may be adapted for local </a:t>
            </a:r>
            <a:r>
              <a:rPr lang="en-US" sz="2000" dirty="0" smtClean="0"/>
              <a:t>use</a:t>
            </a:r>
            <a:endParaRPr lang="en-GB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15560" y="135419"/>
            <a:ext cx="6999316" cy="104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rgbClr val="808000"/>
                </a:solidFill>
              </a:rPr>
              <a:t>Drug Response Assessment     </a:t>
            </a:r>
          </a:p>
        </p:txBody>
      </p:sp>
      <p:pic>
        <p:nvPicPr>
          <p:cNvPr id="8" name="Picture 7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1629" y="1280517"/>
            <a:ext cx="3873131" cy="528653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2588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842" y="990504"/>
            <a:ext cx="7886700" cy="1325563"/>
          </a:xfrm>
        </p:spPr>
        <p:txBody>
          <a:bodyPr>
            <a:normAutofit/>
          </a:bodyPr>
          <a:lstStyle/>
          <a:p>
            <a:r>
              <a:rPr lang="en-US" sz="2700" b="1" dirty="0" smtClean="0"/>
              <a:t>Bronchodilator Request Form</a:t>
            </a:r>
            <a:endParaRPr lang="en-US" sz="2700" b="1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066173" y="2570999"/>
            <a:ext cx="2458423" cy="2075815"/>
          </a:xfrm>
        </p:spPr>
        <p:txBody>
          <a:bodyPr>
            <a:normAutofit/>
          </a:bodyPr>
          <a:lstStyle/>
          <a:p>
            <a:pPr algn="ctr"/>
            <a:r>
              <a:rPr lang="en-GB" sz="2000" dirty="0" smtClean="0"/>
              <a:t>An example pharmacy request form is available for salbutamol that may be adapted for local use. </a:t>
            </a:r>
            <a:endParaRPr lang="en-GB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39864"/>
            <a:ext cx="782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rgbClr val="808000"/>
                </a:solidFill>
              </a:rPr>
              <a:t>Drug Response Assessment     </a:t>
            </a:r>
          </a:p>
        </p:txBody>
      </p:sp>
      <p:pic>
        <p:nvPicPr>
          <p:cNvPr id="8" name="Picture 7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0313" y="1338350"/>
            <a:ext cx="3909785" cy="525655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20912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424" y="1050619"/>
            <a:ext cx="7886700" cy="994172"/>
          </a:xfrm>
        </p:spPr>
        <p:txBody>
          <a:bodyPr>
            <a:normAutofit/>
          </a:bodyPr>
          <a:lstStyle/>
          <a:p>
            <a:r>
              <a:rPr lang="en-GB" sz="2700" b="1" dirty="0" smtClean="0"/>
              <a:t>Step 2: Administer Pre-Test </a:t>
            </a:r>
            <a:r>
              <a:rPr lang="en-GB" sz="2700" b="1" dirty="0"/>
              <a:t>B</a:t>
            </a:r>
            <a:r>
              <a:rPr lang="en-GB" sz="2700" b="1" dirty="0" smtClean="0"/>
              <a:t>ronchodilator (if required)</a:t>
            </a:r>
            <a:endParaRPr lang="en-GB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424" y="1818879"/>
            <a:ext cx="8637494" cy="3364706"/>
          </a:xfrm>
        </p:spPr>
        <p:txBody>
          <a:bodyPr>
            <a:noAutofit/>
          </a:bodyPr>
          <a:lstStyle/>
          <a:p>
            <a:pPr lvl="0"/>
            <a:r>
              <a:rPr lang="en-US" sz="2000" dirty="0" smtClean="0"/>
              <a:t>If </a:t>
            </a:r>
            <a:r>
              <a:rPr lang="en-US" sz="2000" dirty="0"/>
              <a:t>the patient is routinely prescribed a short acting </a:t>
            </a:r>
            <a:r>
              <a:rPr lang="en-US" sz="2000" dirty="0" smtClean="0"/>
              <a:t>bronchodilator</a:t>
            </a:r>
            <a:r>
              <a:rPr lang="en-US" sz="2000" dirty="0"/>
              <a:t> </a:t>
            </a:r>
            <a:r>
              <a:rPr lang="en-US" sz="2000" dirty="0" smtClean="0"/>
              <a:t>(e.g</a:t>
            </a:r>
            <a:r>
              <a:rPr lang="en-US" sz="2000" dirty="0"/>
              <a:t>. 200 mcg salbutamol MDI) then they should also be asked to bring this with them to the baseline visit and they should take a pre-test </a:t>
            </a:r>
            <a:r>
              <a:rPr lang="en-US" sz="2000" dirty="0" smtClean="0"/>
              <a:t>dose </a:t>
            </a:r>
            <a:r>
              <a:rPr lang="en-US" sz="2000" dirty="0"/>
              <a:t>5-10 minutes before the baseline spirometry  and HTS administration. </a:t>
            </a:r>
            <a:endParaRPr lang="en-US" sz="2000" dirty="0" smtClean="0"/>
          </a:p>
          <a:p>
            <a:pPr lvl="0"/>
            <a:r>
              <a:rPr lang="en-US" sz="2000" dirty="0"/>
              <a:t>If the patient has not brought their routine bronchodilator to the visit then one should be prescribed </a:t>
            </a:r>
            <a:r>
              <a:rPr lang="en-US" sz="2000" dirty="0" smtClean="0"/>
              <a:t>to </a:t>
            </a:r>
            <a:r>
              <a:rPr lang="en-US" sz="2000" dirty="0"/>
              <a:t>be taken 5-10 </a:t>
            </a:r>
            <a:r>
              <a:rPr lang="en-US" sz="2000" dirty="0" err="1"/>
              <a:t>mins</a:t>
            </a:r>
            <a:r>
              <a:rPr lang="en-US" sz="2000" dirty="0"/>
              <a:t> before the HTS administration</a:t>
            </a:r>
            <a:r>
              <a:rPr lang="en-US" sz="2000" dirty="0" smtClean="0"/>
              <a:t>.</a:t>
            </a:r>
            <a:endParaRPr lang="en-GB" sz="2000" dirty="0"/>
          </a:p>
          <a:p>
            <a:pPr lvl="0"/>
            <a:r>
              <a:rPr lang="en-US" sz="2000" dirty="0" smtClean="0"/>
              <a:t>If </a:t>
            </a:r>
            <a:r>
              <a:rPr lang="en-US" sz="2000" dirty="0"/>
              <a:t>the patient is not usually prescribed a </a:t>
            </a:r>
            <a:r>
              <a:rPr lang="en-US" sz="2000" dirty="0" smtClean="0"/>
              <a:t>bronchodilator, </a:t>
            </a:r>
            <a:r>
              <a:rPr lang="en-US" sz="2000" dirty="0"/>
              <a:t>then the HTS can be given without a pre-test bronchodilator. </a:t>
            </a:r>
            <a:endParaRPr lang="en-US" sz="2000" dirty="0" smtClean="0"/>
          </a:p>
          <a:p>
            <a:pPr lvl="0"/>
            <a:r>
              <a:rPr lang="en-US" sz="2000" dirty="0" smtClean="0"/>
              <a:t>However </a:t>
            </a:r>
            <a:r>
              <a:rPr lang="en-US" sz="2000" dirty="0"/>
              <a:t>the research team must have access to a post-test bronchodilator i.e. Salbutamol 100 mcg, to use in the incidence of symptomatic bronchoconstriction (&gt;15% drop in FEV1, or 10-15% with adverse symptoms). </a:t>
            </a:r>
            <a:endParaRPr lang="en-US" sz="2000" dirty="0" smtClean="0"/>
          </a:p>
          <a:p>
            <a:pPr lvl="0"/>
            <a:r>
              <a:rPr lang="en-US" sz="2000" dirty="0" smtClean="0"/>
              <a:t>Follow </a:t>
            </a:r>
            <a:r>
              <a:rPr lang="en-US" sz="2000" dirty="0"/>
              <a:t>your local processes for access to a post-test bronchodilator. An example pharmacy prescription form is available that may be adapted </a:t>
            </a:r>
            <a:r>
              <a:rPr lang="en-US" sz="2000" dirty="0" smtClean="0"/>
              <a:t>locally.</a:t>
            </a:r>
            <a:endParaRPr lang="en-GB" sz="2000" dirty="0" smtClean="0"/>
          </a:p>
          <a:p>
            <a:pPr marL="342900" lvl="1" indent="0">
              <a:buNone/>
            </a:pPr>
            <a:endParaRPr lang="en-GB" sz="1650" dirty="0"/>
          </a:p>
          <a:p>
            <a:pPr marL="0" indent="0">
              <a:buNone/>
            </a:pPr>
            <a:endParaRPr lang="en-GB" sz="165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04512" y="6006725"/>
            <a:ext cx="2139488" cy="851275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1" y="222142"/>
            <a:ext cx="782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rgbClr val="808000"/>
                </a:solidFill>
              </a:rPr>
              <a:t>Drug Response Assessment     </a:t>
            </a:r>
          </a:p>
        </p:txBody>
      </p:sp>
      <p:pic>
        <p:nvPicPr>
          <p:cNvPr id="8" name="Picture 7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524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1538</Words>
  <Application>Microsoft Office PowerPoint</Application>
  <PresentationFormat>On-screen Show (4:3)</PresentationFormat>
  <Paragraphs>195</Paragraphs>
  <Slides>23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Mangal</vt:lpstr>
      <vt:lpstr>Times New Roman</vt:lpstr>
      <vt:lpstr>Office Theme</vt:lpstr>
      <vt:lpstr>1_Office Theme</vt:lpstr>
      <vt:lpstr>The CLEAR Trial</vt:lpstr>
      <vt:lpstr>PowerPoint Presentation</vt:lpstr>
      <vt:lpstr>Drug Response Assessment     </vt:lpstr>
      <vt:lpstr>PowerPoint Presentation</vt:lpstr>
      <vt:lpstr>PowerPoint Presentation</vt:lpstr>
      <vt:lpstr>Step 1: Preparation</vt:lpstr>
      <vt:lpstr>MucoClear 6% HTS Request Form</vt:lpstr>
      <vt:lpstr>Bronchodilator Request Form</vt:lpstr>
      <vt:lpstr>Step 2: Administer Pre-Test Bronchodilator (if required)</vt:lpstr>
      <vt:lpstr>Step 3: Pre-Trial Assessment</vt:lpstr>
      <vt:lpstr>Step 4: Administration of the HTS</vt:lpstr>
      <vt:lpstr>Step 5: Analysis for Possible Bronchospasm</vt:lpstr>
      <vt:lpstr>Step 6: Review Results</vt:lpstr>
      <vt:lpstr>Step 7: Review Results</vt:lpstr>
      <vt:lpstr>Step 8: Re-Assess if Required</vt:lpstr>
      <vt:lpstr>Step 9: Document Outcome of DRA</vt:lpstr>
      <vt:lpstr>Examples of calculations</vt:lpstr>
      <vt:lpstr>Patient 1 Answer</vt:lpstr>
      <vt:lpstr>  Patient 2 - Answer</vt:lpstr>
      <vt:lpstr>Patient 3 Answer</vt:lpstr>
      <vt:lpstr>Patient 4 Answer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McLeese</dc:creator>
  <cp:lastModifiedBy>Jackson, AndrewX</cp:lastModifiedBy>
  <cp:revision>22</cp:revision>
  <dcterms:created xsi:type="dcterms:W3CDTF">2021-01-22T11:52:25Z</dcterms:created>
  <dcterms:modified xsi:type="dcterms:W3CDTF">2022-11-22T18:16:17Z</dcterms:modified>
</cp:coreProperties>
</file>