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9"/>
  </p:notesMasterIdLst>
  <p:handoutMasterIdLst>
    <p:handoutMasterId r:id="rId20"/>
  </p:handoutMasterIdLst>
  <p:sldIdLst>
    <p:sldId id="265" r:id="rId3"/>
    <p:sldId id="263" r:id="rId4"/>
    <p:sldId id="267" r:id="rId5"/>
    <p:sldId id="268" r:id="rId6"/>
    <p:sldId id="269" r:id="rId7"/>
    <p:sldId id="275" r:id="rId8"/>
    <p:sldId id="271" r:id="rId9"/>
    <p:sldId id="276" r:id="rId10"/>
    <p:sldId id="277" r:id="rId11"/>
    <p:sldId id="266" r:id="rId12"/>
    <p:sldId id="258" r:id="rId13"/>
    <p:sldId id="259" r:id="rId14"/>
    <p:sldId id="260" r:id="rId15"/>
    <p:sldId id="261" r:id="rId16"/>
    <p:sldId id="278" r:id="rId17"/>
    <p:sldId id="279" r:id="rId18"/>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McLeese" initials="RM" lastIdx="1" clrIdx="0">
    <p:extLst/>
  </p:cmAuthor>
  <p:cmAuthor id="2" name="Ferguson Kathryn" initials="FK" lastIdx="4" clrIdx="1"/>
  <p:cmAuthor id="3" name="Jackson, AndrewX" initials="JA" lastIdx="2"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0" autoAdjust="0"/>
    <p:restoredTop sz="94660"/>
  </p:normalViewPr>
  <p:slideViewPr>
    <p:cSldViewPr snapToGrid="0">
      <p:cViewPr varScale="1">
        <p:scale>
          <a:sx n="115" d="100"/>
          <a:sy n="115" d="100"/>
        </p:scale>
        <p:origin x="1590"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C95E3AC-981D-43A7-A9F2-D7D5062816AC}" type="datetimeFigureOut">
              <a:rPr lang="en-GB" smtClean="0"/>
              <a:t>12/01/2023</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01DEC26B-3165-4D4D-A0A8-E091C7B7F187}" type="slidenum">
              <a:rPr lang="en-GB" smtClean="0"/>
              <a:t>‹#›</a:t>
            </a:fld>
            <a:endParaRPr lang="en-GB"/>
          </a:p>
        </p:txBody>
      </p:sp>
    </p:spTree>
    <p:extLst>
      <p:ext uri="{BB962C8B-B14F-4D97-AF65-F5344CB8AC3E}">
        <p14:creationId xmlns:p14="http://schemas.microsoft.com/office/powerpoint/2010/main" val="910149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F1841365-638D-4190-9358-489F94642942}" type="datetimeFigureOut">
              <a:rPr lang="en-GB" smtClean="0"/>
              <a:t>12/01/2023</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831C190-DD6E-4D8E-9891-13C10C3BB454}" type="slidenum">
              <a:rPr lang="en-GB" smtClean="0"/>
              <a:t>‹#›</a:t>
            </a:fld>
            <a:endParaRPr lang="en-GB"/>
          </a:p>
        </p:txBody>
      </p:sp>
    </p:spTree>
    <p:extLst>
      <p:ext uri="{BB962C8B-B14F-4D97-AF65-F5344CB8AC3E}">
        <p14:creationId xmlns:p14="http://schemas.microsoft.com/office/powerpoint/2010/main" val="4166746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A589B9-CCB3-4780-AB19-999BCAFD8983}"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1118015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6FB75CDB-CECB-4B27-9D5F-014C37464FC1}" type="slidenum">
              <a:rPr lang="en-GB" smtClean="0"/>
              <a:t>12</a:t>
            </a:fld>
            <a:endParaRPr lang="en-GB"/>
          </a:p>
        </p:txBody>
      </p:sp>
    </p:spTree>
    <p:extLst>
      <p:ext uri="{BB962C8B-B14F-4D97-AF65-F5344CB8AC3E}">
        <p14:creationId xmlns:p14="http://schemas.microsoft.com/office/powerpoint/2010/main" val="1724389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ffectLst/>
              </a:rPr>
              <a:t/>
            </a:r>
            <a:br>
              <a:rPr lang="en-GB" dirty="0">
                <a:effectLst/>
              </a:rPr>
            </a:br>
            <a:endParaRPr lang="en-GB" sz="1200" kern="1200" dirty="0">
              <a:solidFill>
                <a:schemeClr val="tx1"/>
              </a:solidFill>
              <a:effectLst/>
              <a:latin typeface="+mn-lt"/>
              <a:ea typeface="+mn-ea"/>
              <a:cs typeface="+mn-cs"/>
            </a:endParaRPr>
          </a:p>
          <a:p>
            <a:endParaRPr lang="en-GB" baseline="0" dirty="0"/>
          </a:p>
        </p:txBody>
      </p:sp>
      <p:sp>
        <p:nvSpPr>
          <p:cNvPr id="4" name="Slide Number Placeholder 3"/>
          <p:cNvSpPr>
            <a:spLocks noGrp="1"/>
          </p:cNvSpPr>
          <p:nvPr>
            <p:ph type="sldNum" sz="quarter" idx="10"/>
          </p:nvPr>
        </p:nvSpPr>
        <p:spPr/>
        <p:txBody>
          <a:bodyPr/>
          <a:lstStyle/>
          <a:p>
            <a:fld id="{6FB75CDB-CECB-4B27-9D5F-014C37464FC1}" type="slidenum">
              <a:rPr lang="en-GB" smtClean="0"/>
              <a:t>13</a:t>
            </a:fld>
            <a:endParaRPr lang="en-GB"/>
          </a:p>
        </p:txBody>
      </p:sp>
    </p:spTree>
    <p:extLst>
      <p:ext uri="{BB962C8B-B14F-4D97-AF65-F5344CB8AC3E}">
        <p14:creationId xmlns:p14="http://schemas.microsoft.com/office/powerpoint/2010/main" val="3866706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FB75CDB-CECB-4B27-9D5F-014C37464FC1}" type="slidenum">
              <a:rPr lang="en-GB" smtClean="0"/>
              <a:t>14</a:t>
            </a:fld>
            <a:endParaRPr lang="en-GB"/>
          </a:p>
        </p:txBody>
      </p:sp>
    </p:spTree>
    <p:extLst>
      <p:ext uri="{BB962C8B-B14F-4D97-AF65-F5344CB8AC3E}">
        <p14:creationId xmlns:p14="http://schemas.microsoft.com/office/powerpoint/2010/main" val="2421907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BA589B9-CCB3-4780-AB19-999BCAFD898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282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BA589B9-CCB3-4780-AB19-999BCAFD898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282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A589B9-CCB3-4780-AB19-999BCAFD8983}" type="slidenum">
              <a:rPr lang="en-GB" smtClean="0"/>
              <a:t>5</a:t>
            </a:fld>
            <a:endParaRPr lang="en-GB"/>
          </a:p>
        </p:txBody>
      </p:sp>
    </p:spTree>
    <p:extLst>
      <p:ext uri="{BB962C8B-B14F-4D97-AF65-F5344CB8AC3E}">
        <p14:creationId xmlns:p14="http://schemas.microsoft.com/office/powerpoint/2010/main" val="401666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BA589B9-CCB3-4780-AB19-999BCAFD898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4553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7</a:t>
            </a:fld>
            <a:endParaRPr lang="en-GB"/>
          </a:p>
        </p:txBody>
      </p:sp>
    </p:spTree>
    <p:extLst>
      <p:ext uri="{BB962C8B-B14F-4D97-AF65-F5344CB8AC3E}">
        <p14:creationId xmlns:p14="http://schemas.microsoft.com/office/powerpoint/2010/main" val="1677606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8</a:t>
            </a:fld>
            <a:endParaRPr lang="en-GB"/>
          </a:p>
        </p:txBody>
      </p:sp>
    </p:spTree>
    <p:extLst>
      <p:ext uri="{BB962C8B-B14F-4D97-AF65-F5344CB8AC3E}">
        <p14:creationId xmlns:p14="http://schemas.microsoft.com/office/powerpoint/2010/main" val="989527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A589B9-CCB3-4780-AB19-999BCAFD8983}" type="slidenum">
              <a:rPr lang="en-GB" smtClean="0"/>
              <a:t>9</a:t>
            </a:fld>
            <a:endParaRPr lang="en-GB"/>
          </a:p>
        </p:txBody>
      </p:sp>
    </p:spTree>
    <p:extLst>
      <p:ext uri="{BB962C8B-B14F-4D97-AF65-F5344CB8AC3E}">
        <p14:creationId xmlns:p14="http://schemas.microsoft.com/office/powerpoint/2010/main" val="1957360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ffectLst/>
              </a:rPr>
              <a:t/>
            </a:r>
            <a:br>
              <a:rPr lang="en-GB" dirty="0">
                <a:effectLst/>
              </a:rPr>
            </a:br>
            <a:endParaRPr lang="en-GB" sz="1200" kern="1200" dirty="0">
              <a:solidFill>
                <a:schemeClr val="tx1"/>
              </a:solidFill>
              <a:effectLst/>
              <a:latin typeface="+mn-lt"/>
              <a:ea typeface="+mn-ea"/>
              <a:cs typeface="+mn-cs"/>
            </a:endParaRPr>
          </a:p>
          <a:p>
            <a:endParaRPr lang="en-GB" baseline="0" dirty="0"/>
          </a:p>
        </p:txBody>
      </p:sp>
      <p:sp>
        <p:nvSpPr>
          <p:cNvPr id="4" name="Slide Number Placeholder 3"/>
          <p:cNvSpPr>
            <a:spLocks noGrp="1"/>
          </p:cNvSpPr>
          <p:nvPr>
            <p:ph type="sldNum" sz="quarter" idx="10"/>
          </p:nvPr>
        </p:nvSpPr>
        <p:spPr/>
        <p:txBody>
          <a:bodyPr/>
          <a:lstStyle/>
          <a:p>
            <a:fld id="{6FB75CDB-CECB-4B27-9D5F-014C37464FC1}" type="slidenum">
              <a:rPr lang="en-GB" smtClean="0"/>
              <a:t>11</a:t>
            </a:fld>
            <a:endParaRPr lang="en-GB"/>
          </a:p>
        </p:txBody>
      </p:sp>
    </p:spTree>
    <p:extLst>
      <p:ext uri="{BB962C8B-B14F-4D97-AF65-F5344CB8AC3E}">
        <p14:creationId xmlns:p14="http://schemas.microsoft.com/office/powerpoint/2010/main" val="2771728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9C418A-EE12-4593-B17C-CF15C91231FB}" type="datetimeFigureOut">
              <a:rPr lang="en-GB" smtClean="0"/>
              <a:t>12/01/2023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288498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9C418A-EE12-4593-B17C-CF15C91231FB}" type="datetimeFigureOut">
              <a:rPr lang="en-GB" smtClean="0"/>
              <a:t>12/01/2023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157437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9C418A-EE12-4593-B17C-CF15C91231FB}" type="datetimeFigureOut">
              <a:rPr lang="en-GB" smtClean="0"/>
              <a:t>12/01/2023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2381714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5635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30520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16331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76374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488359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91565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762948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87403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9C418A-EE12-4593-B17C-CF15C91231FB}" type="datetimeFigureOut">
              <a:rPr lang="en-GB" smtClean="0"/>
              <a:t>12/01/2023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32288588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02655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41075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63857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9C418A-EE12-4593-B17C-CF15C91231FB}" type="datetimeFigureOut">
              <a:rPr lang="en-GB" smtClean="0"/>
              <a:t>12/01/2023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469811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9C418A-EE12-4593-B17C-CF15C91231FB}" type="datetimeFigureOut">
              <a:rPr lang="en-GB" smtClean="0"/>
              <a:t>12/01/2023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19449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9C418A-EE12-4593-B17C-CF15C91231FB}" type="datetimeFigureOut">
              <a:rPr lang="en-GB" smtClean="0"/>
              <a:t>12/01/2023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3557690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9C418A-EE12-4593-B17C-CF15C91231FB}" type="datetimeFigureOut">
              <a:rPr lang="en-GB" smtClean="0"/>
              <a:t>12/01/2023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322429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C418A-EE12-4593-B17C-CF15C91231FB}" type="datetimeFigureOut">
              <a:rPr lang="en-GB" smtClean="0"/>
              <a:t>12/01/2023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470922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9C418A-EE12-4593-B17C-CF15C91231FB}" type="datetimeFigureOut">
              <a:rPr lang="en-GB" smtClean="0"/>
              <a:t>12/01/2023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3052802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9C418A-EE12-4593-B17C-CF15C91231FB}" type="datetimeFigureOut">
              <a:rPr lang="en-GB" smtClean="0"/>
              <a:t>12/01/2023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81249B-2CDF-4B2B-A42F-3A9F2289B5DD}" type="slidenum">
              <a:rPr lang="en-GB" smtClean="0"/>
              <a:t>‹#›</a:t>
            </a:fld>
            <a:endParaRPr lang="en-GB"/>
          </a:p>
        </p:txBody>
      </p:sp>
    </p:spTree>
    <p:extLst>
      <p:ext uri="{BB962C8B-B14F-4D97-AF65-F5344CB8AC3E}">
        <p14:creationId xmlns:p14="http://schemas.microsoft.com/office/powerpoint/2010/main" val="55449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C418A-EE12-4593-B17C-CF15C91231FB}" type="datetimeFigureOut">
              <a:rPr lang="en-GB" smtClean="0"/>
              <a:t>12/01/2023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1249B-2CDF-4B2B-A42F-3A9F2289B5DD}" type="slidenum">
              <a:rPr lang="en-GB" smtClean="0"/>
              <a:t>‹#›</a:t>
            </a:fld>
            <a:endParaRPr lang="en-GB"/>
          </a:p>
        </p:txBody>
      </p:sp>
    </p:spTree>
    <p:extLst>
      <p:ext uri="{BB962C8B-B14F-4D97-AF65-F5344CB8AC3E}">
        <p14:creationId xmlns:p14="http://schemas.microsoft.com/office/powerpoint/2010/main" val="2298913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ACA844-F748-487D-B97C-6875EEC65A1E}" type="datetimeFigureOut">
              <a:rPr lang="en-GB" smtClean="0">
                <a:solidFill>
                  <a:prstClr val="black">
                    <a:tint val="75000"/>
                  </a:prstClr>
                </a:solidFill>
              </a:rPr>
              <a:pPr/>
              <a:t>12/01/2023</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FC674-B9CB-487D-A45B-D9C29375EE9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940195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79580"/>
            <a:ext cx="9144000" cy="946940"/>
          </a:xfrm>
        </p:spPr>
        <p:txBody>
          <a:bodyPr/>
          <a:lstStyle/>
          <a:p>
            <a:r>
              <a:rPr lang="en-GB" b="1" dirty="0">
                <a:solidFill>
                  <a:srgbClr val="808000"/>
                </a:solidFill>
              </a:rPr>
              <a:t>The CLEAR </a:t>
            </a:r>
            <a:r>
              <a:rPr lang="en-GB" b="1" dirty="0" smtClean="0">
                <a:solidFill>
                  <a:srgbClr val="808000"/>
                </a:solidFill>
              </a:rPr>
              <a:t>Trial</a:t>
            </a:r>
            <a:endParaRPr lang="en-GB" b="1" dirty="0">
              <a:solidFill>
                <a:srgbClr val="808000"/>
              </a:solidFill>
            </a:endParaRPr>
          </a:p>
        </p:txBody>
      </p:sp>
      <p:sp>
        <p:nvSpPr>
          <p:cNvPr id="3" name="Subtitle 2"/>
          <p:cNvSpPr>
            <a:spLocks noGrp="1"/>
          </p:cNvSpPr>
          <p:nvPr>
            <p:ph type="subTitle" idx="1"/>
          </p:nvPr>
        </p:nvSpPr>
        <p:spPr>
          <a:xfrm>
            <a:off x="3971" y="2656732"/>
            <a:ext cx="9144000" cy="2008094"/>
          </a:xfrm>
        </p:spPr>
        <p:txBody>
          <a:bodyPr>
            <a:normAutofit fontScale="62500" lnSpcReduction="20000"/>
          </a:bodyPr>
          <a:lstStyle/>
          <a:p>
            <a:r>
              <a:rPr lang="en-GB" sz="3300" b="1" dirty="0">
                <a:ea typeface="Times New Roman" panose="02020603050405020304" pitchFamily="18" charset="0"/>
                <a:cs typeface="Times New Roman" panose="02020603050405020304" pitchFamily="18" charset="0"/>
              </a:rPr>
              <a:t>A 2x2 factorial randomised </a:t>
            </a:r>
            <a:r>
              <a:rPr lang="en-GB" sz="3300" b="1" dirty="0" smtClean="0">
                <a:ea typeface="Times New Roman" panose="02020603050405020304" pitchFamily="18" charset="0"/>
                <a:cs typeface="Times New Roman" panose="02020603050405020304" pitchFamily="18" charset="0"/>
              </a:rPr>
              <a:t>open </a:t>
            </a:r>
            <a:r>
              <a:rPr lang="en-GB" sz="3300" b="1" dirty="0">
                <a:ea typeface="Times New Roman" panose="02020603050405020304" pitchFamily="18" charset="0"/>
                <a:cs typeface="Times New Roman" panose="02020603050405020304" pitchFamily="18" charset="0"/>
              </a:rPr>
              <a:t>label trial to determine the </a:t>
            </a:r>
            <a:r>
              <a:rPr lang="en-GB" sz="3300" b="1" dirty="0">
                <a:solidFill>
                  <a:srgbClr val="FF0000"/>
                </a:solidFill>
                <a:ea typeface="Times New Roman" panose="02020603050405020304" pitchFamily="18" charset="0"/>
                <a:cs typeface="Times New Roman" panose="02020603050405020304" pitchFamily="18" charset="0"/>
              </a:rPr>
              <a:t>cl</a:t>
            </a:r>
            <a:r>
              <a:rPr lang="en-GB" sz="3300" b="1" dirty="0">
                <a:ea typeface="Times New Roman" panose="02020603050405020304" pitchFamily="18" charset="0"/>
                <a:cs typeface="Times New Roman" panose="02020603050405020304" pitchFamily="18" charset="0"/>
              </a:rPr>
              <a:t>inical and </a:t>
            </a:r>
            <a:r>
              <a:rPr lang="en-GB" sz="3300" b="1" dirty="0" smtClean="0">
                <a:ea typeface="Times New Roman" panose="02020603050405020304" pitchFamily="18" charset="0"/>
                <a:cs typeface="Times New Roman" panose="02020603050405020304" pitchFamily="18" charset="0"/>
              </a:rPr>
              <a:t>cost-</a:t>
            </a:r>
            <a:r>
              <a:rPr lang="en-GB" sz="3300" b="1" dirty="0" smtClean="0">
                <a:solidFill>
                  <a:srgbClr val="FF0000"/>
                </a:solidFill>
                <a:ea typeface="Times New Roman" panose="02020603050405020304" pitchFamily="18" charset="0"/>
                <a:cs typeface="Times New Roman" panose="02020603050405020304" pitchFamily="18" charset="0"/>
              </a:rPr>
              <a:t>e</a:t>
            </a:r>
            <a:r>
              <a:rPr lang="en-GB" sz="3300" b="1" dirty="0" smtClean="0">
                <a:ea typeface="Times New Roman" panose="02020603050405020304" pitchFamily="18" charset="0"/>
                <a:cs typeface="Times New Roman" panose="02020603050405020304" pitchFamily="18" charset="0"/>
              </a:rPr>
              <a:t>ffectiveness </a:t>
            </a:r>
            <a:r>
              <a:rPr lang="en-GB" sz="3300" b="1" dirty="0">
                <a:ea typeface="Times New Roman" panose="02020603050405020304" pitchFamily="18" charset="0"/>
                <a:cs typeface="Times New Roman" panose="02020603050405020304" pitchFamily="18" charset="0"/>
              </a:rPr>
              <a:t>of hypertonic saline (HTS 6%) and carbocisteine for </a:t>
            </a:r>
            <a:r>
              <a:rPr lang="en-GB" sz="3300" b="1" dirty="0">
                <a:solidFill>
                  <a:srgbClr val="FF0000"/>
                </a:solidFill>
                <a:ea typeface="Times New Roman" panose="02020603050405020304" pitchFamily="18" charset="0"/>
                <a:cs typeface="Times New Roman" panose="02020603050405020304" pitchFamily="18" charset="0"/>
              </a:rPr>
              <a:t>a</a:t>
            </a:r>
            <a:r>
              <a:rPr lang="en-GB" sz="3300" b="1" dirty="0">
                <a:ea typeface="Times New Roman" panose="02020603050405020304" pitchFamily="18" charset="0"/>
                <a:cs typeface="Times New Roman" panose="02020603050405020304" pitchFamily="18" charset="0"/>
              </a:rPr>
              <a:t>irway clea</a:t>
            </a:r>
            <a:r>
              <a:rPr lang="en-GB" sz="3300" b="1" dirty="0">
                <a:solidFill>
                  <a:srgbClr val="FF0000"/>
                </a:solidFill>
                <a:ea typeface="Times New Roman" panose="02020603050405020304" pitchFamily="18" charset="0"/>
                <a:cs typeface="Times New Roman" panose="02020603050405020304" pitchFamily="18" charset="0"/>
              </a:rPr>
              <a:t>r</a:t>
            </a:r>
            <a:r>
              <a:rPr lang="en-GB" sz="3300" b="1" dirty="0">
                <a:ea typeface="Times New Roman" panose="02020603050405020304" pitchFamily="18" charset="0"/>
                <a:cs typeface="Times New Roman" panose="02020603050405020304" pitchFamily="18" charset="0"/>
              </a:rPr>
              <a:t>ance versus usual care over 52 weeks in bronchiectasis (BE)</a:t>
            </a:r>
          </a:p>
          <a:p>
            <a:endParaRPr lang="en-GB" sz="1300" b="1" dirty="0">
              <a:ea typeface="Times New Roman" panose="02020603050405020304" pitchFamily="18" charset="0"/>
              <a:cs typeface="Times New Roman" panose="02020603050405020304" pitchFamily="18" charset="0"/>
            </a:endParaRPr>
          </a:p>
          <a:p>
            <a:r>
              <a:rPr lang="en-GB" sz="3200" b="1" dirty="0">
                <a:ea typeface="Times New Roman" panose="02020603050405020304" pitchFamily="18" charset="0"/>
                <a:cs typeface="Times New Roman" panose="02020603050405020304" pitchFamily="18" charset="0"/>
              </a:rPr>
              <a:t>Chief Investigator: Professor Stuart Elborn, Queen’s University Belfast</a:t>
            </a:r>
          </a:p>
          <a:p>
            <a:r>
              <a:rPr lang="en-GB" sz="3200" b="1" dirty="0">
                <a:ea typeface="Times New Roman" panose="02020603050405020304" pitchFamily="18" charset="0"/>
                <a:cs typeface="Times New Roman" panose="02020603050405020304" pitchFamily="18" charset="0"/>
              </a:rPr>
              <a:t>Lead Applicant Physiotherapist: Professor Judy </a:t>
            </a:r>
            <a:r>
              <a:rPr lang="en-GB" sz="3200" b="1" dirty="0" smtClean="0">
                <a:ea typeface="Times New Roman" panose="02020603050405020304" pitchFamily="18" charset="0"/>
                <a:cs typeface="Times New Roman" panose="02020603050405020304" pitchFamily="18" charset="0"/>
              </a:rPr>
              <a:t>Bradley, Queen’s </a:t>
            </a:r>
            <a:r>
              <a:rPr lang="en-GB" sz="3200" b="1" dirty="0">
                <a:ea typeface="Times New Roman" panose="02020603050405020304" pitchFamily="18" charset="0"/>
                <a:cs typeface="Times New Roman" panose="02020603050405020304" pitchFamily="18" charset="0"/>
              </a:rPr>
              <a:t>University Belfast</a:t>
            </a:r>
          </a:p>
          <a:p>
            <a:endParaRPr lang="en-GB" sz="3300" dirty="0">
              <a:ea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3057" y="5756742"/>
            <a:ext cx="2645893" cy="92667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336722" y="5756742"/>
            <a:ext cx="2705100" cy="1076325"/>
          </a:xfrm>
          <a:prstGeom prst="rect">
            <a:avLst/>
          </a:prstGeom>
        </p:spPr>
      </p:pic>
      <p:pic>
        <p:nvPicPr>
          <p:cNvPr id="7" name="Picture 6"/>
          <p:cNvPicPr/>
          <p:nvPr/>
        </p:nvPicPr>
        <p:blipFill>
          <a:blip r:embed="rId5" cstate="email">
            <a:extLst>
              <a:ext uri="{28A0092B-C50C-407E-A947-70E740481C1C}">
                <a14:useLocalDpi xmlns:a14="http://schemas.microsoft.com/office/drawing/2010/main"/>
              </a:ext>
            </a:extLst>
          </a:blip>
          <a:srcRect/>
          <a:stretch>
            <a:fillRect/>
          </a:stretch>
        </p:blipFill>
        <p:spPr bwMode="auto">
          <a:xfrm>
            <a:off x="3966008" y="325999"/>
            <a:ext cx="1211984" cy="1286672"/>
          </a:xfrm>
          <a:prstGeom prst="rect">
            <a:avLst/>
          </a:prstGeom>
          <a:noFill/>
          <a:ln>
            <a:noFill/>
          </a:ln>
        </p:spPr>
      </p:pic>
      <p:sp>
        <p:nvSpPr>
          <p:cNvPr id="6" name="AutoShape 2" descr="Image result for qub logo"/>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pic>
        <p:nvPicPr>
          <p:cNvPr id="10" name="Picture 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208009" y="4493780"/>
            <a:ext cx="2257425" cy="814846"/>
          </a:xfrm>
          <a:prstGeom prst="rect">
            <a:avLst/>
          </a:prstGeom>
        </p:spPr>
      </p:pic>
      <p:pic>
        <p:nvPicPr>
          <p:cNvPr id="11" name="Picture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642616" y="4523488"/>
            <a:ext cx="2772667" cy="801119"/>
          </a:xfrm>
          <a:prstGeom prst="rect">
            <a:avLst/>
          </a:prstGeom>
        </p:spPr>
      </p:pic>
      <p:pic>
        <p:nvPicPr>
          <p:cNvPr id="12" name="Picture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569759" y="5519146"/>
            <a:ext cx="2226153" cy="733382"/>
          </a:xfrm>
          <a:prstGeom prst="rect">
            <a:avLst/>
          </a:prstGeom>
        </p:spPr>
      </p:pic>
    </p:spTree>
    <p:extLst>
      <p:ext uri="{BB962C8B-B14F-4D97-AF65-F5344CB8AC3E}">
        <p14:creationId xmlns:p14="http://schemas.microsoft.com/office/powerpoint/2010/main" val="1002847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5621"/>
            <a:ext cx="7886700" cy="765405"/>
          </a:xfrm>
        </p:spPr>
        <p:txBody>
          <a:bodyPr/>
          <a:lstStyle/>
          <a:p>
            <a:pPr algn="ctr"/>
            <a:r>
              <a:rPr lang="en-GB" b="1" dirty="0" smtClean="0">
                <a:solidFill>
                  <a:srgbClr val="808000"/>
                </a:solidFill>
              </a:rPr>
              <a:t>Exacerbation Management</a:t>
            </a:r>
            <a:endParaRPr lang="en-GB" dirty="0"/>
          </a:p>
        </p:txBody>
      </p:sp>
      <p:sp>
        <p:nvSpPr>
          <p:cNvPr id="3" name="Content Placeholder 2"/>
          <p:cNvSpPr>
            <a:spLocks noGrp="1"/>
          </p:cNvSpPr>
          <p:nvPr>
            <p:ph idx="1"/>
          </p:nvPr>
        </p:nvSpPr>
        <p:spPr>
          <a:xfrm>
            <a:off x="800619" y="1333894"/>
            <a:ext cx="7542761" cy="5332913"/>
          </a:xfrm>
        </p:spPr>
        <p:txBody>
          <a:bodyPr>
            <a:normAutofit/>
          </a:bodyPr>
          <a:lstStyle/>
          <a:p>
            <a:r>
              <a:rPr lang="en-GB" sz="2400" b="1" dirty="0"/>
              <a:t>Our primary outcome is the number of exacerbations for 52 weeks post randomisation</a:t>
            </a:r>
          </a:p>
          <a:p>
            <a:r>
              <a:rPr lang="en-GB" sz="2400" dirty="0" smtClean="0"/>
              <a:t>This relies </a:t>
            </a:r>
            <a:r>
              <a:rPr lang="en-GB" sz="2400" dirty="0"/>
              <a:t>on patients contacting study teams when they experience symptoms of an exacerbation.</a:t>
            </a:r>
          </a:p>
          <a:p>
            <a:r>
              <a:rPr lang="en-GB" sz="2400" dirty="0"/>
              <a:t>Give all patients a subject card with details of who to call anytime they feel that they are experiencing an exacerbation.</a:t>
            </a:r>
          </a:p>
          <a:p>
            <a:r>
              <a:rPr lang="en-GB" sz="2400" dirty="0"/>
              <a:t>Emphasise that symptoms of an exacerbation are more than day-to-day fluctuations and that are usually persistent for 48 hours.</a:t>
            </a:r>
          </a:p>
          <a:p>
            <a:r>
              <a:rPr lang="en-GB" sz="2400" dirty="0"/>
              <a:t>Further guidance in </a:t>
            </a:r>
            <a:r>
              <a:rPr lang="en-GB" sz="2400" dirty="0" smtClean="0"/>
              <a:t>the </a:t>
            </a:r>
            <a:r>
              <a:rPr lang="en-GB" sz="2400" b="1" dirty="0" smtClean="0"/>
              <a:t>Trial Manual, Section 25: Exacerbation </a:t>
            </a:r>
            <a:r>
              <a:rPr lang="en-GB" sz="2400" b="1" dirty="0"/>
              <a:t>Management </a:t>
            </a:r>
            <a:r>
              <a:rPr lang="en-GB" sz="2400" b="1" dirty="0" smtClean="0"/>
              <a:t>Guideline</a:t>
            </a:r>
            <a:endParaRPr lang="en-GB" dirty="0"/>
          </a:p>
        </p:txBody>
      </p:sp>
      <p:pic>
        <p:nvPicPr>
          <p:cNvPr id="4" name="Picture 3"/>
          <p:cNvPicPr/>
          <p:nvPr/>
        </p:nvPicPr>
        <p:blipFill>
          <a:blip r:embed="rId2" cstate="email">
            <a:extLst>
              <a:ext uri="{28A0092B-C50C-407E-A947-70E740481C1C}">
                <a14:useLocalDpi xmlns:a14="http://schemas.microsoft.com/office/drawing/2010/main"/>
              </a:ext>
            </a:extLst>
          </a:blip>
          <a:srcRect/>
          <a:stretch>
            <a:fillRect/>
          </a:stretch>
        </p:blipFill>
        <p:spPr bwMode="auto">
          <a:xfrm>
            <a:off x="8014392" y="165621"/>
            <a:ext cx="877456" cy="952991"/>
          </a:xfrm>
          <a:prstGeom prst="rect">
            <a:avLst/>
          </a:prstGeom>
          <a:noFill/>
          <a:ln>
            <a:noFill/>
          </a:ln>
        </p:spPr>
      </p:pic>
    </p:spTree>
    <p:extLst>
      <p:ext uri="{BB962C8B-B14F-4D97-AF65-F5344CB8AC3E}">
        <p14:creationId xmlns:p14="http://schemas.microsoft.com/office/powerpoint/2010/main" val="1682354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6" y="0"/>
            <a:ext cx="9131589" cy="1359024"/>
          </a:xfrm>
        </p:spPr>
        <p:txBody>
          <a:bodyPr>
            <a:noAutofit/>
          </a:bodyPr>
          <a:lstStyle/>
          <a:p>
            <a:pPr algn="ctr"/>
            <a:r>
              <a:rPr lang="en-GB" b="1" dirty="0">
                <a:solidFill>
                  <a:srgbClr val="808000"/>
                </a:solidFill>
              </a:rPr>
              <a:t>Exacerbation Management</a:t>
            </a:r>
            <a:r>
              <a:rPr lang="en-GB" b="1" dirty="0">
                <a:solidFill>
                  <a:srgbClr val="808000"/>
                </a:solidFill>
                <a:effectLst>
                  <a:outerShdw blurRad="38100" dist="38100" dir="2700000" algn="tl">
                    <a:srgbClr val="000000">
                      <a:alpha val="43137"/>
                    </a:srgbClr>
                  </a:outerShdw>
                </a:effectLst>
              </a:rPr>
              <a:t/>
            </a:r>
            <a:br>
              <a:rPr lang="en-GB" b="1" dirty="0">
                <a:solidFill>
                  <a:srgbClr val="808000"/>
                </a:solidFill>
                <a:effectLst>
                  <a:outerShdw blurRad="38100" dist="38100" dir="2700000" algn="tl">
                    <a:srgbClr val="000000">
                      <a:alpha val="43137"/>
                    </a:srgbClr>
                  </a:outerShdw>
                </a:effectLst>
              </a:rPr>
            </a:br>
            <a:endParaRPr lang="en-GB" b="1" dirty="0">
              <a:solidFill>
                <a:srgbClr val="80800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236635" y="764770"/>
            <a:ext cx="8680704" cy="5910349"/>
          </a:xfrm>
        </p:spPr>
        <p:txBody>
          <a:bodyPr>
            <a:noAutofit/>
          </a:bodyPr>
          <a:lstStyle/>
          <a:p>
            <a:pPr marL="0" indent="0">
              <a:buNone/>
            </a:pPr>
            <a:r>
              <a:rPr lang="en-GB" sz="1800" b="1" dirty="0" smtClean="0"/>
              <a:t>Beginning of an exacerbation:</a:t>
            </a:r>
            <a:endParaRPr lang="en-GB" sz="1800" b="1" dirty="0"/>
          </a:p>
          <a:p>
            <a:pPr marL="0" indent="0">
              <a:buNone/>
            </a:pPr>
            <a:r>
              <a:rPr lang="en-GB" sz="1800" dirty="0"/>
              <a:t>When a patient calls the site, </a:t>
            </a:r>
            <a:r>
              <a:rPr lang="en-GB" sz="1800" dirty="0" smtClean="0"/>
              <a:t>research staff </a:t>
            </a:r>
            <a:r>
              <a:rPr lang="en-GB" sz="1800" dirty="0"/>
              <a:t>will remotely:</a:t>
            </a:r>
          </a:p>
          <a:p>
            <a:pPr lvl="0"/>
            <a:r>
              <a:rPr lang="en-GB" sz="1800" dirty="0" smtClean="0"/>
              <a:t>Complete the </a:t>
            </a:r>
            <a:r>
              <a:rPr lang="en-GB" sz="1800" b="1" i="1" dirty="0" smtClean="0"/>
              <a:t>First </a:t>
            </a:r>
            <a:r>
              <a:rPr lang="en-GB" sz="1800" b="1" i="1" dirty="0"/>
              <a:t>C</a:t>
            </a:r>
            <a:r>
              <a:rPr lang="en-GB" sz="1800" b="1" i="1" dirty="0" smtClean="0"/>
              <a:t>ontact </a:t>
            </a:r>
            <a:r>
              <a:rPr lang="en-GB" sz="1800" b="1" i="1" dirty="0"/>
              <a:t>F</a:t>
            </a:r>
            <a:r>
              <a:rPr lang="en-GB" sz="1800" b="1" i="1" dirty="0" smtClean="0"/>
              <a:t>or </a:t>
            </a:r>
            <a:r>
              <a:rPr lang="en-GB" sz="1800" b="1" i="1" dirty="0"/>
              <a:t>A</a:t>
            </a:r>
            <a:r>
              <a:rPr lang="en-GB" sz="1800" b="1" i="1" dirty="0" smtClean="0"/>
              <a:t> </a:t>
            </a:r>
            <a:r>
              <a:rPr lang="en-GB" sz="1800" b="1" i="1" dirty="0"/>
              <a:t>S</a:t>
            </a:r>
            <a:r>
              <a:rPr lang="en-GB" sz="1800" b="1" i="1" dirty="0" smtClean="0"/>
              <a:t>uspected </a:t>
            </a:r>
            <a:r>
              <a:rPr lang="en-GB" sz="1800" b="1" i="1" dirty="0"/>
              <a:t>E</a:t>
            </a:r>
            <a:r>
              <a:rPr lang="en-GB" sz="1800" b="1" i="1" dirty="0" smtClean="0"/>
              <a:t>xacerbation </a:t>
            </a:r>
            <a:r>
              <a:rPr lang="en-GB" sz="1800" dirty="0" smtClean="0"/>
              <a:t>form including:</a:t>
            </a:r>
          </a:p>
          <a:p>
            <a:pPr lvl="1"/>
            <a:r>
              <a:rPr lang="en-GB" sz="1400" dirty="0" smtClean="0"/>
              <a:t>Event number</a:t>
            </a:r>
          </a:p>
          <a:p>
            <a:pPr lvl="1"/>
            <a:r>
              <a:rPr lang="en-GB" sz="1400" dirty="0" smtClean="0"/>
              <a:t>Date of Assessment</a:t>
            </a:r>
          </a:p>
          <a:p>
            <a:pPr lvl="1"/>
            <a:r>
              <a:rPr lang="en-GB" sz="1400" dirty="0" smtClean="0"/>
              <a:t>Did the patient contact at the start of the exacerbation</a:t>
            </a:r>
          </a:p>
          <a:p>
            <a:pPr lvl="1"/>
            <a:r>
              <a:rPr lang="en-GB" sz="1400" dirty="0" smtClean="0"/>
              <a:t>If no, did the patient take any treatment to manage the exacerbation </a:t>
            </a:r>
          </a:p>
          <a:p>
            <a:pPr lvl="0"/>
            <a:r>
              <a:rPr lang="en-GB" sz="1800" dirty="0" smtClean="0"/>
              <a:t>Complete </a:t>
            </a:r>
            <a:r>
              <a:rPr lang="en-GB" sz="1800" dirty="0"/>
              <a:t>the </a:t>
            </a:r>
            <a:r>
              <a:rPr lang="en-GB" sz="1800" b="1" i="1" dirty="0"/>
              <a:t>RSSQ (symptoms of exacerbation version) </a:t>
            </a:r>
            <a:r>
              <a:rPr lang="en-GB" sz="1800" dirty="0"/>
              <a:t>with the </a:t>
            </a:r>
            <a:r>
              <a:rPr lang="en-GB" sz="1800" dirty="0" smtClean="0"/>
              <a:t>patient. </a:t>
            </a:r>
          </a:p>
          <a:p>
            <a:pPr lvl="0"/>
            <a:r>
              <a:rPr lang="en-GB" sz="1800" dirty="0" smtClean="0"/>
              <a:t>Note the start date and time of symptoms.</a:t>
            </a:r>
          </a:p>
          <a:p>
            <a:r>
              <a:rPr lang="en-GB" sz="1800" dirty="0"/>
              <a:t>Ask the patient if they have completed spirometry on that </a:t>
            </a:r>
            <a:r>
              <a:rPr lang="en-GB" sz="1800" dirty="0" smtClean="0"/>
              <a:t>day, </a:t>
            </a:r>
            <a:r>
              <a:rPr lang="en-GB" sz="1800" dirty="0"/>
              <a:t>and if not instruct them to complete </a:t>
            </a:r>
            <a:r>
              <a:rPr lang="en-GB" sz="1800" dirty="0" smtClean="0"/>
              <a:t>this.</a:t>
            </a:r>
          </a:p>
          <a:p>
            <a:r>
              <a:rPr lang="en-GB" sz="1800" dirty="0" smtClean="0"/>
              <a:t>Ask </a:t>
            </a:r>
            <a:r>
              <a:rPr lang="en-GB" sz="1800" dirty="0"/>
              <a:t>patient </a:t>
            </a:r>
            <a:r>
              <a:rPr lang="en-GB" sz="1800" dirty="0" smtClean="0"/>
              <a:t>about any change in medications or other treatment </a:t>
            </a:r>
            <a:r>
              <a:rPr lang="en-GB" sz="1800" dirty="0"/>
              <a:t>and update the </a:t>
            </a:r>
            <a:r>
              <a:rPr lang="en-GB" sz="1800" dirty="0" smtClean="0"/>
              <a:t>Concomitant </a:t>
            </a:r>
            <a:r>
              <a:rPr lang="en-GB" sz="1800" dirty="0"/>
              <a:t>M</a:t>
            </a:r>
            <a:r>
              <a:rPr lang="en-GB" sz="1800" dirty="0" smtClean="0"/>
              <a:t>edication </a:t>
            </a:r>
            <a:r>
              <a:rPr lang="en-GB" sz="1800" dirty="0"/>
              <a:t>form </a:t>
            </a:r>
            <a:r>
              <a:rPr lang="en-GB" sz="1800" dirty="0" smtClean="0"/>
              <a:t>and/or Airway </a:t>
            </a:r>
            <a:r>
              <a:rPr lang="en-GB" sz="1800" dirty="0"/>
              <a:t>C</a:t>
            </a:r>
            <a:r>
              <a:rPr lang="en-GB" sz="1800" dirty="0" smtClean="0"/>
              <a:t>learance </a:t>
            </a:r>
            <a:r>
              <a:rPr lang="en-GB" sz="1800" dirty="0"/>
              <a:t>L</a:t>
            </a:r>
            <a:r>
              <a:rPr lang="en-GB" sz="1800" dirty="0" smtClean="0"/>
              <a:t>og if required. If no antibiotics are prescribed, note the reason why on contact form.</a:t>
            </a:r>
          </a:p>
          <a:p>
            <a:r>
              <a:rPr lang="en-GB" sz="1800" dirty="0" smtClean="0"/>
              <a:t>The results of the RSSQ will be available immediately.</a:t>
            </a:r>
          </a:p>
          <a:p>
            <a:r>
              <a:rPr lang="en-GB" sz="1800" dirty="0" smtClean="0"/>
              <a:t>Use the RSSQ to </a:t>
            </a:r>
            <a:r>
              <a:rPr lang="en-GB" sz="1800" dirty="0"/>
              <a:t>s</a:t>
            </a:r>
            <a:r>
              <a:rPr lang="en-GB" sz="1800" dirty="0" smtClean="0"/>
              <a:t>core </a:t>
            </a:r>
            <a:r>
              <a:rPr lang="en-GB" sz="1800" dirty="0"/>
              <a:t>the exacerbation </a:t>
            </a:r>
            <a:r>
              <a:rPr lang="en-GB" sz="1800" dirty="0" smtClean="0"/>
              <a:t>according to the EMBARC criteria using </a:t>
            </a:r>
            <a:r>
              <a:rPr lang="en-GB" sz="1800" dirty="0"/>
              <a:t>the </a:t>
            </a:r>
            <a:r>
              <a:rPr lang="en-GB" sz="1800" dirty="0" smtClean="0"/>
              <a:t>table in the patients CRF workbook.</a:t>
            </a:r>
          </a:p>
          <a:p>
            <a:r>
              <a:rPr lang="en-GB" sz="1800" dirty="0" smtClean="0"/>
              <a:t>Flu/COVID-19 symptoms will be managed as exacerbations so please follow steps for management of exacerbation including completion of relevant questionnaires. </a:t>
            </a:r>
            <a:endParaRPr lang="en-GB" sz="1800" dirty="0"/>
          </a:p>
          <a:p>
            <a:pPr marL="0" indent="0">
              <a:buNone/>
            </a:pPr>
            <a:endParaRPr lang="en-GB" sz="1800" dirty="0"/>
          </a:p>
          <a:p>
            <a:endParaRPr lang="en-GB" sz="1800" dirty="0"/>
          </a:p>
          <a:p>
            <a:pPr lvl="0"/>
            <a:endParaRPr lang="en-GB" sz="1800" dirty="0" smtClean="0"/>
          </a:p>
          <a:p>
            <a:pPr lvl="0"/>
            <a:endParaRPr lang="en-GB" sz="1800" dirty="0"/>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1039767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 y="282159"/>
            <a:ext cx="9144001" cy="1359024"/>
          </a:xfrm>
        </p:spPr>
        <p:txBody>
          <a:bodyPr>
            <a:noAutofit/>
          </a:bodyPr>
          <a:lstStyle/>
          <a:p>
            <a:pPr algn="ctr"/>
            <a:r>
              <a:rPr lang="en-GB" b="1" dirty="0">
                <a:solidFill>
                  <a:srgbClr val="808000"/>
                </a:solidFill>
              </a:rPr>
              <a:t>Exacerbation Management</a:t>
            </a:r>
            <a:r>
              <a:rPr lang="en-GB" b="1" dirty="0">
                <a:solidFill>
                  <a:srgbClr val="808000"/>
                </a:solidFill>
                <a:effectLst>
                  <a:outerShdw blurRad="38100" dist="38100" dir="2700000" algn="tl">
                    <a:srgbClr val="000000">
                      <a:alpha val="43137"/>
                    </a:srgbClr>
                  </a:outerShdw>
                </a:effectLst>
              </a:rPr>
              <a:t/>
            </a:r>
            <a:br>
              <a:rPr lang="en-GB" b="1" dirty="0">
                <a:solidFill>
                  <a:srgbClr val="808000"/>
                </a:solidFill>
                <a:effectLst>
                  <a:outerShdw blurRad="38100" dist="38100" dir="2700000" algn="tl">
                    <a:srgbClr val="000000">
                      <a:alpha val="43137"/>
                    </a:srgbClr>
                  </a:outerShdw>
                </a:effectLst>
              </a:rPr>
            </a:br>
            <a:endParaRPr lang="en-GB" b="1" dirty="0">
              <a:solidFill>
                <a:srgbClr val="808000"/>
              </a:solidFill>
              <a:effectLst>
                <a:outerShdw blurRad="38100" dist="38100" dir="2700000" algn="tl">
                  <a:srgbClr val="000000">
                    <a:alpha val="43137"/>
                  </a:srgbClr>
                </a:outerShdw>
              </a:effectLst>
            </a:endParaRPr>
          </a:p>
        </p:txBody>
      </p:sp>
      <p:sp>
        <p:nvSpPr>
          <p:cNvPr id="6" name="Content Placeholder 3"/>
          <p:cNvSpPr txBox="1">
            <a:spLocks/>
          </p:cNvSpPr>
          <p:nvPr/>
        </p:nvSpPr>
        <p:spPr>
          <a:xfrm>
            <a:off x="1509824" y="5245062"/>
            <a:ext cx="6124337" cy="1221616"/>
          </a:xfrm>
          <a:prstGeom prst="rect">
            <a:avLst/>
          </a:prstGeom>
          <a:gradFill flip="none" rotWithShape="1">
            <a:gsLst>
              <a:gs pos="0">
                <a:srgbClr val="808000">
                  <a:tint val="66000"/>
                  <a:satMod val="160000"/>
                </a:srgbClr>
              </a:gs>
              <a:gs pos="50000">
                <a:srgbClr val="808000">
                  <a:tint val="44500"/>
                  <a:satMod val="160000"/>
                </a:srgbClr>
              </a:gs>
              <a:gs pos="100000">
                <a:srgbClr val="808000">
                  <a:tint val="23500"/>
                  <a:satMod val="160000"/>
                </a:srgbClr>
              </a:gs>
            </a:gsLst>
            <a:lin ang="2700000" scaled="1"/>
            <a:tileRect/>
          </a:gradFill>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600" b="1" dirty="0"/>
              <a:t>To </a:t>
            </a:r>
            <a:r>
              <a:rPr lang="en-GB" sz="1600" b="1" dirty="0" smtClean="0"/>
              <a:t>qualify </a:t>
            </a:r>
            <a:r>
              <a:rPr lang="en-GB" sz="1600" b="1" dirty="0"/>
              <a:t>as an </a:t>
            </a:r>
            <a:r>
              <a:rPr lang="en-GB" sz="1600" b="1" dirty="0" smtClean="0"/>
              <a:t>EMBARC-defined exacerbation</a:t>
            </a:r>
            <a:r>
              <a:rPr lang="en-GB" sz="1600" b="1" dirty="0"/>
              <a:t>:</a:t>
            </a:r>
          </a:p>
          <a:p>
            <a:pPr marL="0" indent="0">
              <a:buNone/>
            </a:pPr>
            <a:r>
              <a:rPr lang="en-GB" sz="1600" dirty="0"/>
              <a:t>- deterioration in at least 3 domains</a:t>
            </a:r>
          </a:p>
          <a:p>
            <a:pPr marL="0" indent="0">
              <a:buNone/>
            </a:pPr>
            <a:r>
              <a:rPr lang="en-GB" sz="1600" dirty="0"/>
              <a:t>- symptoms present for at least 48 hours</a:t>
            </a:r>
          </a:p>
          <a:p>
            <a:pPr marL="0" indent="0">
              <a:buNone/>
            </a:pPr>
            <a:r>
              <a:rPr lang="en-GB" sz="1600" dirty="0"/>
              <a:t>- a decision to change bronchiectasis treatment i.e. prescribe antibiotics</a:t>
            </a:r>
          </a:p>
          <a:p>
            <a:endParaRPr lang="en-GB" sz="1400" dirty="0"/>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945119" y="155373"/>
            <a:ext cx="877456" cy="952991"/>
          </a:xfrm>
          <a:prstGeom prst="rect">
            <a:avLst/>
          </a:prstGeom>
          <a:noFill/>
          <a:ln>
            <a:noFill/>
          </a:ln>
        </p:spPr>
      </p:pic>
      <p:sp>
        <p:nvSpPr>
          <p:cNvPr id="10" name="Rectangle 1">
            <a:extLst>
              <a:ext uri="{FF2B5EF4-FFF2-40B4-BE49-F238E27FC236}">
                <a16:creationId xmlns:a16="http://schemas.microsoft.com/office/drawing/2014/main" id="{BDB93D01-0F30-4CC4-8E4F-366662634C83}"/>
              </a:ext>
            </a:extLst>
          </p:cNvPr>
          <p:cNvSpPr>
            <a:spLocks noChangeArrowheads="1"/>
          </p:cNvSpPr>
          <p:nvPr/>
        </p:nvSpPr>
        <p:spPr bwMode="auto">
          <a:xfrm>
            <a:off x="170932" y="2575848"/>
            <a:ext cx="468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26979" rIns="133308"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100" b="1" i="0" u="none" strike="noStrike" cap="none" normalizeH="0" baseline="0">
                <a:ln>
                  <a:noFill/>
                </a:ln>
                <a:solidFill>
                  <a:srgbClr val="69AFE5"/>
                </a:solidFill>
                <a:effectLst/>
                <a:latin typeface="Arial" panose="020B0604020202020204" pitchFamily="34" charset="0"/>
                <a:cs typeface="Arial" panose="020B0604020202020204" pitchFamily="34" charset="0"/>
              </a:rPr>
              <a:t/>
            </a:r>
            <a:br>
              <a:rPr kumimoji="0" lang="en-GB" altLang="en-US" sz="1100" b="1" i="0" u="none" strike="noStrike" cap="none" normalizeH="0" baseline="0">
                <a:ln>
                  <a:noFill/>
                </a:ln>
                <a:solidFill>
                  <a:srgbClr val="69AFE5"/>
                </a:solidFill>
                <a:effectLst/>
                <a:latin typeface="Arial" panose="020B0604020202020204" pitchFamily="34" charset="0"/>
                <a:cs typeface="Arial" panose="020B0604020202020204" pitchFamily="34" charset="0"/>
              </a:rPr>
            </a:br>
            <a:endParaRPr kumimoji="0" lang="en-GB" altLang="en-US" sz="800" b="0" i="0" u="none" strike="noStrike" cap="none" normalizeH="0" baseline="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a:ln>
                  <a:noFill/>
                </a:ln>
                <a:solidFill>
                  <a:srgbClr val="69AFE5"/>
                </a:solidFill>
                <a:effectLst/>
                <a:latin typeface="Arial" panose="020B0604020202020204" pitchFamily="34" charset="0"/>
                <a:cs typeface="Arial" panose="020B0604020202020204" pitchFamily="34"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396" y="1213658"/>
            <a:ext cx="7148497" cy="3885459"/>
          </a:xfrm>
          <a:prstGeom prst="rect">
            <a:avLst/>
          </a:prstGeom>
        </p:spPr>
      </p:pic>
    </p:spTree>
    <p:extLst>
      <p:ext uri="{BB962C8B-B14F-4D97-AF65-F5344CB8AC3E}">
        <p14:creationId xmlns:p14="http://schemas.microsoft.com/office/powerpoint/2010/main" val="1617573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50" y="0"/>
            <a:ext cx="9131589" cy="1359024"/>
          </a:xfrm>
        </p:spPr>
        <p:txBody>
          <a:bodyPr>
            <a:noAutofit/>
          </a:bodyPr>
          <a:lstStyle/>
          <a:p>
            <a:pPr algn="ctr"/>
            <a:r>
              <a:rPr lang="en-GB" b="1" dirty="0">
                <a:solidFill>
                  <a:srgbClr val="808000"/>
                </a:solidFill>
              </a:rPr>
              <a:t>Exacerbation Management</a:t>
            </a:r>
            <a:r>
              <a:rPr lang="en-GB" b="1" dirty="0">
                <a:solidFill>
                  <a:srgbClr val="808000"/>
                </a:solidFill>
                <a:effectLst>
                  <a:outerShdw blurRad="38100" dist="38100" dir="2700000" algn="tl">
                    <a:srgbClr val="000000">
                      <a:alpha val="43137"/>
                    </a:srgbClr>
                  </a:outerShdw>
                </a:effectLst>
              </a:rPr>
              <a:t/>
            </a:r>
            <a:br>
              <a:rPr lang="en-GB" b="1" dirty="0">
                <a:solidFill>
                  <a:srgbClr val="808000"/>
                </a:solidFill>
                <a:effectLst>
                  <a:outerShdw blurRad="38100" dist="38100" dir="2700000" algn="tl">
                    <a:srgbClr val="000000">
                      <a:alpha val="43137"/>
                    </a:srgbClr>
                  </a:outerShdw>
                </a:effectLst>
              </a:rPr>
            </a:br>
            <a:endParaRPr lang="en-GB" b="1" dirty="0">
              <a:solidFill>
                <a:srgbClr val="80800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19950" y="631868"/>
            <a:ext cx="8991045" cy="5785244"/>
          </a:xfrm>
        </p:spPr>
        <p:txBody>
          <a:bodyPr>
            <a:noAutofit/>
          </a:bodyPr>
          <a:lstStyle/>
          <a:p>
            <a:pPr marL="0" indent="0">
              <a:buNone/>
            </a:pPr>
            <a:endParaRPr lang="en-GB" sz="1800" dirty="0"/>
          </a:p>
          <a:p>
            <a:pPr lvl="0"/>
            <a:r>
              <a:rPr lang="en-GB" sz="1800" dirty="0" smtClean="0"/>
              <a:t>Discuss patient-reported </a:t>
            </a:r>
            <a:r>
              <a:rPr lang="en-GB" sz="1800" dirty="0"/>
              <a:t>symptoms (and length of symptoms) with </a:t>
            </a:r>
            <a:r>
              <a:rPr lang="en-GB" sz="1800" dirty="0" smtClean="0"/>
              <a:t>PI </a:t>
            </a:r>
            <a:r>
              <a:rPr lang="en-GB" sz="1800" dirty="0"/>
              <a:t>or other physician at the site who will </a:t>
            </a:r>
            <a:r>
              <a:rPr lang="en-GB" sz="1800" dirty="0" smtClean="0"/>
              <a:t>determine if </a:t>
            </a:r>
            <a:r>
              <a:rPr lang="en-GB" sz="1800" dirty="0"/>
              <a:t>a prescription for </a:t>
            </a:r>
            <a:r>
              <a:rPr lang="en-GB" sz="1800" dirty="0" smtClean="0"/>
              <a:t>antibiotics or any other change </a:t>
            </a:r>
            <a:r>
              <a:rPr lang="en-GB" sz="1800" dirty="0"/>
              <a:t>to the </a:t>
            </a:r>
            <a:r>
              <a:rPr lang="en-GB" sz="1800" dirty="0" smtClean="0"/>
              <a:t>patient’s treatment </a:t>
            </a:r>
            <a:r>
              <a:rPr lang="en-GB" sz="1800" dirty="0"/>
              <a:t>is </a:t>
            </a:r>
            <a:r>
              <a:rPr lang="en-GB" sz="1800" dirty="0" smtClean="0"/>
              <a:t>required.</a:t>
            </a:r>
          </a:p>
          <a:p>
            <a:r>
              <a:rPr lang="en-GB" sz="1800" dirty="0" smtClean="0"/>
              <a:t>If the patient has had symptoms for less than 48 hours, and has not or is not to be started on any antibiotic treatment, arrange a </a:t>
            </a:r>
            <a:r>
              <a:rPr lang="en-GB" sz="1800" b="1" i="1" dirty="0" smtClean="0"/>
              <a:t>second follow up telephone call for a suspected exacerbation </a:t>
            </a:r>
            <a:r>
              <a:rPr lang="en-GB" sz="1800" dirty="0" smtClean="0"/>
              <a:t>and complete the </a:t>
            </a:r>
            <a:r>
              <a:rPr lang="en-GB" sz="1800" b="1" i="1" dirty="0" smtClean="0"/>
              <a:t>Second Contact for a </a:t>
            </a:r>
            <a:r>
              <a:rPr lang="en-GB" sz="1800" b="1" i="1" dirty="0"/>
              <a:t>S</a:t>
            </a:r>
            <a:r>
              <a:rPr lang="en-GB" sz="1800" b="1" i="1" dirty="0" smtClean="0"/>
              <a:t>uspected Exacerbation </a:t>
            </a:r>
            <a:r>
              <a:rPr lang="en-GB" sz="1800" dirty="0" smtClean="0"/>
              <a:t>form. This will be recorded as the same event number as the first </a:t>
            </a:r>
            <a:r>
              <a:rPr lang="en-GB" sz="1800" dirty="0"/>
              <a:t>c</a:t>
            </a:r>
            <a:r>
              <a:rPr lang="en-GB" sz="1800" dirty="0" smtClean="0"/>
              <a:t>ontact for this specific suspected exacerbation. </a:t>
            </a:r>
          </a:p>
          <a:p>
            <a:r>
              <a:rPr lang="en-GB" sz="1800" dirty="0" smtClean="0"/>
              <a:t> Complete the </a:t>
            </a:r>
            <a:r>
              <a:rPr lang="en-GB" sz="1800" b="1" i="1" dirty="0"/>
              <a:t>RSSQ (symptoms of exacerbation version) </a:t>
            </a:r>
            <a:r>
              <a:rPr lang="en-GB" sz="1800" dirty="0"/>
              <a:t>with the patient. </a:t>
            </a:r>
            <a:endParaRPr lang="en-GB" sz="1800" dirty="0" smtClean="0"/>
          </a:p>
          <a:p>
            <a:r>
              <a:rPr lang="en-GB" sz="1800" dirty="0" smtClean="0"/>
              <a:t>If an exacerbation is diagnosed, the study team will: </a:t>
            </a:r>
          </a:p>
          <a:p>
            <a:pPr lvl="1"/>
            <a:r>
              <a:rPr lang="en-GB" sz="1800" dirty="0" smtClean="0"/>
              <a:t>Direct the prescription of antibiotics (type, dose, duration of treatment) as instructed by the investigator. This can be rescue antibiotics that the patient has at home.</a:t>
            </a:r>
          </a:p>
          <a:p>
            <a:pPr lvl="1"/>
            <a:r>
              <a:rPr lang="en-GB" sz="1800" dirty="0" smtClean="0"/>
              <a:t>If antibiotics not prescribed, record the reason why.</a:t>
            </a:r>
          </a:p>
          <a:p>
            <a:pPr lvl="1"/>
            <a:r>
              <a:rPr lang="en-GB" sz="1800" dirty="0"/>
              <a:t>Record this </a:t>
            </a:r>
            <a:r>
              <a:rPr lang="en-GB" sz="1800" dirty="0" smtClean="0"/>
              <a:t>information (and any other changes in bronchiectasis treatment) on the Concomitant </a:t>
            </a:r>
            <a:r>
              <a:rPr lang="en-GB" sz="1800" dirty="0"/>
              <a:t>M</a:t>
            </a:r>
            <a:r>
              <a:rPr lang="en-GB" sz="1800" dirty="0" smtClean="0"/>
              <a:t>edication form and/or Airway </a:t>
            </a:r>
            <a:r>
              <a:rPr lang="en-GB" sz="1800" dirty="0"/>
              <a:t>C</a:t>
            </a:r>
            <a:r>
              <a:rPr lang="en-GB" sz="1800" dirty="0" smtClean="0"/>
              <a:t>learance Log.</a:t>
            </a:r>
          </a:p>
          <a:p>
            <a:pPr lvl="1"/>
            <a:r>
              <a:rPr lang="en-GB" sz="1800" dirty="0" smtClean="0"/>
              <a:t>Schedule </a:t>
            </a:r>
            <a:r>
              <a:rPr lang="en-GB" sz="1800" dirty="0"/>
              <a:t>a </a:t>
            </a:r>
            <a:r>
              <a:rPr lang="en-GB" sz="1800" dirty="0" smtClean="0"/>
              <a:t>call </a:t>
            </a:r>
            <a:r>
              <a:rPr lang="en-GB" sz="1800" dirty="0"/>
              <a:t>with the patient to assess </a:t>
            </a:r>
            <a:r>
              <a:rPr lang="en-GB" sz="1800" dirty="0" smtClean="0"/>
              <a:t>the </a:t>
            </a:r>
            <a:r>
              <a:rPr lang="en-GB" sz="1800" dirty="0"/>
              <a:t>resolution of the exacerbation. </a:t>
            </a:r>
            <a:r>
              <a:rPr lang="en-GB" sz="1800" dirty="0" smtClean="0"/>
              <a:t>The call </a:t>
            </a:r>
            <a:r>
              <a:rPr lang="en-GB" sz="1800" dirty="0"/>
              <a:t>date will be determined as the end of the antibiotic course that is prescribed to the </a:t>
            </a:r>
            <a:r>
              <a:rPr lang="en-GB" sz="1800" dirty="0" smtClean="0"/>
              <a:t>patient.  </a:t>
            </a:r>
          </a:p>
          <a:p>
            <a:pPr lvl="1"/>
            <a:r>
              <a:rPr lang="en-GB" sz="1800" dirty="0" smtClean="0"/>
              <a:t>Remember to put in place plans to </a:t>
            </a:r>
            <a:r>
              <a:rPr lang="en-GB" sz="1800" b="1" dirty="0" smtClean="0"/>
              <a:t>replace any used rescue medications </a:t>
            </a:r>
            <a:r>
              <a:rPr lang="en-GB" sz="1800" dirty="0" smtClean="0"/>
              <a:t>so that exacerbations can be managed remotely. </a:t>
            </a:r>
          </a:p>
          <a:p>
            <a:endParaRPr lang="en-GB" sz="1800" dirty="0"/>
          </a:p>
          <a:p>
            <a:endParaRPr lang="en-GB" sz="1800" dirty="0"/>
          </a:p>
          <a:p>
            <a:pPr lvl="0"/>
            <a:endParaRPr lang="en-GB" sz="1800" dirty="0" smtClean="0"/>
          </a:p>
          <a:p>
            <a:pPr lvl="0"/>
            <a:endParaRPr lang="en-GB" sz="1800" dirty="0"/>
          </a:p>
        </p:txBody>
      </p:sp>
      <p:pic>
        <p:nvPicPr>
          <p:cNvPr id="8" name="Picture 7"/>
          <p:cNvPicPr/>
          <p:nvPr/>
        </p:nvPicPr>
        <p:blipFill>
          <a:blip r:embed="rId3" cstate="email">
            <a:extLst>
              <a:ext uri="{28A0092B-C50C-407E-A947-70E740481C1C}">
                <a14:useLocalDpi xmlns:a14="http://schemas.microsoft.com/office/drawing/2010/main"/>
              </a:ext>
            </a:extLst>
          </a:blip>
          <a:srcRect/>
          <a:stretch>
            <a:fillRect/>
          </a:stretch>
        </p:blipFill>
        <p:spPr bwMode="auto">
          <a:xfrm>
            <a:off x="7905627" y="0"/>
            <a:ext cx="877456" cy="952991"/>
          </a:xfrm>
          <a:prstGeom prst="rect">
            <a:avLst/>
          </a:prstGeom>
          <a:noFill/>
          <a:ln>
            <a:noFill/>
          </a:ln>
        </p:spPr>
      </p:pic>
    </p:spTree>
    <p:extLst>
      <p:ext uri="{BB962C8B-B14F-4D97-AF65-F5344CB8AC3E}">
        <p14:creationId xmlns:p14="http://schemas.microsoft.com/office/powerpoint/2010/main" val="1022420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585" y="684542"/>
            <a:ext cx="8644830" cy="5613579"/>
          </a:xfrm>
        </p:spPr>
        <p:txBody>
          <a:bodyPr>
            <a:normAutofit fontScale="92500" lnSpcReduction="20000"/>
          </a:bodyPr>
          <a:lstStyle/>
          <a:p>
            <a:endParaRPr lang="en-GB" sz="600" dirty="0"/>
          </a:p>
          <a:p>
            <a:pPr marL="0" indent="0">
              <a:buNone/>
            </a:pPr>
            <a:r>
              <a:rPr lang="en-GB" sz="2100" b="1" dirty="0" smtClean="0"/>
              <a:t>End </a:t>
            </a:r>
            <a:r>
              <a:rPr lang="en-GB" sz="2100" b="1" dirty="0"/>
              <a:t>of an Exacerbation</a:t>
            </a:r>
            <a:r>
              <a:rPr lang="en-GB" sz="2100" b="1" dirty="0" smtClean="0"/>
              <a:t>:</a:t>
            </a:r>
          </a:p>
          <a:p>
            <a:r>
              <a:rPr lang="en-GB" sz="2200" dirty="0" smtClean="0"/>
              <a:t>The potential end of an exacerbation is defined as the time when the prescribed antibiotic course is completed. At this time point (or up to 14 days later), research staff will </a:t>
            </a:r>
            <a:r>
              <a:rPr lang="en-GB" sz="2200" dirty="0"/>
              <a:t>complete the </a:t>
            </a:r>
            <a:r>
              <a:rPr lang="en-GB" sz="2200" b="1" i="1" dirty="0"/>
              <a:t>End of Exacerbation Contact</a:t>
            </a:r>
            <a:r>
              <a:rPr lang="en-GB" sz="2200" dirty="0"/>
              <a:t> </a:t>
            </a:r>
            <a:r>
              <a:rPr lang="en-GB" sz="2200" b="1" i="1" dirty="0"/>
              <a:t>Form</a:t>
            </a:r>
            <a:r>
              <a:rPr lang="en-GB" sz="2200" dirty="0"/>
              <a:t> and:</a:t>
            </a:r>
          </a:p>
          <a:p>
            <a:pPr lvl="1"/>
            <a:r>
              <a:rPr lang="en-GB" sz="1700" dirty="0"/>
              <a:t>Record the event number (this would correspond to the event number at the start of this exacerbation</a:t>
            </a:r>
            <a:r>
              <a:rPr lang="en-GB" sz="1700" dirty="0" smtClean="0"/>
              <a:t>).</a:t>
            </a:r>
            <a:endParaRPr lang="en-GB" sz="1700" dirty="0"/>
          </a:p>
          <a:p>
            <a:pPr lvl="1"/>
            <a:r>
              <a:rPr lang="en-GB" sz="1700" dirty="0"/>
              <a:t>Record if a telephone call relating to the end of an exacerbation was completed and if not, provide a reason. </a:t>
            </a:r>
          </a:p>
          <a:p>
            <a:r>
              <a:rPr lang="en-GB" sz="2200" dirty="0"/>
              <a:t>The research staff will telephone the patient </a:t>
            </a:r>
            <a:r>
              <a:rPr lang="en-GB" sz="2200" dirty="0" smtClean="0"/>
              <a:t>and record the date the patient completed antibiotics and administer the </a:t>
            </a:r>
            <a:r>
              <a:rPr lang="en-GB" sz="2200" b="1" dirty="0" smtClean="0"/>
              <a:t>RSSQ Questionnaire (end of exacerbation version)</a:t>
            </a:r>
          </a:p>
          <a:p>
            <a:r>
              <a:rPr lang="en-GB" sz="2200" dirty="0"/>
              <a:t>Direct the patient to undertake s</a:t>
            </a:r>
            <a:r>
              <a:rPr lang="en-GB" sz="2200" dirty="0" smtClean="0"/>
              <a:t>pirometry.</a:t>
            </a:r>
            <a:endParaRPr lang="en-GB" sz="2200" b="1" dirty="0"/>
          </a:p>
          <a:p>
            <a:r>
              <a:rPr lang="en-GB" sz="2200" dirty="0" smtClean="0"/>
              <a:t>Review </a:t>
            </a:r>
            <a:r>
              <a:rPr lang="en-GB" sz="2200" dirty="0"/>
              <a:t>the </a:t>
            </a:r>
            <a:r>
              <a:rPr lang="en-GB" sz="2200" dirty="0" smtClean="0"/>
              <a:t>Concomitant </a:t>
            </a:r>
            <a:r>
              <a:rPr lang="en-GB" sz="2200" dirty="0"/>
              <a:t>M</a:t>
            </a:r>
            <a:r>
              <a:rPr lang="en-GB" sz="2200" dirty="0" smtClean="0"/>
              <a:t>edication form and Airway </a:t>
            </a:r>
            <a:r>
              <a:rPr lang="en-GB" sz="2200" dirty="0"/>
              <a:t>C</a:t>
            </a:r>
            <a:r>
              <a:rPr lang="en-GB" sz="2200" dirty="0" smtClean="0"/>
              <a:t>learance Log.</a:t>
            </a:r>
          </a:p>
          <a:p>
            <a:r>
              <a:rPr lang="en-GB" sz="2200" dirty="0" smtClean="0"/>
              <a:t>If </a:t>
            </a:r>
            <a:r>
              <a:rPr lang="en-GB" sz="2200" dirty="0"/>
              <a:t>the </a:t>
            </a:r>
            <a:r>
              <a:rPr lang="en-GB" sz="2200" dirty="0" smtClean="0"/>
              <a:t>patient’s symptoms have not resolved, discuss with the investigator who will determine if a further prescription of antibiotics is required.</a:t>
            </a:r>
          </a:p>
          <a:p>
            <a:r>
              <a:rPr lang="en-US" sz="2200" dirty="0" smtClean="0"/>
              <a:t>If </a:t>
            </a:r>
            <a:r>
              <a:rPr lang="en-US" sz="2200" dirty="0"/>
              <a:t>further antibiotics </a:t>
            </a:r>
            <a:r>
              <a:rPr lang="en-US" sz="2200" dirty="0" smtClean="0"/>
              <a:t>are prescribed, another call with the patient will be arranged for the end of their antibiotic course.</a:t>
            </a:r>
          </a:p>
          <a:p>
            <a:r>
              <a:rPr lang="en-US" sz="2200" dirty="0" smtClean="0"/>
              <a:t>If after resolution of an exacerbation the patient contacts the site within a short time frame i.e. within 14 days please complete the </a:t>
            </a:r>
            <a:r>
              <a:rPr lang="en-US" sz="2200" b="1" i="1" dirty="0" smtClean="0"/>
              <a:t>First Contact for a Suspected Exacerbation Form</a:t>
            </a:r>
            <a:r>
              <a:rPr lang="en-US" sz="2200" dirty="0" smtClean="0"/>
              <a:t>, follow the procedure for an exacerbation and record as a separate event in MACRO</a:t>
            </a:r>
            <a:r>
              <a:rPr lang="en-GB" sz="2200" dirty="0"/>
              <a:t>.</a:t>
            </a:r>
          </a:p>
          <a:p>
            <a:pPr marL="0" indent="0">
              <a:buNone/>
            </a:pPr>
            <a:endParaRPr lang="en-GB" sz="2000" dirty="0"/>
          </a:p>
        </p:txBody>
      </p:sp>
      <p:sp>
        <p:nvSpPr>
          <p:cNvPr id="5" name="Title 1"/>
          <p:cNvSpPr>
            <a:spLocks noGrp="1"/>
          </p:cNvSpPr>
          <p:nvPr>
            <p:ph type="title"/>
          </p:nvPr>
        </p:nvSpPr>
        <p:spPr>
          <a:xfrm>
            <a:off x="0" y="0"/>
            <a:ext cx="9144000" cy="1325563"/>
          </a:xfrm>
        </p:spPr>
        <p:txBody>
          <a:bodyPr>
            <a:noAutofit/>
          </a:bodyPr>
          <a:lstStyle/>
          <a:p>
            <a:pPr lvl="0" algn="ctr"/>
            <a:r>
              <a:rPr lang="en-GB" b="1" dirty="0">
                <a:solidFill>
                  <a:srgbClr val="808000"/>
                </a:solidFill>
              </a:rPr>
              <a:t>Exacerbation Management</a:t>
            </a:r>
            <a:r>
              <a:rPr lang="en-GB" b="1" dirty="0">
                <a:solidFill>
                  <a:srgbClr val="808000"/>
                </a:solidFill>
                <a:effectLst>
                  <a:outerShdw blurRad="38100" dist="38100" dir="2700000" algn="tl">
                    <a:srgbClr val="000000">
                      <a:alpha val="43137"/>
                    </a:srgbClr>
                  </a:outerShdw>
                </a:effectLst>
              </a:rPr>
              <a:t/>
            </a:r>
            <a:br>
              <a:rPr lang="en-GB" b="1" dirty="0">
                <a:solidFill>
                  <a:srgbClr val="808000"/>
                </a:solidFill>
                <a:effectLst>
                  <a:outerShdw blurRad="38100" dist="38100" dir="2700000" algn="tl">
                    <a:srgbClr val="000000">
                      <a:alpha val="43137"/>
                    </a:srgbClr>
                  </a:outerShdw>
                </a:effectLst>
              </a:rPr>
            </a:br>
            <a:endParaRPr lang="en-GB" b="1" dirty="0">
              <a:solidFill>
                <a:srgbClr val="808000"/>
              </a:solidFill>
              <a:effectLst>
                <a:outerShdw blurRad="38100" dist="38100" dir="2700000" algn="tl">
                  <a:srgbClr val="000000">
                    <a:alpha val="43137"/>
                  </a:srgbClr>
                </a:outerShdw>
              </a:effectLst>
            </a:endParaRPr>
          </a:p>
        </p:txBody>
      </p:sp>
      <p:sp>
        <p:nvSpPr>
          <p:cNvPr id="2" name="Rectangle 1"/>
          <p:cNvSpPr/>
          <p:nvPr/>
        </p:nvSpPr>
        <p:spPr>
          <a:xfrm>
            <a:off x="628650" y="656833"/>
            <a:ext cx="4572000" cy="646331"/>
          </a:xfrm>
          <a:prstGeom prst="rect">
            <a:avLst/>
          </a:prstGeom>
        </p:spPr>
        <p:txBody>
          <a:bodyPr>
            <a:spAutoFit/>
          </a:bodyPr>
          <a:lstStyle/>
          <a:p>
            <a:pPr lvl="0"/>
            <a:endParaRPr lang="en-GB" dirty="0"/>
          </a:p>
          <a:p>
            <a:pPr lvl="0"/>
            <a:endParaRPr lang="en-GB" dirty="0"/>
          </a:p>
        </p:txBody>
      </p:sp>
      <p:pic>
        <p:nvPicPr>
          <p:cNvPr id="7" name="Picture 6"/>
          <p:cNvPicPr/>
          <p:nvPr/>
        </p:nvPicPr>
        <p:blipFill>
          <a:blip r:embed="rId3" cstate="email">
            <a:extLst>
              <a:ext uri="{28A0092B-C50C-407E-A947-70E740481C1C}">
                <a14:useLocalDpi xmlns:a14="http://schemas.microsoft.com/office/drawing/2010/main"/>
              </a:ext>
            </a:extLst>
          </a:blip>
          <a:srcRect/>
          <a:stretch>
            <a:fillRect/>
          </a:stretch>
        </p:blipFill>
        <p:spPr bwMode="auto">
          <a:xfrm>
            <a:off x="7823199" y="155373"/>
            <a:ext cx="877456" cy="952991"/>
          </a:xfrm>
          <a:prstGeom prst="rect">
            <a:avLst/>
          </a:prstGeom>
          <a:noFill/>
          <a:ln>
            <a:noFill/>
          </a:ln>
        </p:spPr>
      </p:pic>
    </p:spTree>
    <p:extLst>
      <p:ext uri="{BB962C8B-B14F-4D97-AF65-F5344CB8AC3E}">
        <p14:creationId xmlns:p14="http://schemas.microsoft.com/office/powerpoint/2010/main" val="10766540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4182"/>
            <a:ext cx="7886700" cy="757092"/>
          </a:xfrm>
        </p:spPr>
        <p:txBody>
          <a:bodyPr/>
          <a:lstStyle/>
          <a:p>
            <a:pPr algn="ctr"/>
            <a:r>
              <a:rPr lang="en-GB" b="1" dirty="0">
                <a:solidFill>
                  <a:srgbClr val="808000"/>
                </a:solidFill>
              </a:rPr>
              <a:t>Exacerbation Management</a:t>
            </a:r>
            <a:endParaRPr lang="en-GB" dirty="0"/>
          </a:p>
        </p:txBody>
      </p:sp>
      <p:sp>
        <p:nvSpPr>
          <p:cNvPr id="3" name="Content Placeholder 2"/>
          <p:cNvSpPr>
            <a:spLocks noGrp="1"/>
          </p:cNvSpPr>
          <p:nvPr>
            <p:ph idx="1"/>
          </p:nvPr>
        </p:nvSpPr>
        <p:spPr>
          <a:xfrm>
            <a:off x="227041" y="1122217"/>
            <a:ext cx="8440535" cy="5490557"/>
          </a:xfrm>
        </p:spPr>
        <p:txBody>
          <a:bodyPr>
            <a:normAutofit lnSpcReduction="10000"/>
          </a:bodyPr>
          <a:lstStyle/>
          <a:p>
            <a:pPr marL="0" indent="0" algn="ctr">
              <a:buNone/>
            </a:pPr>
            <a:r>
              <a:rPr lang="en-GB" sz="2000" b="1" dirty="0"/>
              <a:t>As this is the primary outcome we want to minimise missing data </a:t>
            </a:r>
            <a:r>
              <a:rPr lang="en-GB" sz="2000" b="1" dirty="0" smtClean="0"/>
              <a:t>as </a:t>
            </a:r>
            <a:r>
              <a:rPr lang="en-GB" sz="2000" b="1" dirty="0"/>
              <a:t>much as </a:t>
            </a:r>
            <a:r>
              <a:rPr lang="en-GB" sz="2000" b="1" dirty="0" smtClean="0"/>
              <a:t>possible.</a:t>
            </a:r>
          </a:p>
          <a:p>
            <a:pPr marL="0" indent="0" algn="ctr">
              <a:buNone/>
            </a:pPr>
            <a:r>
              <a:rPr lang="en-GB" sz="2000" b="1" dirty="0" smtClean="0"/>
              <a:t>How </a:t>
            </a:r>
            <a:r>
              <a:rPr lang="en-GB" sz="2000" b="1" dirty="0"/>
              <a:t>can your site help with </a:t>
            </a:r>
            <a:r>
              <a:rPr lang="en-GB" sz="2000" b="1"/>
              <a:t>this</a:t>
            </a:r>
            <a:r>
              <a:rPr lang="en-GB" sz="2000" b="1" smtClean="0"/>
              <a:t>?</a:t>
            </a:r>
            <a:endParaRPr lang="en-GB" sz="2000" b="1" dirty="0" smtClean="0"/>
          </a:p>
          <a:p>
            <a:pPr marL="0" indent="0">
              <a:buNone/>
            </a:pPr>
            <a:endParaRPr lang="en-GB" sz="1200" dirty="0" smtClean="0"/>
          </a:p>
          <a:p>
            <a:r>
              <a:rPr lang="en-GB" sz="2000" dirty="0" smtClean="0"/>
              <a:t>Remind the patient about how and when to contact the site at every opportunity:</a:t>
            </a:r>
          </a:p>
          <a:p>
            <a:pPr lvl="2"/>
            <a:r>
              <a:rPr lang="en-GB" sz="1800" dirty="0" smtClean="0"/>
              <a:t>Provide them with the contact card at the baseline visit, and remind at each subsequent visit/phone call. Provide replacement contact card if needed.</a:t>
            </a:r>
          </a:p>
          <a:p>
            <a:pPr lvl="2"/>
            <a:r>
              <a:rPr lang="en-GB" sz="1800" dirty="0" smtClean="0"/>
              <a:t>The contact details should also be written into the Airway Clearance Record/Action Plan under ‘what to do if my symptoms increase’ and clearly explained to the patient when you complete this</a:t>
            </a:r>
          </a:p>
          <a:p>
            <a:pPr lvl="2"/>
            <a:r>
              <a:rPr lang="en-GB" sz="1800" dirty="0" smtClean="0"/>
              <a:t>You may wish to summarise their normal symptoms from the RSSQ onto their Action Plan in order to help patients recognise an exacerbation</a:t>
            </a:r>
          </a:p>
          <a:p>
            <a:pPr marL="457200" lvl="1" indent="0">
              <a:buNone/>
            </a:pPr>
            <a:endParaRPr lang="en-GB" sz="1200" dirty="0" smtClean="0"/>
          </a:p>
          <a:p>
            <a:r>
              <a:rPr lang="en-GB" sz="2000" dirty="0" smtClean="0"/>
              <a:t>Explain to the patient what will happen when they contact the site:</a:t>
            </a:r>
          </a:p>
          <a:p>
            <a:pPr lvl="2"/>
            <a:r>
              <a:rPr lang="en-GB" sz="1800" dirty="0" smtClean="0"/>
              <a:t>it will be a short phone call</a:t>
            </a:r>
          </a:p>
          <a:p>
            <a:pPr lvl="2"/>
            <a:r>
              <a:rPr lang="en-GB" sz="1800" dirty="0" smtClean="0"/>
              <a:t>it means their symptoms will be reviewed by a specialist consultant who will determine the best course of action for them</a:t>
            </a:r>
          </a:p>
          <a:p>
            <a:pPr lvl="2"/>
            <a:r>
              <a:rPr lang="en-GB" sz="1800" dirty="0" smtClean="0"/>
              <a:t>they will be provided with an antibiotic if required/their rescue antibiotics will be replaced as per local procedures</a:t>
            </a:r>
          </a:p>
        </p:txBody>
      </p:sp>
      <p:pic>
        <p:nvPicPr>
          <p:cNvPr id="4" name="Picture 3"/>
          <p:cNvPicPr/>
          <p:nvPr/>
        </p:nvPicPr>
        <p:blipFill>
          <a:blip r:embed="rId2" cstate="email">
            <a:extLst>
              <a:ext uri="{28A0092B-C50C-407E-A947-70E740481C1C}">
                <a14:useLocalDpi xmlns:a14="http://schemas.microsoft.com/office/drawing/2010/main"/>
              </a:ext>
            </a:extLst>
          </a:blip>
          <a:srcRect/>
          <a:stretch>
            <a:fillRect/>
          </a:stretch>
        </p:blipFill>
        <p:spPr bwMode="auto">
          <a:xfrm>
            <a:off x="7864763" y="74183"/>
            <a:ext cx="877456" cy="952991"/>
          </a:xfrm>
          <a:prstGeom prst="rect">
            <a:avLst/>
          </a:prstGeom>
          <a:noFill/>
          <a:ln>
            <a:noFill/>
          </a:ln>
        </p:spPr>
      </p:pic>
    </p:spTree>
    <p:extLst>
      <p:ext uri="{BB962C8B-B14F-4D97-AF65-F5344CB8AC3E}">
        <p14:creationId xmlns:p14="http://schemas.microsoft.com/office/powerpoint/2010/main" val="2607057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4182"/>
            <a:ext cx="7886700" cy="757092"/>
          </a:xfrm>
        </p:spPr>
        <p:txBody>
          <a:bodyPr/>
          <a:lstStyle/>
          <a:p>
            <a:pPr algn="ctr"/>
            <a:r>
              <a:rPr lang="en-GB" b="1" dirty="0">
                <a:solidFill>
                  <a:srgbClr val="808000"/>
                </a:solidFill>
              </a:rPr>
              <a:t>Exacerbation Management</a:t>
            </a:r>
            <a:endParaRPr lang="en-GB" dirty="0"/>
          </a:p>
        </p:txBody>
      </p:sp>
      <p:sp>
        <p:nvSpPr>
          <p:cNvPr id="3" name="Content Placeholder 2"/>
          <p:cNvSpPr>
            <a:spLocks noGrp="1"/>
          </p:cNvSpPr>
          <p:nvPr>
            <p:ph idx="1"/>
          </p:nvPr>
        </p:nvSpPr>
        <p:spPr>
          <a:xfrm>
            <a:off x="351732" y="939338"/>
            <a:ext cx="8440535" cy="4958542"/>
          </a:xfrm>
        </p:spPr>
        <p:txBody>
          <a:bodyPr>
            <a:normAutofit fontScale="85000" lnSpcReduction="20000"/>
          </a:bodyPr>
          <a:lstStyle/>
          <a:p>
            <a:pPr marL="0" indent="0">
              <a:buNone/>
            </a:pPr>
            <a:r>
              <a:rPr lang="en-GB" sz="2000" b="1" dirty="0" smtClean="0"/>
              <a:t>Key points for your site</a:t>
            </a:r>
          </a:p>
          <a:p>
            <a:r>
              <a:rPr lang="en-GB" sz="2000" dirty="0" smtClean="0"/>
              <a:t>Who is the main contact in your study team for exacerbations? </a:t>
            </a:r>
            <a:r>
              <a:rPr lang="en-GB" sz="2000" dirty="0"/>
              <a:t>Do you have a second contact if main contact is on leave? </a:t>
            </a:r>
            <a:endParaRPr lang="en-GB" sz="2000" dirty="0" smtClean="0"/>
          </a:p>
          <a:p>
            <a:r>
              <a:rPr lang="en-GB" sz="2000" dirty="0" smtClean="0"/>
              <a:t>What </a:t>
            </a:r>
            <a:r>
              <a:rPr lang="en-GB" sz="2000" dirty="0"/>
              <a:t>phone number are you giving to patients</a:t>
            </a:r>
            <a:r>
              <a:rPr lang="en-GB" sz="2000" dirty="0" smtClean="0"/>
              <a:t>? Can you forward calls to a different phone number if needed?</a:t>
            </a:r>
          </a:p>
          <a:p>
            <a:r>
              <a:rPr lang="en-GB" sz="2000" dirty="0" smtClean="0"/>
              <a:t>Do you have contact details for PI and other physicians at your site? You will need to discuss patient symptoms with them to determine if antibiotics are needed. </a:t>
            </a:r>
          </a:p>
          <a:p>
            <a:r>
              <a:rPr lang="en-GB" sz="2000" dirty="0"/>
              <a:t>Remember to put in place plans to replace any used rescue medications so that exacerbations can be managed remotely. </a:t>
            </a:r>
            <a:endParaRPr lang="en-GB" sz="2000" dirty="0" smtClean="0"/>
          </a:p>
          <a:p>
            <a:r>
              <a:rPr lang="en-GB" sz="2000" dirty="0" smtClean="0"/>
              <a:t>When </a:t>
            </a:r>
            <a:r>
              <a:rPr lang="en-GB" sz="2000" dirty="0"/>
              <a:t>a patient reports the use of antibiotics, please ensure that the corresponding exacerbation reporting CRFs are completed also. </a:t>
            </a:r>
            <a:endParaRPr lang="en-GB" sz="2000" dirty="0" smtClean="0"/>
          </a:p>
          <a:p>
            <a:r>
              <a:rPr lang="en-GB" sz="2000" dirty="0" smtClean="0"/>
              <a:t>Ensure the con meds form is completed with start and end dates of the antibiotics, antibiotic tick box and exacerbation tick box completed as applicable.</a:t>
            </a:r>
          </a:p>
          <a:p>
            <a:r>
              <a:rPr lang="en-GB" sz="2000" dirty="0"/>
              <a:t>If the patient does not make contact at any point during an exacerbation e.g. reports at the next visit, then complete the First Contact and End of Exacerbation form and record as a new event</a:t>
            </a:r>
            <a:r>
              <a:rPr lang="en-GB" sz="2000" dirty="0" smtClean="0"/>
              <a:t>.</a:t>
            </a:r>
          </a:p>
          <a:p>
            <a:r>
              <a:rPr lang="en-GB" sz="2100" dirty="0" smtClean="0"/>
              <a:t>Avoid entering </a:t>
            </a:r>
            <a:r>
              <a:rPr lang="en-GB" sz="2100" dirty="0"/>
              <a:t>any names on to the MACRO database within progress notes/additional info questions (e.g. any staff or patient names</a:t>
            </a:r>
            <a:r>
              <a:rPr lang="en-GB" sz="2100" dirty="0" smtClean="0"/>
              <a:t>). Write </a:t>
            </a:r>
            <a:r>
              <a:rPr lang="en-GB" sz="2100" dirty="0"/>
              <a:t>“Doctor”/”Nurse”/”patient”</a:t>
            </a:r>
            <a:endParaRPr lang="en-GB" sz="2100" dirty="0"/>
          </a:p>
        </p:txBody>
      </p:sp>
      <p:pic>
        <p:nvPicPr>
          <p:cNvPr id="4" name="Picture 3"/>
          <p:cNvPicPr/>
          <p:nvPr/>
        </p:nvPicPr>
        <p:blipFill>
          <a:blip r:embed="rId2" cstate="email">
            <a:extLst>
              <a:ext uri="{28A0092B-C50C-407E-A947-70E740481C1C}">
                <a14:useLocalDpi xmlns:a14="http://schemas.microsoft.com/office/drawing/2010/main"/>
              </a:ext>
            </a:extLst>
          </a:blip>
          <a:srcRect/>
          <a:stretch>
            <a:fillRect/>
          </a:stretch>
        </p:blipFill>
        <p:spPr bwMode="auto">
          <a:xfrm>
            <a:off x="7864763" y="74183"/>
            <a:ext cx="877456" cy="952991"/>
          </a:xfrm>
          <a:prstGeom prst="rect">
            <a:avLst/>
          </a:prstGeom>
          <a:noFill/>
          <a:ln>
            <a:noFill/>
          </a:ln>
        </p:spPr>
      </p:pic>
      <p:sp>
        <p:nvSpPr>
          <p:cNvPr id="5" name="Content Placeholder 2"/>
          <p:cNvSpPr txBox="1">
            <a:spLocks/>
          </p:cNvSpPr>
          <p:nvPr/>
        </p:nvSpPr>
        <p:spPr>
          <a:xfrm>
            <a:off x="0" y="5897880"/>
            <a:ext cx="8951976" cy="6492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600" i="1" dirty="0" smtClean="0">
                <a:solidFill>
                  <a:srgbClr val="808000"/>
                </a:solidFill>
              </a:rPr>
              <a:t>If your site needs support in facilitating remote visits as a result of COVID19 please liaise with the lead site, Belfast who will try to cover remote/exacerbation visits during this period in line with local agreement of PI and local approvals</a:t>
            </a:r>
            <a:endParaRPr lang="en-GB" sz="1600" i="1" dirty="0">
              <a:solidFill>
                <a:srgbClr val="808000"/>
              </a:solidFill>
            </a:endParaRPr>
          </a:p>
        </p:txBody>
      </p:sp>
    </p:spTree>
    <p:extLst>
      <p:ext uri="{BB962C8B-B14F-4D97-AF65-F5344CB8AC3E}">
        <p14:creationId xmlns:p14="http://schemas.microsoft.com/office/powerpoint/2010/main" val="109666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7151" y="2253209"/>
            <a:ext cx="9153525" cy="963602"/>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400" b="1" dirty="0" smtClean="0">
                <a:solidFill>
                  <a:srgbClr val="808000"/>
                </a:solidFill>
              </a:rPr>
              <a:t>Site Initiation Training Part 4: Exacerbation Management - Clinical</a:t>
            </a:r>
          </a:p>
        </p:txBody>
      </p:sp>
      <p:sp>
        <p:nvSpPr>
          <p:cNvPr id="3" name="Subtitle 2"/>
          <p:cNvSpPr>
            <a:spLocks noGrp="1"/>
          </p:cNvSpPr>
          <p:nvPr>
            <p:ph type="subTitle" idx="1"/>
          </p:nvPr>
        </p:nvSpPr>
        <p:spPr>
          <a:xfrm>
            <a:off x="1188338" y="3523811"/>
            <a:ext cx="7242430" cy="1157918"/>
          </a:xfrm>
        </p:spPr>
        <p:txBody>
          <a:bodyPr>
            <a:noAutofit/>
          </a:bodyPr>
          <a:lstStyle/>
          <a:p>
            <a:pPr marL="800100" lvl="1" indent="-342900" algn="l">
              <a:buFont typeface="Arial" panose="020B0604020202020204" pitchFamily="34" charset="0"/>
              <a:buChar char="•"/>
            </a:pPr>
            <a:r>
              <a:rPr lang="en-GB" dirty="0" smtClean="0"/>
              <a:t>Respiratory </a:t>
            </a:r>
            <a:r>
              <a:rPr lang="en-GB" dirty="0"/>
              <a:t>and Systemic Symptoms Questionnaire (RSSQ</a:t>
            </a:r>
            <a:r>
              <a:rPr lang="en-GB" dirty="0" smtClean="0"/>
              <a:t>)</a:t>
            </a:r>
          </a:p>
          <a:p>
            <a:pPr marL="800100" lvl="1" indent="-342900" algn="l">
              <a:buFont typeface="Arial" panose="020B0604020202020204" pitchFamily="34" charset="0"/>
              <a:buChar char="•"/>
            </a:pPr>
            <a:r>
              <a:rPr lang="en-GB" dirty="0" smtClean="0"/>
              <a:t>Exacerbation management</a:t>
            </a:r>
          </a:p>
        </p:txBody>
      </p:sp>
    </p:spTree>
    <p:extLst>
      <p:ext uri="{BB962C8B-B14F-4D97-AF65-F5344CB8AC3E}">
        <p14:creationId xmlns:p14="http://schemas.microsoft.com/office/powerpoint/2010/main" val="2369084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592" y="1460680"/>
            <a:ext cx="8860536" cy="5113856"/>
          </a:xfrm>
        </p:spPr>
        <p:txBody>
          <a:bodyPr>
            <a:noAutofit/>
          </a:bodyPr>
          <a:lstStyle/>
          <a:p>
            <a:r>
              <a:rPr lang="en-GB" sz="2000" dirty="0"/>
              <a:t>The </a:t>
            </a:r>
            <a:r>
              <a:rPr lang="en-GB" sz="2000" b="1" dirty="0"/>
              <a:t>primary outcome </a:t>
            </a:r>
            <a:r>
              <a:rPr lang="en-GB" sz="2000" dirty="0"/>
              <a:t>in this study is the </a:t>
            </a:r>
            <a:r>
              <a:rPr lang="en-GB" sz="2000" b="1" dirty="0"/>
              <a:t>number of exacerbations </a:t>
            </a:r>
            <a:r>
              <a:rPr lang="en-GB" sz="2000" dirty="0"/>
              <a:t>for 52 weeks post randomisation</a:t>
            </a:r>
          </a:p>
          <a:p>
            <a:r>
              <a:rPr lang="en-GB" sz="2000" dirty="0" smtClean="0"/>
              <a:t>The </a:t>
            </a:r>
            <a:r>
              <a:rPr lang="en-GB" sz="2000" b="1" dirty="0" smtClean="0"/>
              <a:t>RSSQ </a:t>
            </a:r>
            <a:r>
              <a:rPr lang="en-GB" sz="2000" b="1" dirty="0"/>
              <a:t>is used to capture exacerbation </a:t>
            </a:r>
            <a:r>
              <a:rPr lang="en-GB" sz="2000" b="1" dirty="0" smtClean="0"/>
              <a:t>data, </a:t>
            </a:r>
            <a:r>
              <a:rPr lang="en-GB" sz="2000" dirty="0" smtClean="0"/>
              <a:t>so it is important it is administered correctly</a:t>
            </a:r>
          </a:p>
          <a:p>
            <a:r>
              <a:rPr lang="en-GB" sz="2000" dirty="0" smtClean="0"/>
              <a:t>The RSSQ collects information regarding 15 signs and symptoms used in definitions of a pulmonary exacerbation</a:t>
            </a:r>
          </a:p>
          <a:p>
            <a:r>
              <a:rPr lang="en-GB" sz="2000" dirty="0" smtClean="0"/>
              <a:t>The CLEAR trial uses 3 modified versions of the RSSQ:</a:t>
            </a:r>
          </a:p>
          <a:p>
            <a:pPr lvl="1"/>
            <a:r>
              <a:rPr lang="en-GB" sz="2000" i="1" dirty="0" smtClean="0"/>
              <a:t>RSSQ – since last visit version</a:t>
            </a:r>
          </a:p>
          <a:p>
            <a:pPr lvl="1"/>
            <a:r>
              <a:rPr lang="en-GB" sz="2000" i="1" dirty="0" smtClean="0"/>
              <a:t>RSSQ – symptoms of exacerbation version</a:t>
            </a:r>
          </a:p>
          <a:p>
            <a:pPr lvl="1"/>
            <a:r>
              <a:rPr lang="en-GB" sz="2000" i="1" dirty="0"/>
              <a:t>RSSQ – </a:t>
            </a:r>
            <a:r>
              <a:rPr lang="en-GB" sz="2000" i="1" dirty="0" smtClean="0"/>
              <a:t>end of exacerbation version</a:t>
            </a:r>
          </a:p>
          <a:p>
            <a:r>
              <a:rPr lang="en-GB" sz="2000" dirty="0" smtClean="0"/>
              <a:t>All versions of the RSSQ are administered (i.e. read out to the patient) by the study staff, including on remote visits where they are read out over the phone.</a:t>
            </a:r>
            <a:endParaRPr lang="en-GB" sz="2000" dirty="0"/>
          </a:p>
          <a:p>
            <a:r>
              <a:rPr lang="en-GB" sz="2000" dirty="0" smtClean="0"/>
              <a:t>Before administering any of the RSSQs, staff should familiarise themselves with the key points in the introduction of the questionnaires</a:t>
            </a:r>
          </a:p>
        </p:txBody>
      </p:sp>
      <p:sp>
        <p:nvSpPr>
          <p:cNvPr id="5" name="Title 1"/>
          <p:cNvSpPr>
            <a:spLocks noGrp="1"/>
          </p:cNvSpPr>
          <p:nvPr>
            <p:ph type="title"/>
          </p:nvPr>
        </p:nvSpPr>
        <p:spPr>
          <a:xfrm>
            <a:off x="-270711" y="234382"/>
            <a:ext cx="9144000" cy="895977"/>
          </a:xfrm>
        </p:spPr>
        <p:txBody>
          <a:bodyPr>
            <a:normAutofit fontScale="90000"/>
          </a:bodyPr>
          <a:lstStyle/>
          <a:p>
            <a:pPr algn="ctr"/>
            <a:r>
              <a:rPr lang="en-GB" b="1" dirty="0" smtClean="0">
                <a:solidFill>
                  <a:srgbClr val="808000"/>
                </a:solidFill>
              </a:rPr>
              <a:t>Respiratory and Systemic Symptoms Questionnaire (RSSQ)</a:t>
            </a:r>
            <a:endParaRPr lang="en-GB" b="1" dirty="0">
              <a:solidFill>
                <a:srgbClr val="808000"/>
              </a:solidFill>
            </a:endParaRPr>
          </a:p>
        </p:txBody>
      </p:sp>
      <p:pic>
        <p:nvPicPr>
          <p:cNvPr id="6" name="Picture 5"/>
          <p:cNvPicPr/>
          <p:nvPr/>
        </p:nvPicPr>
        <p:blipFill>
          <a:blip r:embed="rId3" cstate="email">
            <a:extLst>
              <a:ext uri="{28A0092B-C50C-407E-A947-70E740481C1C}">
                <a14:useLocalDpi xmlns:a14="http://schemas.microsoft.com/office/drawing/2010/main"/>
              </a:ext>
            </a:extLst>
          </a:blip>
          <a:srcRect/>
          <a:stretch>
            <a:fillRect/>
          </a:stretch>
        </p:blipFill>
        <p:spPr bwMode="auto">
          <a:xfrm>
            <a:off x="7995833" y="73160"/>
            <a:ext cx="877456" cy="952991"/>
          </a:xfrm>
          <a:prstGeom prst="rect">
            <a:avLst/>
          </a:prstGeom>
          <a:noFill/>
          <a:ln>
            <a:noFill/>
          </a:ln>
        </p:spPr>
      </p:pic>
    </p:spTree>
    <p:extLst>
      <p:ext uri="{BB962C8B-B14F-4D97-AF65-F5344CB8AC3E}">
        <p14:creationId xmlns:p14="http://schemas.microsoft.com/office/powerpoint/2010/main" val="2601259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708" y="1299785"/>
            <a:ext cx="8854368" cy="4954643"/>
          </a:xfrm>
        </p:spPr>
        <p:txBody>
          <a:bodyPr>
            <a:noAutofit/>
          </a:bodyPr>
          <a:lstStyle/>
          <a:p>
            <a:pPr>
              <a:spcBef>
                <a:spcPts val="600"/>
              </a:spcBef>
            </a:pPr>
            <a:r>
              <a:rPr lang="en-US" sz="2000" dirty="0" smtClean="0"/>
              <a:t>The RSSQ collects information </a:t>
            </a:r>
            <a:r>
              <a:rPr lang="en-US" sz="2000" dirty="0"/>
              <a:t>about </a:t>
            </a:r>
            <a:r>
              <a:rPr lang="en-US" sz="2000" i="1" dirty="0"/>
              <a:t>abrupt, acute or sudden changes </a:t>
            </a:r>
            <a:r>
              <a:rPr lang="en-US" sz="2000" dirty="0"/>
              <a:t>in the patient’s symptoms </a:t>
            </a:r>
            <a:r>
              <a:rPr lang="en-US" sz="2000" dirty="0" smtClean="0"/>
              <a:t>which from the patient’s view </a:t>
            </a:r>
            <a:r>
              <a:rPr lang="en-US" sz="2000" dirty="0"/>
              <a:t>are noticeably </a:t>
            </a:r>
            <a:r>
              <a:rPr lang="en-US" sz="2000" dirty="0" smtClean="0"/>
              <a:t>greater </a:t>
            </a:r>
            <a:r>
              <a:rPr lang="en-US" sz="2000" dirty="0"/>
              <a:t>than </a:t>
            </a:r>
            <a:r>
              <a:rPr lang="en-US" sz="2000" dirty="0" smtClean="0"/>
              <a:t>the day-to-day fluctuations that they </a:t>
            </a:r>
            <a:r>
              <a:rPr lang="en-US" sz="2000" dirty="0"/>
              <a:t>normally </a:t>
            </a:r>
            <a:r>
              <a:rPr lang="en-US" sz="2000" dirty="0" smtClean="0"/>
              <a:t>experience</a:t>
            </a:r>
          </a:p>
          <a:p>
            <a:pPr marL="0" indent="0">
              <a:spcBef>
                <a:spcPts val="600"/>
              </a:spcBef>
              <a:buNone/>
            </a:pPr>
            <a:endParaRPr lang="en-US" sz="100" dirty="0" smtClean="0"/>
          </a:p>
          <a:p>
            <a:pPr>
              <a:spcBef>
                <a:spcPts val="600"/>
              </a:spcBef>
            </a:pPr>
            <a:r>
              <a:rPr lang="en-US" sz="2000" dirty="0" smtClean="0"/>
              <a:t>Patients are to describe symptoms that have occurred </a:t>
            </a:r>
            <a:r>
              <a:rPr lang="en-US" sz="2000" b="1" dirty="0" smtClean="0"/>
              <a:t>since the last study related visit</a:t>
            </a:r>
            <a:r>
              <a:rPr lang="en-US" sz="2000" dirty="0" smtClean="0"/>
              <a:t>, and not to compare them with symptoms that they described during the last study visit.</a:t>
            </a:r>
          </a:p>
          <a:p>
            <a:pPr>
              <a:spcBef>
                <a:spcPts val="600"/>
              </a:spcBef>
            </a:pPr>
            <a:endParaRPr lang="en-US" sz="100" dirty="0" smtClean="0"/>
          </a:p>
          <a:p>
            <a:pPr>
              <a:spcBef>
                <a:spcPts val="600"/>
              </a:spcBef>
            </a:pPr>
            <a:r>
              <a:rPr lang="en-US" sz="2000" dirty="0"/>
              <a:t>A</a:t>
            </a:r>
            <a:r>
              <a:rPr lang="en-US" sz="2000" dirty="0" smtClean="0"/>
              <a:t>sks patients about symptoms they are </a:t>
            </a:r>
            <a:r>
              <a:rPr lang="en-US" sz="2000" dirty="0"/>
              <a:t>likely to experience routinely as part of their normal “stable” </a:t>
            </a:r>
            <a:r>
              <a:rPr lang="en-US" sz="2000" dirty="0" smtClean="0"/>
              <a:t>condition. There </a:t>
            </a:r>
            <a:r>
              <a:rPr lang="en-US" sz="2000" dirty="0"/>
              <a:t>may also be symptoms which a patient does not normally experience from </a:t>
            </a:r>
            <a:r>
              <a:rPr lang="en-US" sz="2000" dirty="0" smtClean="0"/>
              <a:t>day-to-day</a:t>
            </a:r>
            <a:r>
              <a:rPr lang="en-US" sz="2000" dirty="0"/>
              <a:t>, or </a:t>
            </a:r>
            <a:r>
              <a:rPr lang="en-US" sz="2000" dirty="0" smtClean="0"/>
              <a:t>have </a:t>
            </a:r>
            <a:r>
              <a:rPr lang="en-US" sz="2000" dirty="0"/>
              <a:t>never experienced at all (e.g. coughing up blood). </a:t>
            </a:r>
            <a:r>
              <a:rPr lang="en-US" sz="2000" i="1" dirty="0" smtClean="0"/>
              <a:t>Patients should </a:t>
            </a:r>
            <a:r>
              <a:rPr lang="en-US" sz="2000" i="1" dirty="0"/>
              <a:t>indicate if they have never experienced a particular </a:t>
            </a:r>
            <a:r>
              <a:rPr lang="en-US" sz="2000" i="1" dirty="0" smtClean="0"/>
              <a:t>symptom.</a:t>
            </a:r>
          </a:p>
          <a:p>
            <a:pPr>
              <a:spcBef>
                <a:spcPts val="600"/>
              </a:spcBef>
            </a:pPr>
            <a:endParaRPr lang="en-US" sz="100" dirty="0" smtClean="0"/>
          </a:p>
          <a:p>
            <a:pPr>
              <a:spcBef>
                <a:spcPts val="600"/>
              </a:spcBef>
            </a:pPr>
            <a:r>
              <a:rPr lang="en-US" sz="2000" dirty="0" smtClean="0"/>
              <a:t>A symptom that the </a:t>
            </a:r>
            <a:r>
              <a:rPr lang="en-US" sz="2000" dirty="0"/>
              <a:t>patient has noticed since the last </a:t>
            </a:r>
            <a:r>
              <a:rPr lang="en-US" sz="2000" dirty="0" smtClean="0"/>
              <a:t>visit, </a:t>
            </a:r>
            <a:r>
              <a:rPr lang="en-US" sz="2000" dirty="0"/>
              <a:t>but does not normally experience on a day-to-day basis </a:t>
            </a:r>
            <a:r>
              <a:rPr lang="en-US" sz="2000" dirty="0" smtClean="0"/>
              <a:t>is seen as </a:t>
            </a:r>
            <a:r>
              <a:rPr lang="en-US" sz="2000" i="1" dirty="0" smtClean="0"/>
              <a:t>a </a:t>
            </a:r>
            <a:r>
              <a:rPr lang="en-US" sz="2000" i="1" dirty="0"/>
              <a:t>change </a:t>
            </a:r>
            <a:r>
              <a:rPr lang="en-US" sz="2000" dirty="0"/>
              <a:t>in that symptom (e.g. </a:t>
            </a:r>
            <a:r>
              <a:rPr lang="en-US" sz="2000" dirty="0" smtClean="0"/>
              <a:t>if patient </a:t>
            </a:r>
            <a:r>
              <a:rPr lang="en-US" sz="2000" dirty="0"/>
              <a:t>does not normally have a cough, but has been </a:t>
            </a:r>
            <a:r>
              <a:rPr lang="en-US" sz="2000" dirty="0" smtClean="0"/>
              <a:t>coughing since </a:t>
            </a:r>
            <a:r>
              <a:rPr lang="en-US" sz="2000" dirty="0"/>
              <a:t>the last </a:t>
            </a:r>
            <a:r>
              <a:rPr lang="en-US" sz="2000" dirty="0" smtClean="0"/>
              <a:t>visit this would be considered a change in their intensity and/or frequency of cough).</a:t>
            </a:r>
          </a:p>
        </p:txBody>
      </p:sp>
      <p:sp>
        <p:nvSpPr>
          <p:cNvPr id="5" name="Title 1"/>
          <p:cNvSpPr>
            <a:spLocks noGrp="1"/>
          </p:cNvSpPr>
          <p:nvPr>
            <p:ph type="title"/>
          </p:nvPr>
        </p:nvSpPr>
        <p:spPr>
          <a:xfrm>
            <a:off x="-108115" y="245319"/>
            <a:ext cx="9144000" cy="895977"/>
          </a:xfrm>
        </p:spPr>
        <p:txBody>
          <a:bodyPr>
            <a:normAutofit/>
          </a:bodyPr>
          <a:lstStyle/>
          <a:p>
            <a:pPr algn="ctr"/>
            <a:r>
              <a:rPr lang="en-GB" b="1" dirty="0" smtClean="0">
                <a:solidFill>
                  <a:srgbClr val="808000"/>
                </a:solidFill>
              </a:rPr>
              <a:t>RSSQ</a:t>
            </a:r>
            <a:endParaRPr lang="en-GB" b="1" dirty="0">
              <a:solidFill>
                <a:srgbClr val="808000"/>
              </a:solidFill>
            </a:endParaRPr>
          </a:p>
        </p:txBody>
      </p:sp>
      <p:pic>
        <p:nvPicPr>
          <p:cNvPr id="6" name="Picture 5"/>
          <p:cNvPicPr/>
          <p:nvPr/>
        </p:nvPicPr>
        <p:blipFill>
          <a:blip r:embed="rId3" cstate="email">
            <a:extLst>
              <a:ext uri="{28A0092B-C50C-407E-A947-70E740481C1C}">
                <a14:useLocalDpi xmlns:a14="http://schemas.microsoft.com/office/drawing/2010/main"/>
              </a:ext>
            </a:extLst>
          </a:blip>
          <a:srcRect/>
          <a:stretch>
            <a:fillRect/>
          </a:stretch>
        </p:blipFill>
        <p:spPr bwMode="auto">
          <a:xfrm>
            <a:off x="7995833" y="73160"/>
            <a:ext cx="877456" cy="952991"/>
          </a:xfrm>
          <a:prstGeom prst="rect">
            <a:avLst/>
          </a:prstGeom>
          <a:noFill/>
          <a:ln>
            <a:noFill/>
          </a:ln>
        </p:spPr>
      </p:pic>
    </p:spTree>
    <p:extLst>
      <p:ext uri="{BB962C8B-B14F-4D97-AF65-F5344CB8AC3E}">
        <p14:creationId xmlns:p14="http://schemas.microsoft.com/office/powerpoint/2010/main" val="2005977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6244"/>
            <a:ext cx="7792604" cy="802193"/>
          </a:xfrm>
        </p:spPr>
        <p:txBody>
          <a:bodyPr>
            <a:normAutofit fontScale="90000"/>
          </a:bodyPr>
          <a:lstStyle/>
          <a:p>
            <a:pPr algn="ctr"/>
            <a:r>
              <a:rPr lang="en-GB" b="1" dirty="0" smtClean="0">
                <a:solidFill>
                  <a:srgbClr val="808000"/>
                </a:solidFill>
              </a:rPr>
              <a:t>RSSQ</a:t>
            </a:r>
            <a:r>
              <a:rPr lang="en-GB" b="1" dirty="0">
                <a:solidFill>
                  <a:srgbClr val="808000"/>
                </a:solidFill>
              </a:rPr>
              <a:t> </a:t>
            </a:r>
            <a:r>
              <a:rPr lang="en-GB" b="1" dirty="0" smtClean="0">
                <a:solidFill>
                  <a:srgbClr val="808000"/>
                </a:solidFill>
              </a:rPr>
              <a:t>– Which version to administer:</a:t>
            </a:r>
            <a:endParaRPr lang="en-GB" b="1" dirty="0">
              <a:solidFill>
                <a:srgbClr val="808000"/>
              </a:solidFill>
            </a:endParaRPr>
          </a:p>
        </p:txBody>
      </p:sp>
      <p:graphicFrame>
        <p:nvGraphicFramePr>
          <p:cNvPr id="7" name="Content Placeholder 6">
            <a:extLst>
              <a:ext uri="{FF2B5EF4-FFF2-40B4-BE49-F238E27FC236}">
                <a16:creationId xmlns:a16="http://schemas.microsoft.com/office/drawing/2014/main" id="{26FC5C41-50EC-4AD0-946C-7C938D9788DE}"/>
              </a:ext>
            </a:extLst>
          </p:cNvPr>
          <p:cNvGraphicFramePr>
            <a:graphicFrameLocks noGrp="1"/>
          </p:cNvGraphicFramePr>
          <p:nvPr>
            <p:ph idx="1"/>
            <p:extLst>
              <p:ext uri="{D42A27DB-BD31-4B8C-83A1-F6EECF244321}">
                <p14:modId xmlns:p14="http://schemas.microsoft.com/office/powerpoint/2010/main" val="2889217298"/>
              </p:ext>
            </p:extLst>
          </p:nvPr>
        </p:nvGraphicFramePr>
        <p:xfrm>
          <a:off x="170688" y="1426464"/>
          <a:ext cx="8735761" cy="5071872"/>
        </p:xfrm>
        <a:graphic>
          <a:graphicData uri="http://schemas.openxmlformats.org/drawingml/2006/table">
            <a:tbl>
              <a:tblPr firstRow="1" bandRow="1">
                <a:tableStyleId>{5C22544A-7EE6-4342-B048-85BDC9FD1C3A}</a:tableStyleId>
              </a:tblPr>
              <a:tblGrid>
                <a:gridCol w="1487424">
                  <a:extLst>
                    <a:ext uri="{9D8B030D-6E8A-4147-A177-3AD203B41FA5}">
                      <a16:colId xmlns:a16="http://schemas.microsoft.com/office/drawing/2014/main" val="20000"/>
                    </a:ext>
                  </a:extLst>
                </a:gridCol>
                <a:gridCol w="3547872">
                  <a:extLst>
                    <a:ext uri="{9D8B030D-6E8A-4147-A177-3AD203B41FA5}">
                      <a16:colId xmlns:a16="http://schemas.microsoft.com/office/drawing/2014/main" val="20001"/>
                    </a:ext>
                  </a:extLst>
                </a:gridCol>
                <a:gridCol w="3700465">
                  <a:extLst>
                    <a:ext uri="{9D8B030D-6E8A-4147-A177-3AD203B41FA5}">
                      <a16:colId xmlns:a16="http://schemas.microsoft.com/office/drawing/2014/main" val="20002"/>
                    </a:ext>
                  </a:extLst>
                </a:gridCol>
              </a:tblGrid>
              <a:tr h="652466">
                <a:tc>
                  <a:txBody>
                    <a:bodyPr/>
                    <a:lstStyle/>
                    <a:p>
                      <a:r>
                        <a:rPr lang="en-GB" sz="1500" dirty="0">
                          <a:solidFill>
                            <a:srgbClr val="808000"/>
                          </a:solidFill>
                        </a:rPr>
                        <a:t>RSSQ VERSION</a:t>
                      </a:r>
                    </a:p>
                  </a:txBody>
                  <a:tcPr>
                    <a:noFill/>
                  </a:tcPr>
                </a:tc>
                <a:tc>
                  <a:txBody>
                    <a:bodyPr/>
                    <a:lstStyle/>
                    <a:p>
                      <a:r>
                        <a:rPr lang="en-GB" sz="1500" dirty="0">
                          <a:solidFill>
                            <a:srgbClr val="808000"/>
                          </a:solidFill>
                        </a:rPr>
                        <a:t>WHEN </a:t>
                      </a:r>
                      <a:r>
                        <a:rPr lang="en-GB" sz="1500" dirty="0" smtClean="0">
                          <a:solidFill>
                            <a:srgbClr val="808000"/>
                          </a:solidFill>
                        </a:rPr>
                        <a:t>ADMINISTERED</a:t>
                      </a:r>
                      <a:endParaRPr lang="en-GB" sz="1500" dirty="0">
                        <a:solidFill>
                          <a:srgbClr val="808000"/>
                        </a:solidFill>
                      </a:endParaRPr>
                    </a:p>
                  </a:txBody>
                  <a:tcPr>
                    <a:noFill/>
                  </a:tcPr>
                </a:tc>
                <a:tc>
                  <a:txBody>
                    <a:bodyPr/>
                    <a:lstStyle/>
                    <a:p>
                      <a:r>
                        <a:rPr lang="en-GB" sz="1500" dirty="0">
                          <a:solidFill>
                            <a:srgbClr val="808000"/>
                          </a:solidFill>
                        </a:rPr>
                        <a:t>KEY POINTS</a:t>
                      </a:r>
                    </a:p>
                  </a:txBody>
                  <a:tcPr>
                    <a:noFill/>
                  </a:tcPr>
                </a:tc>
                <a:extLst>
                  <a:ext uri="{0D108BD9-81ED-4DB2-BD59-A6C34878D82A}">
                    <a16:rowId xmlns:a16="http://schemas.microsoft.com/office/drawing/2014/main" val="10000"/>
                  </a:ext>
                </a:extLst>
              </a:tr>
              <a:tr h="1476634">
                <a:tc>
                  <a:txBody>
                    <a:bodyPr/>
                    <a:lstStyle/>
                    <a:p>
                      <a:pPr algn="ctr"/>
                      <a:r>
                        <a:rPr lang="en-GB" sz="1500" b="1" dirty="0"/>
                        <a:t>RSSQ </a:t>
                      </a:r>
                      <a:r>
                        <a:rPr lang="en-GB" sz="1500" b="1" dirty="0" smtClean="0"/>
                        <a:t>– </a:t>
                      </a:r>
                    </a:p>
                    <a:p>
                      <a:pPr algn="ctr"/>
                      <a:r>
                        <a:rPr lang="en-GB" sz="1500" b="1" dirty="0" smtClean="0"/>
                        <a:t>since </a:t>
                      </a:r>
                      <a:r>
                        <a:rPr lang="en-GB" sz="1500" b="1" dirty="0"/>
                        <a:t>last visit version</a:t>
                      </a:r>
                      <a:endParaRPr lang="en-GB" sz="15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0" dirty="0" smtClean="0"/>
                        <a:t>At</a:t>
                      </a:r>
                      <a:r>
                        <a:rPr lang="en-GB" sz="1500" b="1" dirty="0" smtClean="0"/>
                        <a:t> all </a:t>
                      </a:r>
                      <a:r>
                        <a:rPr lang="en-GB" sz="1500" b="1" dirty="0"/>
                        <a:t>scheduled study </a:t>
                      </a:r>
                      <a:r>
                        <a:rPr lang="en-GB" sz="1500" b="1" dirty="0" smtClean="0"/>
                        <a:t>visits </a:t>
                      </a:r>
                      <a:r>
                        <a:rPr lang="en-GB" sz="1500" b="0" i="0" u="sng" dirty="0" smtClean="0"/>
                        <a:t>u</a:t>
                      </a:r>
                      <a:r>
                        <a:rPr lang="en-GB" sz="1500" i="0" u="sng" dirty="0" smtClean="0"/>
                        <a:t>nless</a:t>
                      </a:r>
                      <a:r>
                        <a:rPr lang="en-GB" sz="1500" i="0" dirty="0" smtClean="0"/>
                        <a:t> the scheduled</a:t>
                      </a:r>
                      <a:r>
                        <a:rPr lang="en-GB" sz="1500" i="0" baseline="0" dirty="0" smtClean="0"/>
                        <a:t> visit coincides with the </a:t>
                      </a:r>
                      <a:r>
                        <a:rPr lang="en-GB" sz="1500" i="0" dirty="0" smtClean="0"/>
                        <a:t>start/end of exacerbation (see below)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i="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i="0" dirty="0"/>
                    </a:p>
                  </a:txBody>
                  <a:tcPr>
                    <a:noFill/>
                  </a:tcPr>
                </a:tc>
                <a:tc>
                  <a:txBody>
                    <a:bodyPr/>
                    <a:lstStyle/>
                    <a:p>
                      <a:r>
                        <a:rPr lang="en-GB" sz="1500" u="none" dirty="0"/>
                        <a:t>Patients are being</a:t>
                      </a:r>
                      <a:r>
                        <a:rPr lang="en-GB" sz="1500" u="none" baseline="0" dirty="0"/>
                        <a:t> asked to describe symptoms </a:t>
                      </a:r>
                      <a:r>
                        <a:rPr lang="en-GB" sz="1500" b="1" i="1" u="none" baseline="0" dirty="0"/>
                        <a:t>since the last study visit </a:t>
                      </a:r>
                      <a:r>
                        <a:rPr lang="en-GB" sz="1500" b="0" i="0" u="none" baseline="0" dirty="0" smtClean="0"/>
                        <a:t>compared to normal </a:t>
                      </a:r>
                      <a:r>
                        <a:rPr lang="en-GB" sz="1500" u="none" baseline="0" dirty="0" smtClean="0"/>
                        <a:t>(or </a:t>
                      </a:r>
                      <a:r>
                        <a:rPr lang="en-GB" sz="1500" u="none" baseline="0" dirty="0"/>
                        <a:t>over the last </a:t>
                      </a:r>
                      <a:r>
                        <a:rPr lang="en-GB" sz="1500" u="none" baseline="0" dirty="0" smtClean="0"/>
                        <a:t>14 days </a:t>
                      </a:r>
                      <a:r>
                        <a:rPr lang="en-GB" sz="1500" u="none" baseline="0" dirty="0"/>
                        <a:t>if it is their baseline visit</a:t>
                      </a:r>
                      <a:r>
                        <a:rPr lang="en-GB" sz="1500" u="none" baseline="0" dirty="0" smtClean="0"/>
                        <a:t>) </a:t>
                      </a:r>
                      <a:endParaRPr lang="en-GB" sz="1500" u="none" baseline="0" dirty="0"/>
                    </a:p>
                  </a:txBody>
                  <a:tcPr>
                    <a:noFill/>
                  </a:tcPr>
                </a:tc>
                <a:extLst>
                  <a:ext uri="{0D108BD9-81ED-4DB2-BD59-A6C34878D82A}">
                    <a16:rowId xmlns:a16="http://schemas.microsoft.com/office/drawing/2014/main" val="10001"/>
                  </a:ext>
                </a:extLst>
              </a:tr>
              <a:tr h="1751356">
                <a:tc>
                  <a:txBody>
                    <a:bodyPr/>
                    <a:lstStyle/>
                    <a:p>
                      <a:pPr algn="ctr"/>
                      <a:r>
                        <a:rPr lang="en-GB" sz="1500" b="1" dirty="0"/>
                        <a:t>RSSQ - symptoms of exacerbation version</a:t>
                      </a:r>
                      <a:endParaRPr lang="en-GB" sz="15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a:t>When a patient </a:t>
                      </a:r>
                      <a:r>
                        <a:rPr lang="en-GB" sz="1500" dirty="0" smtClean="0"/>
                        <a:t>reports</a:t>
                      </a:r>
                      <a:r>
                        <a:rPr lang="en-GB" sz="1500" baseline="0" dirty="0" smtClean="0"/>
                        <a:t> that they are </a:t>
                      </a:r>
                      <a:r>
                        <a:rPr lang="en-GB" sz="1500" b="1" dirty="0" smtClean="0"/>
                        <a:t>experiencing </a:t>
                      </a:r>
                      <a:r>
                        <a:rPr lang="en-GB" sz="1500" b="1" dirty="0"/>
                        <a:t>symptoms of an </a:t>
                      </a:r>
                      <a:r>
                        <a:rPr lang="en-GB" sz="1500" b="1" dirty="0" smtClean="0"/>
                        <a:t>exacerbation </a:t>
                      </a:r>
                      <a:r>
                        <a:rPr lang="en-GB" sz="1500" b="0" baseline="0" dirty="0" smtClean="0"/>
                        <a:t>during the study</a:t>
                      </a:r>
                      <a:r>
                        <a:rPr lang="en-GB" sz="1500" b="0" dirty="0" smtClean="0"/>
                        <a:t> </a:t>
                      </a:r>
                      <a:r>
                        <a:rPr lang="en-GB" sz="1500" dirty="0"/>
                        <a:t>(</a:t>
                      </a:r>
                      <a:r>
                        <a:rPr lang="en-GB" sz="1500" u="sng" dirty="0"/>
                        <a:t>or</a:t>
                      </a:r>
                      <a:r>
                        <a:rPr lang="en-GB" sz="1500" dirty="0"/>
                        <a:t> if </a:t>
                      </a:r>
                      <a:r>
                        <a:rPr lang="en-GB" sz="1500" dirty="0" smtClean="0"/>
                        <a:t>a scheduled visit c</a:t>
                      </a:r>
                      <a:r>
                        <a:rPr lang="en-GB" sz="1500" baseline="0" dirty="0" smtClean="0"/>
                        <a:t>oincides with the start of of an exacerbation</a:t>
                      </a:r>
                      <a:r>
                        <a:rPr lang="en-GB" sz="1500" dirty="0" smtClean="0"/>
                        <a:t>)</a:t>
                      </a:r>
                      <a:endParaRPr lang="en-GB" sz="15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5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u="none" dirty="0"/>
                        <a:t>Patients are being</a:t>
                      </a:r>
                      <a:r>
                        <a:rPr lang="en-GB" sz="1500" u="none" baseline="0" dirty="0"/>
                        <a:t> asked to describe symptoms </a:t>
                      </a:r>
                      <a:r>
                        <a:rPr lang="en-GB" sz="1500" b="1" i="1" u="none" baseline="0" dirty="0"/>
                        <a:t>since the last study </a:t>
                      </a:r>
                      <a:r>
                        <a:rPr lang="en-GB" sz="1500" b="1" i="1" u="none" baseline="0" dirty="0" smtClean="0"/>
                        <a:t>visit </a:t>
                      </a:r>
                      <a:r>
                        <a:rPr lang="en-GB" sz="1500" b="0" i="0" u="none" baseline="0" dirty="0" smtClean="0"/>
                        <a:t>compared to normal,</a:t>
                      </a:r>
                      <a:r>
                        <a:rPr lang="en-GB" sz="1500" b="1" i="1" u="none" baseline="0" dirty="0" smtClean="0"/>
                        <a:t> </a:t>
                      </a:r>
                      <a:r>
                        <a:rPr lang="en-GB" sz="1500" u="none" baseline="0" dirty="0"/>
                        <a:t>that they have experienced for </a:t>
                      </a:r>
                      <a:r>
                        <a:rPr lang="en-GB" sz="1500" b="1" i="1" u="none" baseline="0" dirty="0"/>
                        <a:t>48 hours or more</a:t>
                      </a:r>
                    </a:p>
                  </a:txBody>
                  <a:tcPr>
                    <a:noFill/>
                  </a:tcPr>
                </a:tc>
                <a:extLst>
                  <a:ext uri="{0D108BD9-81ED-4DB2-BD59-A6C34878D82A}">
                    <a16:rowId xmlns:a16="http://schemas.microsoft.com/office/drawing/2014/main" val="10002"/>
                  </a:ext>
                </a:extLst>
              </a:tr>
              <a:tr h="1191416">
                <a:tc>
                  <a:txBody>
                    <a:bodyPr/>
                    <a:lstStyle/>
                    <a:p>
                      <a:pPr algn="ctr"/>
                      <a:r>
                        <a:rPr lang="en-GB" sz="1500" b="1" dirty="0"/>
                        <a:t>RSSQ </a:t>
                      </a:r>
                      <a:r>
                        <a:rPr lang="en-GB" sz="1500" b="1" dirty="0" smtClean="0"/>
                        <a:t>– </a:t>
                      </a:r>
                    </a:p>
                    <a:p>
                      <a:pPr algn="ctr"/>
                      <a:r>
                        <a:rPr lang="en-GB" sz="1500" b="1" dirty="0" smtClean="0"/>
                        <a:t>end </a:t>
                      </a:r>
                      <a:r>
                        <a:rPr lang="en-GB" sz="1500" b="1" dirty="0"/>
                        <a:t>of exacerbation version</a:t>
                      </a:r>
                      <a:endParaRPr lang="en-GB" sz="15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1" dirty="0" smtClean="0"/>
                        <a:t>Within </a:t>
                      </a:r>
                      <a:r>
                        <a:rPr lang="en-GB" sz="1500" b="1" dirty="0"/>
                        <a:t>14 days following the end </a:t>
                      </a:r>
                      <a:r>
                        <a:rPr lang="en-GB" sz="1500" b="1" dirty="0" smtClean="0"/>
                        <a:t>of antibiotic </a:t>
                      </a:r>
                      <a:r>
                        <a:rPr lang="en-GB" sz="1500" b="1" dirty="0"/>
                        <a:t>treatment </a:t>
                      </a:r>
                      <a:r>
                        <a:rPr lang="en-GB" sz="1500" b="1" dirty="0" smtClean="0"/>
                        <a:t>for </a:t>
                      </a:r>
                      <a:r>
                        <a:rPr lang="en-GB" sz="1500" b="1" dirty="0"/>
                        <a:t>an </a:t>
                      </a:r>
                      <a:r>
                        <a:rPr lang="en-GB" sz="1500" b="1" dirty="0" smtClean="0"/>
                        <a:t>exacerbation </a:t>
                      </a:r>
                      <a:r>
                        <a:rPr lang="en-GB" sz="1500" b="0" dirty="0" smtClean="0"/>
                        <a:t>(</a:t>
                      </a:r>
                      <a:r>
                        <a:rPr lang="en-GB" sz="1500" b="0" u="sng" dirty="0" smtClean="0"/>
                        <a:t>or</a:t>
                      </a:r>
                      <a:r>
                        <a:rPr lang="en-GB" sz="1500" b="0" dirty="0" smtClean="0"/>
                        <a:t> if a scheduled</a:t>
                      </a:r>
                      <a:r>
                        <a:rPr lang="en-GB" sz="1500" b="0" baseline="0" dirty="0" smtClean="0"/>
                        <a:t> visit coincides with the end of an exacerbation)</a:t>
                      </a:r>
                      <a:endParaRPr lang="en-GB" sz="1500" b="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500" dirty="0"/>
                        <a:t>Patients are being</a:t>
                      </a:r>
                      <a:r>
                        <a:rPr lang="en-GB" sz="1500" baseline="0" dirty="0"/>
                        <a:t> asked to describe symptoms </a:t>
                      </a:r>
                      <a:r>
                        <a:rPr lang="en-GB" sz="1500" b="1" i="1" u="none" baseline="0" dirty="0"/>
                        <a:t>since </a:t>
                      </a:r>
                      <a:r>
                        <a:rPr lang="en-GB" sz="1500" b="1" i="1" u="none" baseline="0" dirty="0" smtClean="0"/>
                        <a:t>being </a:t>
                      </a:r>
                      <a:r>
                        <a:rPr lang="en-GB" sz="1500" b="1" i="1" u="none" baseline="0" dirty="0"/>
                        <a:t>prescribed their most recent course of antibiotics for pulmonary exacerbation</a:t>
                      </a:r>
                      <a:endParaRPr lang="en-GB" sz="1500" b="1" i="0" u="none" baseline="0" dirty="0"/>
                    </a:p>
                  </a:txBody>
                  <a:tcPr>
                    <a:noFill/>
                  </a:tcPr>
                </a:tc>
                <a:extLst>
                  <a:ext uri="{0D108BD9-81ED-4DB2-BD59-A6C34878D82A}">
                    <a16:rowId xmlns:a16="http://schemas.microsoft.com/office/drawing/2014/main" val="10003"/>
                  </a:ext>
                </a:extLst>
              </a:tr>
            </a:tbl>
          </a:graphicData>
        </a:graphic>
      </p:graphicFrame>
      <p:pic>
        <p:nvPicPr>
          <p:cNvPr id="9" name="Picture 8"/>
          <p:cNvPicPr/>
          <p:nvPr/>
        </p:nvPicPr>
        <p:blipFill>
          <a:blip r:embed="rId3" cstate="email">
            <a:extLst>
              <a:ext uri="{28A0092B-C50C-407E-A947-70E740481C1C}">
                <a14:useLocalDpi xmlns:a14="http://schemas.microsoft.com/office/drawing/2010/main"/>
              </a:ext>
            </a:extLst>
          </a:blip>
          <a:srcRect/>
          <a:stretch>
            <a:fillRect/>
          </a:stretch>
        </p:blipFill>
        <p:spPr bwMode="auto">
          <a:xfrm>
            <a:off x="8028993" y="86371"/>
            <a:ext cx="877456" cy="952991"/>
          </a:xfrm>
          <a:prstGeom prst="rect">
            <a:avLst/>
          </a:prstGeom>
          <a:noFill/>
          <a:ln>
            <a:noFill/>
          </a:ln>
        </p:spPr>
      </p:pic>
    </p:spTree>
    <p:extLst>
      <p:ext uri="{BB962C8B-B14F-4D97-AF65-F5344CB8AC3E}">
        <p14:creationId xmlns:p14="http://schemas.microsoft.com/office/powerpoint/2010/main" val="1758311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678" y="1388225"/>
            <a:ext cx="8614611" cy="4749845"/>
          </a:xfrm>
        </p:spPr>
        <p:txBody>
          <a:bodyPr>
            <a:noAutofit/>
          </a:bodyPr>
          <a:lstStyle/>
          <a:p>
            <a:pPr>
              <a:spcBef>
                <a:spcPts val="600"/>
              </a:spcBef>
            </a:pPr>
            <a:r>
              <a:rPr lang="en-US" sz="2000" dirty="0"/>
              <a:t>For each </a:t>
            </a:r>
            <a:r>
              <a:rPr lang="en-US" sz="2000" dirty="0" smtClean="0"/>
              <a:t>question, </a:t>
            </a:r>
            <a:r>
              <a:rPr lang="en-US" sz="2000" dirty="0"/>
              <a:t>say the words in quotation marks to the patient </a:t>
            </a:r>
            <a:r>
              <a:rPr lang="en-US" sz="2000" i="1" dirty="0"/>
              <a:t>verbatim</a:t>
            </a:r>
            <a:r>
              <a:rPr lang="en-US" sz="2000" dirty="0"/>
              <a:t>. A less structured interaction then takes place, as the patient provides an initial response and you provide further clarification if necessary.</a:t>
            </a:r>
          </a:p>
          <a:p>
            <a:pPr>
              <a:spcBef>
                <a:spcPts val="600"/>
              </a:spcBef>
            </a:pPr>
            <a:endParaRPr lang="en-US" sz="500" dirty="0" smtClean="0"/>
          </a:p>
          <a:p>
            <a:pPr>
              <a:spcBef>
                <a:spcPts val="600"/>
              </a:spcBef>
            </a:pPr>
            <a:r>
              <a:rPr lang="en-US" sz="2000" dirty="0" smtClean="0"/>
              <a:t>Once </a:t>
            </a:r>
            <a:r>
              <a:rPr lang="en-US" sz="2000" dirty="0"/>
              <a:t>the patient has indicated whether the symptom has increased, decreased or not changed, ask the patient to indicate the magnitude of change using the response choices provided </a:t>
            </a:r>
          </a:p>
          <a:p>
            <a:pPr marL="0" indent="0">
              <a:spcBef>
                <a:spcPts val="600"/>
              </a:spcBef>
              <a:buNone/>
            </a:pPr>
            <a:endParaRPr lang="en-US" sz="500" dirty="0"/>
          </a:p>
          <a:p>
            <a:pPr>
              <a:spcBef>
                <a:spcPts val="600"/>
              </a:spcBef>
            </a:pPr>
            <a:r>
              <a:rPr lang="en-US" sz="2000" dirty="0" smtClean="0"/>
              <a:t>Clarification of responses provided should </a:t>
            </a:r>
            <a:r>
              <a:rPr lang="en-US" sz="2000" dirty="0"/>
              <a:t>not have any direction </a:t>
            </a:r>
            <a:r>
              <a:rPr lang="en-US" sz="2000" dirty="0" smtClean="0"/>
              <a:t>implied</a:t>
            </a:r>
            <a:r>
              <a:rPr lang="en-US" sz="2000" dirty="0"/>
              <a:t>. </a:t>
            </a:r>
            <a:r>
              <a:rPr lang="en-US" sz="2000" dirty="0" smtClean="0"/>
              <a:t>The staff will use responses such as  </a:t>
            </a:r>
            <a:r>
              <a:rPr lang="en-US" sz="2000" dirty="0"/>
              <a:t>“more or less” or “thicker or thinner” </a:t>
            </a:r>
            <a:r>
              <a:rPr lang="en-US" sz="2000" dirty="0" smtClean="0"/>
              <a:t>rather than just “more” </a:t>
            </a:r>
            <a:r>
              <a:rPr lang="en-US" sz="2000" dirty="0"/>
              <a:t>or “</a:t>
            </a:r>
            <a:r>
              <a:rPr lang="en-US" sz="2000" dirty="0" smtClean="0"/>
              <a:t>thicker”</a:t>
            </a:r>
          </a:p>
          <a:p>
            <a:pPr marL="0" indent="0">
              <a:spcBef>
                <a:spcPts val="600"/>
              </a:spcBef>
              <a:buNone/>
            </a:pPr>
            <a:endParaRPr lang="en-US" sz="500" dirty="0"/>
          </a:p>
          <a:p>
            <a:pPr>
              <a:spcBef>
                <a:spcPts val="600"/>
              </a:spcBef>
            </a:pPr>
            <a:r>
              <a:rPr lang="en-US" sz="2000" dirty="0" smtClean="0"/>
              <a:t>It </a:t>
            </a:r>
            <a:r>
              <a:rPr lang="en-US" sz="2000" dirty="0"/>
              <a:t>is not necessary to provide all the response choices, e.g. if the patient indicates the symptom has increased, then only the </a:t>
            </a:r>
            <a:r>
              <a:rPr lang="en-US" sz="2000" dirty="0" smtClean="0"/>
              <a:t>responses </a:t>
            </a:r>
            <a:r>
              <a:rPr lang="en-US" sz="2000" dirty="0"/>
              <a:t>related to an increase in the symptom need to be provided</a:t>
            </a:r>
            <a:r>
              <a:rPr lang="en-US" sz="2000" dirty="0" smtClean="0"/>
              <a:t>.</a:t>
            </a:r>
            <a:endParaRPr lang="en-US" sz="2000" dirty="0"/>
          </a:p>
        </p:txBody>
      </p:sp>
      <p:sp>
        <p:nvSpPr>
          <p:cNvPr id="5" name="Title 1"/>
          <p:cNvSpPr>
            <a:spLocks noGrp="1"/>
          </p:cNvSpPr>
          <p:nvPr>
            <p:ph type="title"/>
          </p:nvPr>
        </p:nvSpPr>
        <p:spPr>
          <a:xfrm>
            <a:off x="0" y="348455"/>
            <a:ext cx="9144000" cy="895977"/>
          </a:xfrm>
        </p:spPr>
        <p:txBody>
          <a:bodyPr>
            <a:normAutofit/>
          </a:bodyPr>
          <a:lstStyle/>
          <a:p>
            <a:pPr algn="ctr"/>
            <a:r>
              <a:rPr lang="en-GB" b="1" dirty="0" smtClean="0">
                <a:solidFill>
                  <a:srgbClr val="808000"/>
                </a:solidFill>
              </a:rPr>
              <a:t>RSSQ</a:t>
            </a:r>
            <a:endParaRPr lang="en-GB" b="1" dirty="0">
              <a:solidFill>
                <a:srgbClr val="808000"/>
              </a:solidFill>
            </a:endParaRPr>
          </a:p>
        </p:txBody>
      </p:sp>
      <p:pic>
        <p:nvPicPr>
          <p:cNvPr id="6" name="Picture 5"/>
          <p:cNvPicPr/>
          <p:nvPr/>
        </p:nvPicPr>
        <p:blipFill>
          <a:blip r:embed="rId3" cstate="email">
            <a:extLst>
              <a:ext uri="{28A0092B-C50C-407E-A947-70E740481C1C}">
                <a14:useLocalDpi xmlns:a14="http://schemas.microsoft.com/office/drawing/2010/main"/>
              </a:ext>
            </a:extLst>
          </a:blip>
          <a:srcRect/>
          <a:stretch>
            <a:fillRect/>
          </a:stretch>
        </p:blipFill>
        <p:spPr bwMode="auto">
          <a:xfrm>
            <a:off x="7995833" y="73160"/>
            <a:ext cx="877456" cy="952991"/>
          </a:xfrm>
          <a:prstGeom prst="rect">
            <a:avLst/>
          </a:prstGeom>
          <a:noFill/>
          <a:ln>
            <a:noFill/>
          </a:ln>
        </p:spPr>
      </p:pic>
    </p:spTree>
    <p:extLst>
      <p:ext uri="{BB962C8B-B14F-4D97-AF65-F5344CB8AC3E}">
        <p14:creationId xmlns:p14="http://schemas.microsoft.com/office/powerpoint/2010/main" val="3626782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0"/>
            <a:ext cx="9144000" cy="1325563"/>
          </a:xfrm>
        </p:spPr>
        <p:txBody>
          <a:bodyPr>
            <a:normAutofit/>
          </a:bodyPr>
          <a:lstStyle/>
          <a:p>
            <a:pPr algn="ctr"/>
            <a:r>
              <a:rPr lang="en-GB" b="1" dirty="0" smtClean="0">
                <a:solidFill>
                  <a:srgbClr val="808000"/>
                </a:solidFill>
              </a:rPr>
              <a:t>RSSQ Question Example</a:t>
            </a:r>
            <a:endParaRPr lang="en-GB" b="1" dirty="0">
              <a:solidFill>
                <a:srgbClr val="808000"/>
              </a:solidFill>
            </a:endParaRPr>
          </a:p>
        </p:txBody>
      </p:sp>
      <p:sp>
        <p:nvSpPr>
          <p:cNvPr id="9" name="TextBox 8"/>
          <p:cNvSpPr txBox="1"/>
          <p:nvPr/>
        </p:nvSpPr>
        <p:spPr>
          <a:xfrm>
            <a:off x="288758" y="1181498"/>
            <a:ext cx="3141245" cy="5539978"/>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effectLst/>
                <a:uLnTx/>
                <a:uFillTx/>
                <a:latin typeface="Calibri" panose="020F0502020204030204"/>
                <a:ea typeface="+mn-ea"/>
                <a:cs typeface="+mn-cs"/>
              </a:rPr>
              <a:t>Example</a:t>
            </a:r>
            <a:r>
              <a:rPr kumimoji="0" lang="en-GB" sz="1600" b="1" i="0" u="none" strike="noStrike" kern="1200" cap="none" spc="0" normalizeH="0" baseline="0" noProof="0" dirty="0" smtClean="0">
                <a:ln>
                  <a:noFill/>
                </a:ln>
                <a:effectLst/>
                <a:uLnTx/>
                <a:uFillTx/>
                <a:latin typeface="Calibri" panose="020F0502020204030204"/>
                <a:ea typeface="+mn-ea"/>
                <a:cs typeface="+mn-cs"/>
              </a:rPr>
              <a:t>:</a:t>
            </a:r>
            <a:endParaRPr kumimoji="0" lang="en-GB" sz="1600" b="1" i="0" u="none" strike="noStrike" kern="1200" cap="none" spc="0" normalizeH="0" baseline="0" noProof="0" dirty="0">
              <a:ln>
                <a:noFill/>
              </a:ln>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effectLst/>
                <a:uLnTx/>
                <a:uFillTx/>
                <a:latin typeface="Calibri" panose="020F0502020204030204"/>
                <a:ea typeface="+mn-ea"/>
                <a:cs typeface="+mn-cs"/>
              </a:rPr>
              <a:t>Study staff</a:t>
            </a:r>
            <a:r>
              <a:rPr kumimoji="0" lang="en-US" sz="1600" b="0" i="0" u="none" strike="noStrike" kern="1200" cap="none" spc="0" normalizeH="0" baseline="0" noProof="0" dirty="0" smtClean="0">
                <a:ln>
                  <a:noFill/>
                </a:ln>
                <a:effectLst/>
                <a:uLnTx/>
                <a:uFillTx/>
                <a:latin typeface="Calibri" panose="020F0502020204030204"/>
                <a:ea typeface="+mn-ea"/>
                <a:cs typeface="+mn-cs"/>
              </a:rPr>
              <a:t>: </a:t>
            </a:r>
            <a:r>
              <a:rPr kumimoji="0" lang="en-US" sz="1600" b="0" i="0" u="none" strike="noStrike" kern="1200" cap="none" spc="0" normalizeH="0" baseline="0" noProof="0" dirty="0">
                <a:ln>
                  <a:noFill/>
                </a:ln>
                <a:effectLst/>
                <a:uLnTx/>
                <a:uFillTx/>
                <a:latin typeface="Calibri" panose="020F0502020204030204"/>
                <a:ea typeface="+mn-ea"/>
                <a:cs typeface="+mn-cs"/>
              </a:rPr>
              <a:t>“The first question deals with changes in your sputum production. Another word for sputum that you may be more familiar with is mucus. Tell me about any changes in the amount of sputum you have been coughing up since the start of your antibiotics”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effectLst/>
                <a:uLnTx/>
                <a:uFillTx/>
                <a:latin typeface="Calibri" panose="020F0502020204030204"/>
                <a:ea typeface="+mn-ea"/>
                <a:cs typeface="+mn-cs"/>
              </a:rPr>
              <a:t>Patient</a:t>
            </a:r>
            <a:r>
              <a:rPr kumimoji="0" lang="en-US" sz="1600" b="0" i="0" u="none" strike="noStrike" kern="1200" cap="none" spc="0" normalizeH="0" baseline="0" noProof="0" dirty="0">
                <a:ln>
                  <a:noFill/>
                </a:ln>
                <a:effectLst/>
                <a:uLnTx/>
                <a:uFillTx/>
                <a:latin typeface="Calibri" panose="020F0502020204030204"/>
                <a:ea typeface="+mn-ea"/>
                <a:cs typeface="+mn-cs"/>
              </a:rPr>
              <a:t>: “I have noticed that I have been coughing up a lot more sputum in the last couple of weeks than I normally do”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effectLst/>
                <a:uLnTx/>
                <a:uFillTx/>
                <a:latin typeface="Calibri" panose="020F0502020204030204"/>
                <a:ea typeface="+mn-ea"/>
                <a:cs typeface="+mn-cs"/>
              </a:rPr>
              <a:t>Study staff</a:t>
            </a:r>
            <a:r>
              <a:rPr kumimoji="0" lang="en-US" sz="1600" b="0" i="0" u="none" strike="noStrike" kern="1200" cap="none" spc="0" normalizeH="0" baseline="0" noProof="0" dirty="0" smtClean="0">
                <a:ln>
                  <a:noFill/>
                </a:ln>
                <a:effectLst/>
                <a:uLnTx/>
                <a:uFillTx/>
                <a:latin typeface="Calibri" panose="020F0502020204030204"/>
                <a:ea typeface="+mn-ea"/>
                <a:cs typeface="+mn-cs"/>
              </a:rPr>
              <a:t>: </a:t>
            </a:r>
            <a:r>
              <a:rPr kumimoji="0" lang="en-US" sz="1600" b="0" i="0" u="none" strike="noStrike" kern="1200" cap="none" spc="0" normalizeH="0" baseline="0" noProof="0" dirty="0">
                <a:ln>
                  <a:noFill/>
                </a:ln>
                <a:effectLst/>
                <a:uLnTx/>
                <a:uFillTx/>
                <a:latin typeface="Calibri" panose="020F0502020204030204"/>
                <a:ea typeface="+mn-ea"/>
                <a:cs typeface="+mn-cs"/>
              </a:rPr>
              <a:t>“Compared with the amount of sputum you normally cough up; would you say that you have been coughing up </a:t>
            </a:r>
            <a:r>
              <a:rPr kumimoji="0" lang="en-US" sz="1600" b="1" i="0" u="none" strike="noStrike" kern="1200" cap="none" spc="0" normalizeH="0" baseline="0" noProof="0" dirty="0">
                <a:ln>
                  <a:noFill/>
                </a:ln>
                <a:effectLst/>
                <a:uLnTx/>
                <a:uFillTx/>
                <a:latin typeface="Calibri" panose="020F0502020204030204"/>
                <a:ea typeface="+mn-ea"/>
                <a:cs typeface="+mn-cs"/>
              </a:rPr>
              <a:t>much more </a:t>
            </a:r>
            <a:r>
              <a:rPr kumimoji="0" lang="en-US" sz="1600" b="0" i="0" u="none" strike="noStrike" kern="1200" cap="none" spc="0" normalizeH="0" baseline="0" noProof="0" dirty="0">
                <a:ln>
                  <a:noFill/>
                </a:ln>
                <a:effectLst/>
                <a:uLnTx/>
                <a:uFillTx/>
                <a:latin typeface="Calibri" panose="020F0502020204030204"/>
                <a:ea typeface="+mn-ea"/>
                <a:cs typeface="+mn-cs"/>
              </a:rPr>
              <a:t>or a </a:t>
            </a:r>
            <a:r>
              <a:rPr kumimoji="0" lang="en-US" sz="1600" b="1" i="0" u="none" strike="noStrike" kern="1200" cap="none" spc="0" normalizeH="0" baseline="0" noProof="0" dirty="0">
                <a:ln>
                  <a:noFill/>
                </a:ln>
                <a:effectLst/>
                <a:uLnTx/>
                <a:uFillTx/>
                <a:latin typeface="Calibri" panose="020F0502020204030204"/>
                <a:ea typeface="+mn-ea"/>
                <a:cs typeface="+mn-cs"/>
              </a:rPr>
              <a:t>little more</a:t>
            </a:r>
            <a:r>
              <a:rPr kumimoji="0" lang="en-US" sz="1600" b="0" i="0" u="none" strike="noStrike" kern="1200" cap="none" spc="0" normalizeH="0" baseline="0" noProof="0" dirty="0" smtClean="0">
                <a:ln>
                  <a:noFill/>
                </a:ln>
                <a:effectLst/>
                <a:uLnTx/>
                <a:uFillTx/>
                <a:latin typeface="Calibri" panose="020F050202020403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effectLst/>
                <a:uLnTx/>
                <a:uFillTx/>
                <a:latin typeface="Calibri" panose="020F0502020204030204"/>
                <a:ea typeface="+mn-ea"/>
                <a:cs typeface="+mn-cs"/>
              </a:rPr>
              <a:t>Patient</a:t>
            </a:r>
            <a:r>
              <a:rPr kumimoji="0" lang="en-US" sz="1600" b="0" i="0" u="none" strike="noStrike" kern="1200" cap="none" spc="0" normalizeH="0" baseline="0" noProof="0" dirty="0">
                <a:ln>
                  <a:noFill/>
                </a:ln>
                <a:effectLst/>
                <a:uLnTx/>
                <a:uFillTx/>
                <a:latin typeface="Calibri" panose="020F0502020204030204"/>
                <a:ea typeface="+mn-ea"/>
                <a:cs typeface="+mn-cs"/>
              </a:rPr>
              <a:t>: “I would say it has been </a:t>
            </a:r>
            <a:r>
              <a:rPr kumimoji="0" lang="en-US" sz="1600" b="1" i="0" u="none" strike="noStrike" kern="1200" cap="none" spc="0" normalizeH="0" baseline="0" noProof="0" dirty="0">
                <a:ln>
                  <a:noFill/>
                </a:ln>
                <a:effectLst/>
                <a:uLnTx/>
                <a:uFillTx/>
                <a:latin typeface="Calibri" panose="020F0502020204030204"/>
                <a:ea typeface="+mn-ea"/>
                <a:cs typeface="+mn-cs"/>
              </a:rPr>
              <a:t>much more</a:t>
            </a:r>
            <a:r>
              <a:rPr kumimoji="0" lang="en-US" sz="1600" b="0" i="0" u="none" strike="noStrike" kern="1200" cap="none" spc="0" normalizeH="0" baseline="0" noProof="0" dirty="0">
                <a:ln>
                  <a:noFill/>
                </a:ln>
                <a:effectLst/>
                <a:uLnTx/>
                <a:uFillTx/>
                <a:latin typeface="Calibri" panose="020F050202020403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p:cNvPicPr/>
          <p:nvPr/>
        </p:nvPicPr>
        <p:blipFill>
          <a:blip r:embed="rId3" cstate="email">
            <a:extLst>
              <a:ext uri="{28A0092B-C50C-407E-A947-70E740481C1C}">
                <a14:useLocalDpi xmlns:a14="http://schemas.microsoft.com/office/drawing/2010/main"/>
              </a:ext>
            </a:extLst>
          </a:blip>
          <a:srcRect/>
          <a:stretch>
            <a:fillRect/>
          </a:stretch>
        </p:blipFill>
        <p:spPr bwMode="auto">
          <a:xfrm>
            <a:off x="7999884" y="28237"/>
            <a:ext cx="877456" cy="952991"/>
          </a:xfrm>
          <a:prstGeom prst="rect">
            <a:avLst/>
          </a:prstGeom>
          <a:noFill/>
          <a:ln>
            <a:noFill/>
          </a:ln>
        </p:spPr>
      </p:pic>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30003" y="2030899"/>
            <a:ext cx="5475436" cy="2799286"/>
          </a:xfrm>
          <a:prstGeom prst="rect">
            <a:avLst/>
          </a:prstGeom>
          <a:ln w="12700">
            <a:solidFill>
              <a:schemeClr val="tx1"/>
            </a:solidFill>
          </a:ln>
        </p:spPr>
      </p:pic>
    </p:spTree>
    <p:extLst>
      <p:ext uri="{BB962C8B-B14F-4D97-AF65-F5344CB8AC3E}">
        <p14:creationId xmlns:p14="http://schemas.microsoft.com/office/powerpoint/2010/main" val="3156778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0038" y="1290788"/>
            <a:ext cx="8543925" cy="1200329"/>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latin typeface="Calibri" panose="020F0502020204030204"/>
              </a:rPr>
              <a:t>For some questions the site staff will determine the change experienced by the patient from their response</a:t>
            </a:r>
            <a:r>
              <a:rPr lang="en-US" dirty="0">
                <a:latin typeface="Calibri" panose="020F0502020204030204"/>
              </a:rPr>
              <a:t> </a:t>
            </a:r>
            <a:r>
              <a:rPr lang="en-US" dirty="0" smtClean="0">
                <a:latin typeface="Calibri" panose="020F0502020204030204"/>
              </a:rPr>
              <a:t>i.e. for Question </a:t>
            </a:r>
            <a:r>
              <a:rPr kumimoji="0" lang="en-US" sz="1800" b="0" i="0" u="none" strike="noStrike" kern="1200" cap="none" spc="0" normalizeH="0" baseline="0" noProof="0" dirty="0" smtClean="0">
                <a:ln>
                  <a:noFill/>
                </a:ln>
                <a:effectLst/>
                <a:uLnTx/>
                <a:uFillTx/>
                <a:latin typeface="Calibri" panose="020F0502020204030204"/>
                <a:ea typeface="+mn-ea"/>
                <a:cs typeface="+mn-cs"/>
              </a:rPr>
              <a:t>2.2 </a:t>
            </a:r>
            <a:r>
              <a:rPr kumimoji="0" lang="en-US" sz="1800" b="0" i="0" u="none" strike="noStrike" kern="1200" cap="none" spc="0" normalizeH="0" baseline="0" noProof="0" dirty="0">
                <a:ln>
                  <a:noFill/>
                </a:ln>
                <a:effectLst/>
                <a:uLnTx/>
                <a:uFillTx/>
                <a:latin typeface="Calibri" panose="020F0502020204030204"/>
                <a:ea typeface="+mn-ea"/>
                <a:cs typeface="+mn-cs"/>
              </a:rPr>
              <a:t>“Sputum </a:t>
            </a:r>
            <a:r>
              <a:rPr kumimoji="0" lang="en-US" sz="1800" b="0" i="0" u="none" strike="noStrike" kern="1200" cap="none" spc="0" normalizeH="0" baseline="0" noProof="0" dirty="0" err="1">
                <a:ln>
                  <a:noFill/>
                </a:ln>
                <a:effectLst/>
                <a:uLnTx/>
                <a:uFillTx/>
                <a:latin typeface="Calibri" panose="020F0502020204030204"/>
                <a:ea typeface="+mn-ea"/>
                <a:cs typeface="+mn-cs"/>
              </a:rPr>
              <a:t>colour</a:t>
            </a:r>
            <a:r>
              <a:rPr kumimoji="0" lang="en-US" sz="1800" b="0" i="0" u="none" strike="noStrike" kern="1200" cap="none" spc="0" normalizeH="0" baseline="0" noProof="0" dirty="0">
                <a:ln>
                  <a:noFill/>
                </a:ln>
                <a:effectLst/>
                <a:uLnTx/>
                <a:uFillTx/>
                <a:latin typeface="Calibri" panose="020F0502020204030204"/>
                <a:ea typeface="+mn-ea"/>
                <a:cs typeface="+mn-cs"/>
              </a:rPr>
              <a:t>”, </a:t>
            </a:r>
            <a:r>
              <a:rPr kumimoji="0" lang="en-US" sz="1800" b="0" i="0" u="none" strike="noStrike" kern="1200" cap="none" spc="0" normalizeH="0" baseline="0" noProof="0" dirty="0" smtClean="0">
                <a:ln>
                  <a:noFill/>
                </a:ln>
                <a:effectLst/>
                <a:uLnTx/>
                <a:uFillTx/>
                <a:latin typeface="Calibri" panose="020F0502020204030204"/>
                <a:ea typeface="+mn-ea"/>
                <a:cs typeface="+mn-cs"/>
              </a:rPr>
              <a:t> depending</a:t>
            </a:r>
            <a:r>
              <a:rPr kumimoji="0" lang="en-US" sz="1800" b="0" i="0" u="none" strike="noStrike" kern="1200" cap="none" spc="0" normalizeH="0" noProof="0" dirty="0" smtClean="0">
                <a:ln>
                  <a:noFill/>
                </a:ln>
                <a:effectLst/>
                <a:uLnTx/>
                <a:uFillTx/>
                <a:latin typeface="Calibri" panose="020F0502020204030204"/>
                <a:ea typeface="+mn-ea"/>
                <a:cs typeface="+mn-cs"/>
              </a:rPr>
              <a:t> on the </a:t>
            </a:r>
            <a:r>
              <a:rPr kumimoji="0" lang="en-US" sz="1800" b="0" i="0" u="none" strike="noStrike" kern="1200" cap="none" spc="0" normalizeH="0" noProof="0" dirty="0" err="1" smtClean="0">
                <a:ln>
                  <a:noFill/>
                </a:ln>
                <a:effectLst/>
                <a:uLnTx/>
                <a:uFillTx/>
                <a:latin typeface="Calibri" panose="020F0502020204030204"/>
                <a:ea typeface="+mn-ea"/>
                <a:cs typeface="+mn-cs"/>
              </a:rPr>
              <a:t>colour</a:t>
            </a:r>
            <a:r>
              <a:rPr kumimoji="0" lang="en-US" sz="1800" b="0" i="0" u="none" strike="noStrike" kern="1200" cap="none" spc="0" normalizeH="0" noProof="0" dirty="0" smtClean="0">
                <a:ln>
                  <a:noFill/>
                </a:ln>
                <a:effectLst/>
                <a:uLnTx/>
                <a:uFillTx/>
                <a:latin typeface="Calibri" panose="020F0502020204030204"/>
                <a:ea typeface="+mn-ea"/>
                <a:cs typeface="+mn-cs"/>
              </a:rPr>
              <a:t> changes described by the patient the staff will determine if the whether the </a:t>
            </a:r>
            <a:r>
              <a:rPr kumimoji="0" lang="en-US" sz="1800" b="0" i="0" u="none" strike="noStrike" kern="1200" cap="none" spc="0" normalizeH="0" noProof="0" dirty="0" err="1" smtClean="0">
                <a:ln>
                  <a:noFill/>
                </a:ln>
                <a:effectLst/>
                <a:uLnTx/>
                <a:uFillTx/>
                <a:latin typeface="Calibri" panose="020F0502020204030204"/>
                <a:ea typeface="+mn-ea"/>
                <a:cs typeface="+mn-cs"/>
              </a:rPr>
              <a:t>colour</a:t>
            </a:r>
            <a:r>
              <a:rPr kumimoji="0" lang="en-US" sz="1800" b="0" i="0" u="none" strike="noStrike" kern="1200" cap="none" spc="0" normalizeH="0" noProof="0" dirty="0" smtClean="0">
                <a:ln>
                  <a:noFill/>
                </a:ln>
                <a:effectLst/>
                <a:uLnTx/>
                <a:uFillTx/>
                <a:latin typeface="Calibri" panose="020F0502020204030204"/>
                <a:ea typeface="+mn-ea"/>
                <a:cs typeface="+mn-cs"/>
              </a:rPr>
              <a:t> is ‘worse’, ‘no change’ or </a:t>
            </a:r>
            <a:r>
              <a:rPr lang="en-US" dirty="0" smtClean="0">
                <a:latin typeface="Calibri" panose="020F0502020204030204"/>
              </a:rPr>
              <a:t>‘better’</a:t>
            </a:r>
            <a:r>
              <a:rPr lang="en-US" dirty="0">
                <a:latin typeface="Calibri" panose="020F0502020204030204"/>
              </a:rPr>
              <a:t>.</a:t>
            </a:r>
            <a:endParaRPr kumimoji="0" lang="en-US" sz="1800" b="0" i="0" u="none" strike="noStrike" kern="1200" cap="none" spc="0" normalizeH="0" baseline="0" noProof="0" dirty="0">
              <a:ln>
                <a:noFill/>
              </a:ln>
              <a:solidFill>
                <a:srgbClr val="FFC000">
                  <a:lumMod val="75000"/>
                </a:srgbClr>
              </a:solidFill>
              <a:effectLst/>
              <a:uLnTx/>
              <a:uFillTx/>
              <a:latin typeface="Calibri" panose="020F0502020204030204"/>
              <a:ea typeface="+mn-ea"/>
              <a:cs typeface="+mn-cs"/>
            </a:endParaRPr>
          </a:p>
        </p:txBody>
      </p:sp>
      <p:sp>
        <p:nvSpPr>
          <p:cNvPr id="8" name="Title 1"/>
          <p:cNvSpPr>
            <a:spLocks noGrp="1"/>
          </p:cNvSpPr>
          <p:nvPr>
            <p:ph type="title"/>
          </p:nvPr>
        </p:nvSpPr>
        <p:spPr>
          <a:xfrm>
            <a:off x="0" y="62618"/>
            <a:ext cx="9144000" cy="1325563"/>
          </a:xfrm>
        </p:spPr>
        <p:txBody>
          <a:bodyPr>
            <a:normAutofit/>
          </a:bodyPr>
          <a:lstStyle/>
          <a:p>
            <a:pPr algn="ctr"/>
            <a:r>
              <a:rPr lang="en-GB" b="1" dirty="0" smtClean="0">
                <a:solidFill>
                  <a:srgbClr val="808000"/>
                </a:solidFill>
              </a:rPr>
              <a:t>RSSQ Question Example</a:t>
            </a:r>
            <a:endParaRPr lang="en-GB" b="1" dirty="0">
              <a:solidFill>
                <a:srgbClr val="808000"/>
              </a:solidFill>
            </a:endParaRPr>
          </a:p>
        </p:txBody>
      </p:sp>
      <p:pic>
        <p:nvPicPr>
          <p:cNvPr id="2" name="Picture 1"/>
          <p:cNvPicPr>
            <a:picLocks noChangeAspect="1"/>
          </p:cNvPicPr>
          <p:nvPr/>
        </p:nvPicPr>
        <p:blipFill>
          <a:blip r:embed="rId3"/>
          <a:stretch>
            <a:fillRect/>
          </a:stretch>
        </p:blipFill>
        <p:spPr>
          <a:xfrm>
            <a:off x="1471613" y="2798109"/>
            <a:ext cx="6200775" cy="2552700"/>
          </a:xfrm>
          <a:prstGeom prst="rect">
            <a:avLst/>
          </a:prstGeom>
          <a:ln w="12700">
            <a:solidFill>
              <a:schemeClr val="tx1"/>
            </a:solidFill>
          </a:ln>
        </p:spPr>
      </p:pic>
      <p:pic>
        <p:nvPicPr>
          <p:cNvPr id="3" name="Picture 2"/>
          <p:cNvPicPr>
            <a:picLocks noChangeAspect="1"/>
          </p:cNvPicPr>
          <p:nvPr/>
        </p:nvPicPr>
        <p:blipFill>
          <a:blip r:embed="rId4"/>
          <a:stretch>
            <a:fillRect/>
          </a:stretch>
        </p:blipFill>
        <p:spPr>
          <a:xfrm>
            <a:off x="8076400" y="6744"/>
            <a:ext cx="877900" cy="951058"/>
          </a:xfrm>
          <a:prstGeom prst="rect">
            <a:avLst/>
          </a:prstGeom>
        </p:spPr>
      </p:pic>
    </p:spTree>
    <p:extLst>
      <p:ext uri="{BB962C8B-B14F-4D97-AF65-F5344CB8AC3E}">
        <p14:creationId xmlns:p14="http://schemas.microsoft.com/office/powerpoint/2010/main" val="1428048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91922"/>
            <a:ext cx="91440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smtClean="0">
                <a:ln>
                  <a:noFill/>
                </a:ln>
                <a:solidFill>
                  <a:srgbClr val="808000"/>
                </a:solidFill>
                <a:uLnTx/>
                <a:uFillTx/>
                <a:latin typeface="Calibri Light" panose="020F0302020204030204"/>
                <a:ea typeface="+mj-ea"/>
                <a:cs typeface="+mj-cs"/>
              </a:rPr>
              <a:t>RSSQ </a:t>
            </a:r>
            <a:r>
              <a:rPr lang="en-GB" b="1" dirty="0" smtClean="0">
                <a:solidFill>
                  <a:srgbClr val="808000"/>
                </a:solidFill>
                <a:latin typeface="Calibri Light" panose="020F0302020204030204"/>
              </a:rPr>
              <a:t>Question Example</a:t>
            </a:r>
            <a:r>
              <a:rPr kumimoji="0" lang="en-GB" sz="4400" b="1" i="0" u="none" strike="noStrike" kern="1200" cap="none" spc="0" normalizeH="0" baseline="0" noProof="0" dirty="0" smtClean="0">
                <a:ln>
                  <a:noFill/>
                </a:ln>
                <a:solidFill>
                  <a:srgbClr val="808000"/>
                </a:solidFill>
                <a:uLnTx/>
                <a:uFillTx/>
                <a:latin typeface="Calibri Light" panose="020F0302020204030204"/>
                <a:ea typeface="+mj-ea"/>
                <a:cs typeface="+mj-cs"/>
              </a:rPr>
              <a:t> </a:t>
            </a:r>
            <a:endParaRPr kumimoji="0" lang="en-GB" sz="4400" b="1" i="0" u="none" strike="noStrike" kern="1200" cap="none" spc="0" normalizeH="0" baseline="0" noProof="0" dirty="0">
              <a:ln>
                <a:noFill/>
              </a:ln>
              <a:solidFill>
                <a:srgbClr val="808000"/>
              </a:solidFill>
              <a:uLnTx/>
              <a:uFillTx/>
              <a:latin typeface="Calibri Light" panose="020F0302020204030204"/>
              <a:ea typeface="+mj-ea"/>
              <a:cs typeface="+mj-cs"/>
            </a:endParaRPr>
          </a:p>
        </p:txBody>
      </p:sp>
      <p:sp>
        <p:nvSpPr>
          <p:cNvPr id="3" name="Rectangle 2"/>
          <p:cNvSpPr/>
          <p:nvPr/>
        </p:nvSpPr>
        <p:spPr>
          <a:xfrm>
            <a:off x="299466" y="1517485"/>
            <a:ext cx="8083088" cy="1040285"/>
          </a:xfrm>
          <a:prstGeom prst="rect">
            <a:avLst/>
          </a:prstGeom>
        </p:spPr>
        <p:txBody>
          <a:bodyPr wrap="square">
            <a:spAutoFit/>
          </a:bodyPr>
          <a:lstStyle/>
          <a:p>
            <a:pPr lvl="0">
              <a:lnSpc>
                <a:spcPct val="115000"/>
              </a:lnSpc>
              <a:spcAft>
                <a:spcPts val="0"/>
              </a:spcAft>
            </a:pPr>
            <a:r>
              <a:rPr lang="en-GB" sz="1100" b="1" u="sng" dirty="0" smtClean="0">
                <a:latin typeface="Calibri" panose="020F0502020204030204" pitchFamily="34" charset="0"/>
                <a:ea typeface="Calibri" panose="020F0502020204030204" pitchFamily="34" charset="0"/>
                <a:cs typeface="Times New Roman" panose="02020603050405020304" pitchFamily="18" charset="0"/>
              </a:rPr>
              <a:t>5. Increased </a:t>
            </a:r>
            <a:r>
              <a:rPr lang="en-GB" sz="1100" b="1" u="sng" dirty="0">
                <a:latin typeface="Calibri" panose="020F0502020204030204" pitchFamily="34" charset="0"/>
                <a:ea typeface="Calibri" panose="020F0502020204030204" pitchFamily="34" charset="0"/>
                <a:cs typeface="Times New Roman" panose="02020603050405020304" pitchFamily="18" charset="0"/>
              </a:rPr>
              <a:t>cough</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0"/>
              </a:spcAft>
            </a:pPr>
            <a:r>
              <a:rPr lang="en-GB" sz="1100" dirty="0">
                <a:latin typeface="Calibri" panose="020F0502020204030204" pitchFamily="34" charset="0"/>
                <a:ea typeface="Calibri" panose="020F0502020204030204" pitchFamily="34" charset="0"/>
                <a:cs typeface="Times New Roman" panose="02020603050405020304" pitchFamily="18" charset="0"/>
              </a:rPr>
              <a:t> </a:t>
            </a:r>
          </a:p>
          <a:p>
            <a:pPr lvl="1" algn="just">
              <a:lnSpc>
                <a:spcPct val="115000"/>
              </a:lnSpc>
              <a:spcAft>
                <a:spcPts val="0"/>
              </a:spcAft>
            </a:pPr>
            <a:r>
              <a:rPr lang="en-GB" sz="1100" b="1" u="sng" dirty="0" smtClean="0">
                <a:latin typeface="Calibri" panose="020F0502020204030204" pitchFamily="34" charset="0"/>
                <a:ea typeface="Calibri" panose="020F0502020204030204" pitchFamily="34" charset="0"/>
                <a:cs typeface="Times New Roman" panose="02020603050405020304" pitchFamily="18" charset="0"/>
              </a:rPr>
              <a:t>5.1 Intensity </a:t>
            </a:r>
            <a:r>
              <a:rPr lang="en-GB" sz="1100" b="1" u="sng" dirty="0">
                <a:latin typeface="Calibri" panose="020F0502020204030204" pitchFamily="34" charset="0"/>
                <a:ea typeface="Calibri" panose="020F0502020204030204" pitchFamily="34" charset="0"/>
                <a:cs typeface="Times New Roman" panose="02020603050405020304" pitchFamily="18" charset="0"/>
              </a:rPr>
              <a:t>of cough</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Study Staff:</a:t>
            </a:r>
            <a:r>
              <a:rPr lang="en-GB" sz="1100" dirty="0">
                <a:latin typeface="Calibri" panose="020F0502020204030204" pitchFamily="34" charset="0"/>
                <a:ea typeface="Calibri" panose="020F0502020204030204" pitchFamily="34" charset="0"/>
                <a:cs typeface="Times New Roman" panose="02020603050405020304" pitchFamily="18" charset="0"/>
              </a:rPr>
              <a:t> “Tell me about any changes in how hard you have been coughing since your last visit.”</a:t>
            </a:r>
          </a:p>
          <a:p>
            <a:r>
              <a:rPr lang="en-GB" sz="1100" dirty="0">
                <a:latin typeface="Calibri" panose="020F0502020204030204" pitchFamily="34" charset="0"/>
                <a:ea typeface="Calibri" panose="020F0502020204030204" pitchFamily="34" charset="0"/>
                <a:cs typeface="Times New Roman" panose="02020603050405020304" pitchFamily="18" charset="0"/>
              </a:rPr>
              <a:t>The following response choices will be used:</a:t>
            </a:r>
            <a:endParaRPr lang="en-GB"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2212" y="2664081"/>
            <a:ext cx="8014940" cy="1191539"/>
          </a:xfrm>
          <a:prstGeom prst="rect">
            <a:avLst/>
          </a:prstGeom>
        </p:spPr>
      </p:pic>
      <p:sp>
        <p:nvSpPr>
          <p:cNvPr id="9" name="Rectangle 8"/>
          <p:cNvSpPr/>
          <p:nvPr/>
        </p:nvSpPr>
        <p:spPr>
          <a:xfrm>
            <a:off x="299466" y="3989149"/>
            <a:ext cx="5772150" cy="845616"/>
          </a:xfrm>
          <a:prstGeom prst="rect">
            <a:avLst/>
          </a:prstGeom>
        </p:spPr>
        <p:txBody>
          <a:bodyPr wrap="square">
            <a:spAutoFit/>
          </a:bodyPr>
          <a:lstStyle/>
          <a:p>
            <a:pPr lvl="1" algn="just">
              <a:lnSpc>
                <a:spcPct val="115000"/>
              </a:lnSpc>
              <a:spcAft>
                <a:spcPts val="0"/>
              </a:spcAft>
            </a:pPr>
            <a:r>
              <a:rPr lang="en-GB" sz="1100" b="1" u="sng" dirty="0" smtClean="0">
                <a:latin typeface="Calibri" panose="020F0502020204030204" pitchFamily="34" charset="0"/>
                <a:ea typeface="Calibri" panose="020F0502020204030204" pitchFamily="34" charset="0"/>
                <a:cs typeface="Times New Roman" panose="02020603050405020304" pitchFamily="18" charset="0"/>
              </a:rPr>
              <a:t>5.2 Frequency </a:t>
            </a:r>
            <a:r>
              <a:rPr lang="en-GB" sz="1100" b="1" u="sng" dirty="0">
                <a:latin typeface="Calibri" panose="020F0502020204030204" pitchFamily="34" charset="0"/>
                <a:ea typeface="Calibri" panose="020F0502020204030204" pitchFamily="34" charset="0"/>
                <a:cs typeface="Times New Roman" panose="02020603050405020304" pitchFamily="18" charset="0"/>
              </a:rPr>
              <a:t>of cough</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1100" b="1" dirty="0">
                <a:latin typeface="Calibri" panose="020F0502020204030204" pitchFamily="34" charset="0"/>
                <a:ea typeface="Calibri" panose="020F0502020204030204" pitchFamily="34" charset="0"/>
                <a:cs typeface="Times New Roman" panose="02020603050405020304" pitchFamily="18" charset="0"/>
              </a:rPr>
              <a:t>Study Staff:</a:t>
            </a:r>
            <a:r>
              <a:rPr lang="en-GB" sz="1100" dirty="0">
                <a:latin typeface="Calibri" panose="020F0502020204030204" pitchFamily="34" charset="0"/>
                <a:ea typeface="Calibri" panose="020F0502020204030204" pitchFamily="34" charset="0"/>
                <a:cs typeface="Times New Roman" panose="02020603050405020304" pitchFamily="18" charset="0"/>
              </a:rPr>
              <a:t> “Tell me about any changes in how often you have been coughing since your last visit.”</a:t>
            </a:r>
          </a:p>
          <a:p>
            <a:r>
              <a:rPr lang="en-GB" sz="1100" dirty="0">
                <a:latin typeface="Calibri" panose="020F0502020204030204" pitchFamily="34" charset="0"/>
                <a:ea typeface="Calibri" panose="020F0502020204030204" pitchFamily="34" charset="0"/>
                <a:cs typeface="Times New Roman" panose="02020603050405020304" pitchFamily="18" charset="0"/>
              </a:rPr>
              <a:t>The following response choices will be used:</a:t>
            </a:r>
            <a:endParaRPr lang="en-GB" dirty="0"/>
          </a:p>
        </p:txBody>
      </p:sp>
      <p:pic>
        <p:nvPicPr>
          <p:cNvPr id="10" name="Picture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31215" y="4870866"/>
            <a:ext cx="8483601" cy="633594"/>
          </a:xfrm>
          <a:prstGeom prst="rect">
            <a:avLst/>
          </a:prstGeom>
        </p:spPr>
      </p:pic>
      <p:pic>
        <p:nvPicPr>
          <p:cNvPr id="2" name="Picture 1"/>
          <p:cNvPicPr>
            <a:picLocks noChangeAspect="1"/>
          </p:cNvPicPr>
          <p:nvPr/>
        </p:nvPicPr>
        <p:blipFill>
          <a:blip r:embed="rId5"/>
          <a:stretch>
            <a:fillRect/>
          </a:stretch>
        </p:blipFill>
        <p:spPr>
          <a:xfrm>
            <a:off x="8076400" y="149799"/>
            <a:ext cx="877900" cy="951058"/>
          </a:xfrm>
          <a:prstGeom prst="rect">
            <a:avLst/>
          </a:prstGeom>
        </p:spPr>
      </p:pic>
    </p:spTree>
    <p:extLst>
      <p:ext uri="{BB962C8B-B14F-4D97-AF65-F5344CB8AC3E}">
        <p14:creationId xmlns:p14="http://schemas.microsoft.com/office/powerpoint/2010/main" val="2370714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603</TotalTime>
  <Words>2241</Words>
  <Application>Microsoft Office PowerPoint</Application>
  <PresentationFormat>On-screen Show (4:3)</PresentationFormat>
  <Paragraphs>159</Paragraphs>
  <Slides>16</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Calibri Light</vt:lpstr>
      <vt:lpstr>Times New Roman</vt:lpstr>
      <vt:lpstr>Office Theme</vt:lpstr>
      <vt:lpstr>1_Office Theme</vt:lpstr>
      <vt:lpstr>The CLEAR Trial</vt:lpstr>
      <vt:lpstr>PowerPoint Presentation</vt:lpstr>
      <vt:lpstr>Respiratory and Systemic Symptoms Questionnaire (RSSQ)</vt:lpstr>
      <vt:lpstr>RSSQ</vt:lpstr>
      <vt:lpstr>RSSQ – Which version to administer:</vt:lpstr>
      <vt:lpstr>RSSQ</vt:lpstr>
      <vt:lpstr>RSSQ Question Example</vt:lpstr>
      <vt:lpstr>RSSQ Question Example</vt:lpstr>
      <vt:lpstr>PowerPoint Presentation</vt:lpstr>
      <vt:lpstr>Exacerbation Management</vt:lpstr>
      <vt:lpstr>Exacerbation Management </vt:lpstr>
      <vt:lpstr>Exacerbation Management </vt:lpstr>
      <vt:lpstr>Exacerbation Management </vt:lpstr>
      <vt:lpstr>Exacerbation Management </vt:lpstr>
      <vt:lpstr>Exacerbation Management</vt:lpstr>
      <vt:lpstr>Exacerbation Management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CLEAR Trial</dc:title>
  <dc:creator>Rebecca McLeese</dc:creator>
  <cp:lastModifiedBy>Jackson, AndrewX</cp:lastModifiedBy>
  <cp:revision>70</cp:revision>
  <cp:lastPrinted>2021-03-04T14:38:43Z</cp:lastPrinted>
  <dcterms:created xsi:type="dcterms:W3CDTF">2021-01-12T08:55:14Z</dcterms:created>
  <dcterms:modified xsi:type="dcterms:W3CDTF">2023-01-12T17:56:39Z</dcterms:modified>
</cp:coreProperties>
</file>