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Lst>
  <p:notesMasterIdLst>
    <p:notesMasterId r:id="rId41"/>
  </p:notesMasterIdLst>
  <p:sldIdLst>
    <p:sldId id="322" r:id="rId3"/>
    <p:sldId id="259" r:id="rId4"/>
    <p:sldId id="290" r:id="rId5"/>
    <p:sldId id="311" r:id="rId6"/>
    <p:sldId id="260" r:id="rId7"/>
    <p:sldId id="261" r:id="rId8"/>
    <p:sldId id="345" r:id="rId9"/>
    <p:sldId id="346" r:id="rId10"/>
    <p:sldId id="347" r:id="rId11"/>
    <p:sldId id="327" r:id="rId12"/>
    <p:sldId id="348" r:id="rId13"/>
    <p:sldId id="262" r:id="rId14"/>
    <p:sldId id="263" r:id="rId15"/>
    <p:sldId id="338" r:id="rId16"/>
    <p:sldId id="339" r:id="rId17"/>
    <p:sldId id="344" r:id="rId18"/>
    <p:sldId id="264" r:id="rId19"/>
    <p:sldId id="265" r:id="rId20"/>
    <p:sldId id="266" r:id="rId21"/>
    <p:sldId id="267" r:id="rId22"/>
    <p:sldId id="328" r:id="rId23"/>
    <p:sldId id="307" r:id="rId24"/>
    <p:sldId id="320" r:id="rId25"/>
    <p:sldId id="321" r:id="rId26"/>
    <p:sldId id="312" r:id="rId27"/>
    <p:sldId id="294" r:id="rId28"/>
    <p:sldId id="297" r:id="rId29"/>
    <p:sldId id="298" r:id="rId30"/>
    <p:sldId id="299" r:id="rId31"/>
    <p:sldId id="323" r:id="rId32"/>
    <p:sldId id="324" r:id="rId33"/>
    <p:sldId id="337" r:id="rId34"/>
    <p:sldId id="326" r:id="rId35"/>
    <p:sldId id="288" r:id="rId36"/>
    <p:sldId id="289" r:id="rId37"/>
    <p:sldId id="342" r:id="rId38"/>
    <p:sldId id="315" r:id="rId39"/>
    <p:sldId id="313" r:id="rId40"/>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McLeese" initials="RM" lastIdx="4" clrIdx="0">
    <p:extLst/>
  </p:cmAuthor>
  <p:cmAuthor id="2" name="Ferguson Kathryn" initials="FK" lastIdx="88" clrIdx="1"/>
  <p:cmAuthor id="3" name="Jackson, AndrewX" initials="JA" lastIdx="22" clrIdx="2">
    <p:extLst/>
  </p:cmAuthor>
  <p:cmAuthor id="4" name="AndrewX Jackson" initials="AJ" lastIdx="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11" autoAdjust="0"/>
    <p:restoredTop sz="98046" autoAdjust="0"/>
  </p:normalViewPr>
  <p:slideViewPr>
    <p:cSldViewPr snapToGrid="0">
      <p:cViewPr varScale="1">
        <p:scale>
          <a:sx n="111" d="100"/>
          <a:sy n="111" d="100"/>
        </p:scale>
        <p:origin x="384"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230BB84-DFD6-42D6-A8D3-630228CF30DB}" type="datetimeFigureOut">
              <a:rPr lang="en-GB" smtClean="0"/>
              <a:t>13/02/2023</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6FCFF8D-078E-45E6-857D-ADD08713EB8E}" type="slidenum">
              <a:rPr lang="en-GB" smtClean="0"/>
              <a:t>‹#›</a:t>
            </a:fld>
            <a:endParaRPr lang="en-GB"/>
          </a:p>
        </p:txBody>
      </p:sp>
    </p:spTree>
    <p:extLst>
      <p:ext uri="{BB962C8B-B14F-4D97-AF65-F5344CB8AC3E}">
        <p14:creationId xmlns:p14="http://schemas.microsoft.com/office/powerpoint/2010/main" val="2085871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A589B9-CCB3-4780-AB19-999BCAFD8983}" type="slidenum">
              <a:rPr lang="en-GB" smtClean="0"/>
              <a:t>1</a:t>
            </a:fld>
            <a:endParaRPr lang="en-GB" dirty="0"/>
          </a:p>
        </p:txBody>
      </p:sp>
    </p:spTree>
    <p:extLst>
      <p:ext uri="{BB962C8B-B14F-4D97-AF65-F5344CB8AC3E}">
        <p14:creationId xmlns:p14="http://schemas.microsoft.com/office/powerpoint/2010/main" val="1118015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A589B9-CCB3-4780-AB19-999BCAFD8983}" type="slidenum">
              <a:rPr lang="en-GB" smtClean="0"/>
              <a:t>13</a:t>
            </a:fld>
            <a:endParaRPr lang="en-GB"/>
          </a:p>
        </p:txBody>
      </p:sp>
    </p:spTree>
    <p:extLst>
      <p:ext uri="{BB962C8B-B14F-4D97-AF65-F5344CB8AC3E}">
        <p14:creationId xmlns:p14="http://schemas.microsoft.com/office/powerpoint/2010/main" val="1652495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A589B9-CCB3-4780-AB19-999BCAFD8983}" type="slidenum">
              <a:rPr lang="en-GB" smtClean="0"/>
              <a:t>14</a:t>
            </a:fld>
            <a:endParaRPr lang="en-GB"/>
          </a:p>
        </p:txBody>
      </p:sp>
    </p:spTree>
    <p:extLst>
      <p:ext uri="{BB962C8B-B14F-4D97-AF65-F5344CB8AC3E}">
        <p14:creationId xmlns:p14="http://schemas.microsoft.com/office/powerpoint/2010/main" val="1652495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A589B9-CCB3-4780-AB19-999BCAFD8983}" type="slidenum">
              <a:rPr lang="en-GB" smtClean="0"/>
              <a:t>16</a:t>
            </a:fld>
            <a:endParaRPr lang="en-GB"/>
          </a:p>
        </p:txBody>
      </p:sp>
    </p:spTree>
    <p:extLst>
      <p:ext uri="{BB962C8B-B14F-4D97-AF65-F5344CB8AC3E}">
        <p14:creationId xmlns:p14="http://schemas.microsoft.com/office/powerpoint/2010/main" val="881232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A589B9-CCB3-4780-AB19-999BCAFD8983}" type="slidenum">
              <a:rPr lang="en-GB" smtClean="0"/>
              <a:t>17</a:t>
            </a:fld>
            <a:endParaRPr lang="en-GB"/>
          </a:p>
        </p:txBody>
      </p:sp>
    </p:spTree>
    <p:extLst>
      <p:ext uri="{BB962C8B-B14F-4D97-AF65-F5344CB8AC3E}">
        <p14:creationId xmlns:p14="http://schemas.microsoft.com/office/powerpoint/2010/main" val="100623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A589B9-CCB3-4780-AB19-999BCAFD8983}" type="slidenum">
              <a:rPr lang="en-GB" smtClean="0"/>
              <a:t>18</a:t>
            </a:fld>
            <a:endParaRPr lang="en-GB"/>
          </a:p>
        </p:txBody>
      </p:sp>
    </p:spTree>
    <p:extLst>
      <p:ext uri="{BB962C8B-B14F-4D97-AF65-F5344CB8AC3E}">
        <p14:creationId xmlns:p14="http://schemas.microsoft.com/office/powerpoint/2010/main" val="811442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A589B9-CCB3-4780-AB19-999BCAFD8983}" type="slidenum">
              <a:rPr lang="en-GB" smtClean="0"/>
              <a:t>19</a:t>
            </a:fld>
            <a:endParaRPr lang="en-GB"/>
          </a:p>
        </p:txBody>
      </p:sp>
    </p:spTree>
    <p:extLst>
      <p:ext uri="{BB962C8B-B14F-4D97-AF65-F5344CB8AC3E}">
        <p14:creationId xmlns:p14="http://schemas.microsoft.com/office/powerpoint/2010/main" val="3569570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A589B9-CCB3-4780-AB19-999BCAFD8983}" type="slidenum">
              <a:rPr lang="en-GB" smtClean="0"/>
              <a:t>20</a:t>
            </a:fld>
            <a:endParaRPr lang="en-GB"/>
          </a:p>
        </p:txBody>
      </p:sp>
    </p:spTree>
    <p:extLst>
      <p:ext uri="{BB962C8B-B14F-4D97-AF65-F5344CB8AC3E}">
        <p14:creationId xmlns:p14="http://schemas.microsoft.com/office/powerpoint/2010/main" val="3686113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A589B9-CCB3-4780-AB19-999BCAFD8983}" type="slidenum">
              <a:rPr lang="en-GB" smtClean="0"/>
              <a:t>21</a:t>
            </a:fld>
            <a:endParaRPr lang="en-GB"/>
          </a:p>
        </p:txBody>
      </p:sp>
    </p:spTree>
    <p:extLst>
      <p:ext uri="{BB962C8B-B14F-4D97-AF65-F5344CB8AC3E}">
        <p14:creationId xmlns:p14="http://schemas.microsoft.com/office/powerpoint/2010/main" val="565480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solidFill>
                <a:schemeClr val="accent4">
                  <a:lumMod val="75000"/>
                </a:schemeClr>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A589B9-CCB3-4780-AB19-999BCAFD89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994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BA589B9-CCB3-4780-AB19-999BCAFD8983}" type="slidenum">
              <a:rPr lang="en-GB" smtClean="0"/>
              <a:t>23</a:t>
            </a:fld>
            <a:endParaRPr lang="en-GB"/>
          </a:p>
        </p:txBody>
      </p:sp>
    </p:spTree>
    <p:extLst>
      <p:ext uri="{BB962C8B-B14F-4D97-AF65-F5344CB8AC3E}">
        <p14:creationId xmlns:p14="http://schemas.microsoft.com/office/powerpoint/2010/main" val="3418934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A589B9-CCB3-4780-AB19-999BCAFD8983}" type="slidenum">
              <a:rPr lang="en-GB" smtClean="0"/>
              <a:t>5</a:t>
            </a:fld>
            <a:endParaRPr lang="en-GB"/>
          </a:p>
        </p:txBody>
      </p:sp>
    </p:spTree>
    <p:extLst>
      <p:ext uri="{BB962C8B-B14F-4D97-AF65-F5344CB8AC3E}">
        <p14:creationId xmlns:p14="http://schemas.microsoft.com/office/powerpoint/2010/main" val="1303547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A589B9-CCB3-4780-AB19-999BCAFD8983}" type="slidenum">
              <a:rPr lang="en-GB" smtClean="0"/>
              <a:t>24</a:t>
            </a:fld>
            <a:endParaRPr lang="en-GB"/>
          </a:p>
        </p:txBody>
      </p:sp>
    </p:spTree>
    <p:extLst>
      <p:ext uri="{BB962C8B-B14F-4D97-AF65-F5344CB8AC3E}">
        <p14:creationId xmlns:p14="http://schemas.microsoft.com/office/powerpoint/2010/main" val="3932727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A589B9-CCB3-4780-AB19-999BCAFD8983}" type="slidenum">
              <a:rPr lang="en-GB" smtClean="0"/>
              <a:t>26</a:t>
            </a:fld>
            <a:endParaRPr lang="en-GB"/>
          </a:p>
        </p:txBody>
      </p:sp>
    </p:spTree>
    <p:extLst>
      <p:ext uri="{BB962C8B-B14F-4D97-AF65-F5344CB8AC3E}">
        <p14:creationId xmlns:p14="http://schemas.microsoft.com/office/powerpoint/2010/main" val="4209384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A589B9-CCB3-4780-AB19-999BCAFD8983}" type="slidenum">
              <a:rPr lang="en-GB" smtClean="0"/>
              <a:t>27</a:t>
            </a:fld>
            <a:endParaRPr lang="en-GB"/>
          </a:p>
        </p:txBody>
      </p:sp>
    </p:spTree>
    <p:extLst>
      <p:ext uri="{BB962C8B-B14F-4D97-AF65-F5344CB8AC3E}">
        <p14:creationId xmlns:p14="http://schemas.microsoft.com/office/powerpoint/2010/main" val="3180222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A589B9-CCB3-4780-AB19-999BCAFD8983}" type="slidenum">
              <a:rPr lang="en-GB" smtClean="0"/>
              <a:t>28</a:t>
            </a:fld>
            <a:endParaRPr lang="en-GB"/>
          </a:p>
        </p:txBody>
      </p:sp>
    </p:spTree>
    <p:extLst>
      <p:ext uri="{BB962C8B-B14F-4D97-AF65-F5344CB8AC3E}">
        <p14:creationId xmlns:p14="http://schemas.microsoft.com/office/powerpoint/2010/main" val="12508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A589B9-CCB3-4780-AB19-999BCAFD8983}" type="slidenum">
              <a:rPr lang="en-GB" smtClean="0"/>
              <a:t>29</a:t>
            </a:fld>
            <a:endParaRPr lang="en-GB"/>
          </a:p>
        </p:txBody>
      </p:sp>
    </p:spTree>
    <p:extLst>
      <p:ext uri="{BB962C8B-B14F-4D97-AF65-F5344CB8AC3E}">
        <p14:creationId xmlns:p14="http://schemas.microsoft.com/office/powerpoint/2010/main" val="551825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A589B9-CCB3-4780-AB19-999BCAFD8983}"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4047218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A589B9-CCB3-4780-AB19-999BCAFD8983}" type="slidenum">
              <a:rPr lang="en-GB" smtClean="0"/>
              <a:t>31</a:t>
            </a:fld>
            <a:endParaRPr lang="en-GB"/>
          </a:p>
        </p:txBody>
      </p:sp>
    </p:spTree>
    <p:extLst>
      <p:ext uri="{BB962C8B-B14F-4D97-AF65-F5344CB8AC3E}">
        <p14:creationId xmlns:p14="http://schemas.microsoft.com/office/powerpoint/2010/main" val="1736871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B75CDB-CECB-4B27-9D5F-014C37464FC1}"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3786560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A589B9-CCB3-4780-AB19-999BCAFD8983}" type="slidenum">
              <a:rPr lang="en-GB" smtClean="0"/>
              <a:t>34</a:t>
            </a:fld>
            <a:endParaRPr lang="en-GB"/>
          </a:p>
        </p:txBody>
      </p:sp>
    </p:spTree>
    <p:extLst>
      <p:ext uri="{BB962C8B-B14F-4D97-AF65-F5344CB8AC3E}">
        <p14:creationId xmlns:p14="http://schemas.microsoft.com/office/powerpoint/2010/main" val="2788372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A589B9-CCB3-4780-AB19-999BCAFD8983}" type="slidenum">
              <a:rPr lang="en-GB" smtClean="0"/>
              <a:t>35</a:t>
            </a:fld>
            <a:endParaRPr lang="en-GB"/>
          </a:p>
        </p:txBody>
      </p:sp>
    </p:spTree>
    <p:extLst>
      <p:ext uri="{BB962C8B-B14F-4D97-AF65-F5344CB8AC3E}">
        <p14:creationId xmlns:p14="http://schemas.microsoft.com/office/powerpoint/2010/main" val="2486318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DBA589B9-CCB3-4780-AB19-999BCAFD8983}" type="slidenum">
              <a:rPr lang="en-GB" smtClean="0"/>
              <a:t>6</a:t>
            </a:fld>
            <a:endParaRPr lang="en-GB"/>
          </a:p>
        </p:txBody>
      </p:sp>
    </p:spTree>
    <p:extLst>
      <p:ext uri="{BB962C8B-B14F-4D97-AF65-F5344CB8AC3E}">
        <p14:creationId xmlns:p14="http://schemas.microsoft.com/office/powerpoint/2010/main" val="157938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DBA589B9-CCB3-4780-AB19-999BCAFD8983}" type="slidenum">
              <a:rPr lang="en-GB" smtClean="0"/>
              <a:t>7</a:t>
            </a:fld>
            <a:endParaRPr lang="en-GB"/>
          </a:p>
        </p:txBody>
      </p:sp>
    </p:spTree>
    <p:extLst>
      <p:ext uri="{BB962C8B-B14F-4D97-AF65-F5344CB8AC3E}">
        <p14:creationId xmlns:p14="http://schemas.microsoft.com/office/powerpoint/2010/main" val="2022217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A589B9-CCB3-4780-AB19-999BCAFD8983}" type="slidenum">
              <a:rPr lang="en-GB" smtClean="0"/>
              <a:t>8</a:t>
            </a:fld>
            <a:endParaRPr lang="en-GB"/>
          </a:p>
        </p:txBody>
      </p:sp>
    </p:spTree>
    <p:extLst>
      <p:ext uri="{BB962C8B-B14F-4D97-AF65-F5344CB8AC3E}">
        <p14:creationId xmlns:p14="http://schemas.microsoft.com/office/powerpoint/2010/main" val="2942319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A589B9-CCB3-4780-AB19-999BCAFD8983}" type="slidenum">
              <a:rPr lang="en-GB" smtClean="0"/>
              <a:t>9</a:t>
            </a:fld>
            <a:endParaRPr lang="en-GB" dirty="0"/>
          </a:p>
        </p:txBody>
      </p:sp>
    </p:spTree>
    <p:extLst>
      <p:ext uri="{BB962C8B-B14F-4D97-AF65-F5344CB8AC3E}">
        <p14:creationId xmlns:p14="http://schemas.microsoft.com/office/powerpoint/2010/main" val="1463789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A589B9-CCB3-4780-AB19-999BCAFD8983}" type="slidenum">
              <a:rPr lang="en-GB" smtClean="0"/>
              <a:t>10</a:t>
            </a:fld>
            <a:endParaRPr lang="en-GB" dirty="0"/>
          </a:p>
        </p:txBody>
      </p:sp>
    </p:spTree>
    <p:extLst>
      <p:ext uri="{BB962C8B-B14F-4D97-AF65-F5344CB8AC3E}">
        <p14:creationId xmlns:p14="http://schemas.microsoft.com/office/powerpoint/2010/main" val="3740395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A589B9-CCB3-4780-AB19-999BCAFD8983}" type="slidenum">
              <a:rPr lang="en-GB" smtClean="0"/>
              <a:t>11</a:t>
            </a:fld>
            <a:endParaRPr lang="en-GB"/>
          </a:p>
        </p:txBody>
      </p:sp>
    </p:spTree>
    <p:extLst>
      <p:ext uri="{BB962C8B-B14F-4D97-AF65-F5344CB8AC3E}">
        <p14:creationId xmlns:p14="http://schemas.microsoft.com/office/powerpoint/2010/main" val="2280905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A589B9-CCB3-4780-AB19-999BCAFD8983}" type="slidenum">
              <a:rPr lang="en-GB" smtClean="0"/>
              <a:t>12</a:t>
            </a:fld>
            <a:endParaRPr lang="en-GB"/>
          </a:p>
        </p:txBody>
      </p:sp>
    </p:spTree>
    <p:extLst>
      <p:ext uri="{BB962C8B-B14F-4D97-AF65-F5344CB8AC3E}">
        <p14:creationId xmlns:p14="http://schemas.microsoft.com/office/powerpoint/2010/main" val="4112330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77F48B-011F-4A36-AD99-36C901E85E76}" type="datetimeFigureOut">
              <a:rPr lang="en-GB" smtClean="0"/>
              <a:t>13/02/2023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1352DE-52B8-4A4E-AE7E-ADFB5B06DF7A}" type="slidenum">
              <a:rPr lang="en-GB" smtClean="0"/>
              <a:t>‹#›</a:t>
            </a:fld>
            <a:endParaRPr lang="en-GB"/>
          </a:p>
        </p:txBody>
      </p:sp>
    </p:spTree>
    <p:extLst>
      <p:ext uri="{BB962C8B-B14F-4D97-AF65-F5344CB8AC3E}">
        <p14:creationId xmlns:p14="http://schemas.microsoft.com/office/powerpoint/2010/main" val="54193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77F48B-011F-4A36-AD99-36C901E85E76}" type="datetimeFigureOut">
              <a:rPr lang="en-GB" smtClean="0"/>
              <a:t>13/02/2023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1352DE-52B8-4A4E-AE7E-ADFB5B06DF7A}" type="slidenum">
              <a:rPr lang="en-GB" smtClean="0"/>
              <a:t>‹#›</a:t>
            </a:fld>
            <a:endParaRPr lang="en-GB"/>
          </a:p>
        </p:txBody>
      </p:sp>
    </p:spTree>
    <p:extLst>
      <p:ext uri="{BB962C8B-B14F-4D97-AF65-F5344CB8AC3E}">
        <p14:creationId xmlns:p14="http://schemas.microsoft.com/office/powerpoint/2010/main" val="3699981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77F48B-011F-4A36-AD99-36C901E85E76}" type="datetimeFigureOut">
              <a:rPr lang="en-GB" smtClean="0"/>
              <a:t>13/02/2023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1352DE-52B8-4A4E-AE7E-ADFB5B06DF7A}" type="slidenum">
              <a:rPr lang="en-GB" smtClean="0"/>
              <a:t>‹#›</a:t>
            </a:fld>
            <a:endParaRPr lang="en-GB"/>
          </a:p>
        </p:txBody>
      </p:sp>
    </p:spTree>
    <p:extLst>
      <p:ext uri="{BB962C8B-B14F-4D97-AF65-F5344CB8AC3E}">
        <p14:creationId xmlns:p14="http://schemas.microsoft.com/office/powerpoint/2010/main" val="1803845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77F48B-011F-4A36-AD99-36C901E85E76}" type="datetimeFigureOut">
              <a:rPr lang="en-GB" smtClean="0"/>
              <a:t>13/02/2023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1352DE-52B8-4A4E-AE7E-ADFB5B06DF7A}" type="slidenum">
              <a:rPr lang="en-GB" smtClean="0"/>
              <a:t>‹#›</a:t>
            </a:fld>
            <a:endParaRPr lang="en-GB"/>
          </a:p>
        </p:txBody>
      </p:sp>
    </p:spTree>
    <p:extLst>
      <p:ext uri="{BB962C8B-B14F-4D97-AF65-F5344CB8AC3E}">
        <p14:creationId xmlns:p14="http://schemas.microsoft.com/office/powerpoint/2010/main" val="2922282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7DFDA4-AFBB-44B6-987F-0BDE3DE2E3FC}" type="datetimeFigureOut">
              <a:rPr lang="en-GB" smtClean="0">
                <a:solidFill>
                  <a:prstClr val="black">
                    <a:tint val="75000"/>
                  </a:prstClr>
                </a:solidFill>
              </a:rPr>
              <a:pPr/>
              <a:t>13/02/2023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404677B-416E-465A-8F25-A71B438CD3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97640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7DFDA4-AFBB-44B6-987F-0BDE3DE2E3FC}" type="datetimeFigureOut">
              <a:rPr lang="en-GB" smtClean="0">
                <a:solidFill>
                  <a:prstClr val="black">
                    <a:tint val="75000"/>
                  </a:prstClr>
                </a:solidFill>
              </a:rPr>
              <a:pPr/>
              <a:t>13/02/2023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404677B-416E-465A-8F25-A71B438CD3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6113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7DFDA4-AFBB-44B6-987F-0BDE3DE2E3FC}" type="datetimeFigureOut">
              <a:rPr lang="en-GB" smtClean="0">
                <a:solidFill>
                  <a:prstClr val="black">
                    <a:tint val="75000"/>
                  </a:prstClr>
                </a:solidFill>
              </a:rPr>
              <a:pPr/>
              <a:t>13/02/2023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404677B-416E-465A-8F25-A71B438CD3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9146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7DFDA4-AFBB-44B6-987F-0BDE3DE2E3FC}" type="datetimeFigureOut">
              <a:rPr lang="en-GB" smtClean="0">
                <a:solidFill>
                  <a:prstClr val="black">
                    <a:tint val="75000"/>
                  </a:prstClr>
                </a:solidFill>
              </a:rPr>
              <a:pPr/>
              <a:t>13/02/2023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404677B-416E-465A-8F25-A71B438CD3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214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7DFDA4-AFBB-44B6-987F-0BDE3DE2E3FC}" type="datetimeFigureOut">
              <a:rPr lang="en-GB" smtClean="0">
                <a:solidFill>
                  <a:prstClr val="black">
                    <a:tint val="75000"/>
                  </a:prstClr>
                </a:solidFill>
              </a:rPr>
              <a:pPr/>
              <a:t>13/02/2023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404677B-416E-465A-8F25-A71B438CD3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6554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7DFDA4-AFBB-44B6-987F-0BDE3DE2E3FC}" type="datetimeFigureOut">
              <a:rPr lang="en-GB" smtClean="0">
                <a:solidFill>
                  <a:prstClr val="black">
                    <a:tint val="75000"/>
                  </a:prstClr>
                </a:solidFill>
              </a:rPr>
              <a:pPr/>
              <a:t>13/02/2023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404677B-416E-465A-8F25-A71B438CD3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0232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DFDA4-AFBB-44B6-987F-0BDE3DE2E3FC}" type="datetimeFigureOut">
              <a:rPr lang="en-GB" smtClean="0">
                <a:solidFill>
                  <a:prstClr val="black">
                    <a:tint val="75000"/>
                  </a:prstClr>
                </a:solidFill>
              </a:rPr>
              <a:pPr/>
              <a:t>13/02/2023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404677B-416E-465A-8F25-A71B438CD3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925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77F48B-011F-4A36-AD99-36C901E85E76}" type="datetimeFigureOut">
              <a:rPr lang="en-GB" smtClean="0"/>
              <a:t>13/02/2023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1352DE-52B8-4A4E-AE7E-ADFB5B06DF7A}" type="slidenum">
              <a:rPr lang="en-GB" smtClean="0"/>
              <a:t>‹#›</a:t>
            </a:fld>
            <a:endParaRPr lang="en-GB"/>
          </a:p>
        </p:txBody>
      </p:sp>
    </p:spTree>
    <p:extLst>
      <p:ext uri="{BB962C8B-B14F-4D97-AF65-F5344CB8AC3E}">
        <p14:creationId xmlns:p14="http://schemas.microsoft.com/office/powerpoint/2010/main" val="2885892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7DFDA4-AFBB-44B6-987F-0BDE3DE2E3FC}" type="datetimeFigureOut">
              <a:rPr lang="en-GB" smtClean="0">
                <a:solidFill>
                  <a:prstClr val="black">
                    <a:tint val="75000"/>
                  </a:prstClr>
                </a:solidFill>
              </a:rPr>
              <a:pPr/>
              <a:t>13/02/2023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404677B-416E-465A-8F25-A71B438CD3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6749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7DFDA4-AFBB-44B6-987F-0BDE3DE2E3FC}" type="datetimeFigureOut">
              <a:rPr lang="en-GB" smtClean="0">
                <a:solidFill>
                  <a:prstClr val="black">
                    <a:tint val="75000"/>
                  </a:prstClr>
                </a:solidFill>
              </a:rPr>
              <a:pPr/>
              <a:t>13/02/2023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404677B-416E-465A-8F25-A71B438CD3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5436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7DFDA4-AFBB-44B6-987F-0BDE3DE2E3FC}" type="datetimeFigureOut">
              <a:rPr lang="en-GB" smtClean="0">
                <a:solidFill>
                  <a:prstClr val="black">
                    <a:tint val="75000"/>
                  </a:prstClr>
                </a:solidFill>
              </a:rPr>
              <a:pPr/>
              <a:t>13/02/2023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404677B-416E-465A-8F25-A71B438CD3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7584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7DFDA4-AFBB-44B6-987F-0BDE3DE2E3FC}" type="datetimeFigureOut">
              <a:rPr lang="en-GB" smtClean="0">
                <a:solidFill>
                  <a:prstClr val="black">
                    <a:tint val="75000"/>
                  </a:prstClr>
                </a:solidFill>
              </a:rPr>
              <a:pPr/>
              <a:t>13/02/2023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404677B-416E-465A-8F25-A71B438CD3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4114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Only applicable to sites participating in EME</a:t>
            </a:r>
            <a:endParaRPr lang="en-GB" dirty="0"/>
          </a:p>
        </p:txBody>
      </p:sp>
      <p:sp>
        <p:nvSpPr>
          <p:cNvPr id="3" name="Date Placeholder 2"/>
          <p:cNvSpPr>
            <a:spLocks noGrp="1"/>
          </p:cNvSpPr>
          <p:nvPr>
            <p:ph type="dt" sz="half" idx="10"/>
          </p:nvPr>
        </p:nvSpPr>
        <p:spPr/>
        <p:txBody>
          <a:bodyPr/>
          <a:lstStyle/>
          <a:p>
            <a:fld id="{0677F48B-011F-4A36-AD99-36C901E85E76}" type="datetimeFigureOut">
              <a:rPr lang="en-GB" smtClean="0"/>
              <a:t>13/02/2023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1352DE-52B8-4A4E-AE7E-ADFB5B06DF7A}" type="slidenum">
              <a:rPr lang="en-GB" smtClean="0"/>
              <a:t>‹#›</a:t>
            </a:fld>
            <a:endParaRPr lang="en-GB"/>
          </a:p>
        </p:txBody>
      </p:sp>
    </p:spTree>
    <p:extLst>
      <p:ext uri="{BB962C8B-B14F-4D97-AF65-F5344CB8AC3E}">
        <p14:creationId xmlns:p14="http://schemas.microsoft.com/office/powerpoint/2010/main" val="62656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77F48B-011F-4A36-AD99-36C901E85E76}" type="datetimeFigureOut">
              <a:rPr lang="en-GB" smtClean="0"/>
              <a:t>13/02/2023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1352DE-52B8-4A4E-AE7E-ADFB5B06DF7A}" type="slidenum">
              <a:rPr lang="en-GB" smtClean="0"/>
              <a:t>‹#›</a:t>
            </a:fld>
            <a:endParaRPr lang="en-GB"/>
          </a:p>
        </p:txBody>
      </p:sp>
    </p:spTree>
    <p:extLst>
      <p:ext uri="{BB962C8B-B14F-4D97-AF65-F5344CB8AC3E}">
        <p14:creationId xmlns:p14="http://schemas.microsoft.com/office/powerpoint/2010/main" val="321939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77F48B-011F-4A36-AD99-36C901E85E76}" type="datetimeFigureOut">
              <a:rPr lang="en-GB" smtClean="0"/>
              <a:t>13/02/2023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1352DE-52B8-4A4E-AE7E-ADFB5B06DF7A}" type="slidenum">
              <a:rPr lang="en-GB" smtClean="0"/>
              <a:t>‹#›</a:t>
            </a:fld>
            <a:endParaRPr lang="en-GB"/>
          </a:p>
        </p:txBody>
      </p:sp>
    </p:spTree>
    <p:extLst>
      <p:ext uri="{BB962C8B-B14F-4D97-AF65-F5344CB8AC3E}">
        <p14:creationId xmlns:p14="http://schemas.microsoft.com/office/powerpoint/2010/main" val="1368145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77F48B-011F-4A36-AD99-36C901E85E76}" type="datetimeFigureOut">
              <a:rPr lang="en-GB" smtClean="0"/>
              <a:t>13/02/2023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1352DE-52B8-4A4E-AE7E-ADFB5B06DF7A}" type="slidenum">
              <a:rPr lang="en-GB" smtClean="0"/>
              <a:t>‹#›</a:t>
            </a:fld>
            <a:endParaRPr lang="en-GB"/>
          </a:p>
        </p:txBody>
      </p:sp>
    </p:spTree>
    <p:extLst>
      <p:ext uri="{BB962C8B-B14F-4D97-AF65-F5344CB8AC3E}">
        <p14:creationId xmlns:p14="http://schemas.microsoft.com/office/powerpoint/2010/main" val="257773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77F48B-011F-4A36-AD99-36C901E85E76}" type="datetimeFigureOut">
              <a:rPr lang="en-GB" smtClean="0"/>
              <a:t>13/02/2023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1352DE-52B8-4A4E-AE7E-ADFB5B06DF7A}" type="slidenum">
              <a:rPr lang="en-GB" smtClean="0"/>
              <a:t>‹#›</a:t>
            </a:fld>
            <a:endParaRPr lang="en-GB"/>
          </a:p>
        </p:txBody>
      </p:sp>
    </p:spTree>
    <p:extLst>
      <p:ext uri="{BB962C8B-B14F-4D97-AF65-F5344CB8AC3E}">
        <p14:creationId xmlns:p14="http://schemas.microsoft.com/office/powerpoint/2010/main" val="2562471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7F48B-011F-4A36-AD99-36C901E85E76}" type="datetimeFigureOut">
              <a:rPr lang="en-GB" smtClean="0"/>
              <a:t>13/02/2023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1352DE-52B8-4A4E-AE7E-ADFB5B06DF7A}" type="slidenum">
              <a:rPr lang="en-GB" smtClean="0"/>
              <a:t>‹#›</a:t>
            </a:fld>
            <a:endParaRPr lang="en-GB"/>
          </a:p>
        </p:txBody>
      </p:sp>
    </p:spTree>
    <p:extLst>
      <p:ext uri="{BB962C8B-B14F-4D97-AF65-F5344CB8AC3E}">
        <p14:creationId xmlns:p14="http://schemas.microsoft.com/office/powerpoint/2010/main" val="81873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77F48B-011F-4A36-AD99-36C901E85E76}" type="datetimeFigureOut">
              <a:rPr lang="en-GB" smtClean="0"/>
              <a:t>13/02/2023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1352DE-52B8-4A4E-AE7E-ADFB5B06DF7A}" type="slidenum">
              <a:rPr lang="en-GB" smtClean="0"/>
              <a:t>‹#›</a:t>
            </a:fld>
            <a:endParaRPr lang="en-GB"/>
          </a:p>
        </p:txBody>
      </p:sp>
    </p:spTree>
    <p:extLst>
      <p:ext uri="{BB962C8B-B14F-4D97-AF65-F5344CB8AC3E}">
        <p14:creationId xmlns:p14="http://schemas.microsoft.com/office/powerpoint/2010/main" val="4266054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7F48B-011F-4A36-AD99-36C901E85E76}" type="datetimeFigureOut">
              <a:rPr lang="en-GB" smtClean="0"/>
              <a:t>13/02/2023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352DE-52B8-4A4E-AE7E-ADFB5B06DF7A}" type="slidenum">
              <a:rPr lang="en-GB" smtClean="0"/>
              <a:t>‹#›</a:t>
            </a:fld>
            <a:endParaRPr lang="en-GB"/>
          </a:p>
        </p:txBody>
      </p:sp>
    </p:spTree>
    <p:extLst>
      <p:ext uri="{BB962C8B-B14F-4D97-AF65-F5344CB8AC3E}">
        <p14:creationId xmlns:p14="http://schemas.microsoft.com/office/powerpoint/2010/main" val="4089033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4"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DFDA4-AFBB-44B6-987F-0BDE3DE2E3FC}" type="datetimeFigureOut">
              <a:rPr lang="en-GB" smtClean="0">
                <a:solidFill>
                  <a:prstClr val="black">
                    <a:tint val="75000"/>
                  </a:prstClr>
                </a:solidFill>
              </a:rPr>
              <a:pPr/>
              <a:t>13/02/2023</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4677B-416E-465A-8F25-A71B438CD3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96663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www.acprc.org.uk/Data/Publication_Downloads/GL-05ACBT.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hyperlink" Target="http://bronchiectasis.me/treatment/treatment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79580"/>
            <a:ext cx="9144000" cy="946940"/>
          </a:xfrm>
        </p:spPr>
        <p:txBody>
          <a:bodyPr/>
          <a:lstStyle/>
          <a:p>
            <a:r>
              <a:rPr lang="en-GB" b="1" dirty="0">
                <a:solidFill>
                  <a:srgbClr val="808000"/>
                </a:solidFill>
              </a:rPr>
              <a:t>The CLEAR </a:t>
            </a:r>
            <a:r>
              <a:rPr lang="en-GB" b="1" dirty="0" smtClean="0">
                <a:solidFill>
                  <a:srgbClr val="808000"/>
                </a:solidFill>
              </a:rPr>
              <a:t>Trial</a:t>
            </a:r>
            <a:endParaRPr lang="en-GB" b="1" dirty="0">
              <a:solidFill>
                <a:srgbClr val="808000"/>
              </a:solidFill>
            </a:endParaRPr>
          </a:p>
        </p:txBody>
      </p:sp>
      <p:sp>
        <p:nvSpPr>
          <p:cNvPr id="3" name="Subtitle 2"/>
          <p:cNvSpPr>
            <a:spLocks noGrp="1"/>
          </p:cNvSpPr>
          <p:nvPr>
            <p:ph type="subTitle" idx="1"/>
          </p:nvPr>
        </p:nvSpPr>
        <p:spPr>
          <a:xfrm>
            <a:off x="3971" y="2656732"/>
            <a:ext cx="9144000" cy="2008094"/>
          </a:xfrm>
        </p:spPr>
        <p:txBody>
          <a:bodyPr>
            <a:normAutofit fontScale="62500" lnSpcReduction="20000"/>
          </a:bodyPr>
          <a:lstStyle/>
          <a:p>
            <a:r>
              <a:rPr lang="en-GB" sz="3300" b="1" dirty="0">
                <a:ea typeface="Times New Roman" panose="02020603050405020304" pitchFamily="18" charset="0"/>
                <a:cs typeface="Times New Roman" panose="02020603050405020304" pitchFamily="18" charset="0"/>
              </a:rPr>
              <a:t>A 2x2 factorial randomised </a:t>
            </a:r>
            <a:r>
              <a:rPr lang="en-GB" sz="3300" b="1" dirty="0" smtClean="0">
                <a:ea typeface="Times New Roman" panose="02020603050405020304" pitchFamily="18" charset="0"/>
                <a:cs typeface="Times New Roman" panose="02020603050405020304" pitchFamily="18" charset="0"/>
              </a:rPr>
              <a:t>open </a:t>
            </a:r>
            <a:r>
              <a:rPr lang="en-GB" sz="3300" b="1" dirty="0">
                <a:ea typeface="Times New Roman" panose="02020603050405020304" pitchFamily="18" charset="0"/>
                <a:cs typeface="Times New Roman" panose="02020603050405020304" pitchFamily="18" charset="0"/>
              </a:rPr>
              <a:t>label trial to determine the </a:t>
            </a:r>
            <a:r>
              <a:rPr lang="en-GB" sz="3300" b="1" dirty="0">
                <a:solidFill>
                  <a:srgbClr val="FF0000"/>
                </a:solidFill>
                <a:ea typeface="Times New Roman" panose="02020603050405020304" pitchFamily="18" charset="0"/>
                <a:cs typeface="Times New Roman" panose="02020603050405020304" pitchFamily="18" charset="0"/>
              </a:rPr>
              <a:t>cl</a:t>
            </a:r>
            <a:r>
              <a:rPr lang="en-GB" sz="3300" b="1" dirty="0">
                <a:ea typeface="Times New Roman" panose="02020603050405020304" pitchFamily="18" charset="0"/>
                <a:cs typeface="Times New Roman" panose="02020603050405020304" pitchFamily="18" charset="0"/>
              </a:rPr>
              <a:t>inical and </a:t>
            </a:r>
            <a:r>
              <a:rPr lang="en-GB" sz="3300" b="1" dirty="0" smtClean="0">
                <a:ea typeface="Times New Roman" panose="02020603050405020304" pitchFamily="18" charset="0"/>
                <a:cs typeface="Times New Roman" panose="02020603050405020304" pitchFamily="18" charset="0"/>
              </a:rPr>
              <a:t>cost-</a:t>
            </a:r>
            <a:r>
              <a:rPr lang="en-GB" sz="3300" b="1" dirty="0" smtClean="0">
                <a:solidFill>
                  <a:srgbClr val="FF0000"/>
                </a:solidFill>
                <a:ea typeface="Times New Roman" panose="02020603050405020304" pitchFamily="18" charset="0"/>
                <a:cs typeface="Times New Roman" panose="02020603050405020304" pitchFamily="18" charset="0"/>
              </a:rPr>
              <a:t>e</a:t>
            </a:r>
            <a:r>
              <a:rPr lang="en-GB" sz="3300" b="1" dirty="0" smtClean="0">
                <a:ea typeface="Times New Roman" panose="02020603050405020304" pitchFamily="18" charset="0"/>
                <a:cs typeface="Times New Roman" panose="02020603050405020304" pitchFamily="18" charset="0"/>
              </a:rPr>
              <a:t>ffectiveness </a:t>
            </a:r>
            <a:r>
              <a:rPr lang="en-GB" sz="3300" b="1" dirty="0">
                <a:ea typeface="Times New Roman" panose="02020603050405020304" pitchFamily="18" charset="0"/>
                <a:cs typeface="Times New Roman" panose="02020603050405020304" pitchFamily="18" charset="0"/>
              </a:rPr>
              <a:t>of hypertonic saline (HTS 6%) and carbocisteine for </a:t>
            </a:r>
            <a:r>
              <a:rPr lang="en-GB" sz="3300" b="1" dirty="0">
                <a:solidFill>
                  <a:srgbClr val="FF0000"/>
                </a:solidFill>
                <a:ea typeface="Times New Roman" panose="02020603050405020304" pitchFamily="18" charset="0"/>
                <a:cs typeface="Times New Roman" panose="02020603050405020304" pitchFamily="18" charset="0"/>
              </a:rPr>
              <a:t>a</a:t>
            </a:r>
            <a:r>
              <a:rPr lang="en-GB" sz="3300" b="1" dirty="0">
                <a:ea typeface="Times New Roman" panose="02020603050405020304" pitchFamily="18" charset="0"/>
                <a:cs typeface="Times New Roman" panose="02020603050405020304" pitchFamily="18" charset="0"/>
              </a:rPr>
              <a:t>irway clea</a:t>
            </a:r>
            <a:r>
              <a:rPr lang="en-GB" sz="3300" b="1" dirty="0">
                <a:solidFill>
                  <a:srgbClr val="FF0000"/>
                </a:solidFill>
                <a:ea typeface="Times New Roman" panose="02020603050405020304" pitchFamily="18" charset="0"/>
                <a:cs typeface="Times New Roman" panose="02020603050405020304" pitchFamily="18" charset="0"/>
              </a:rPr>
              <a:t>r</a:t>
            </a:r>
            <a:r>
              <a:rPr lang="en-GB" sz="3300" b="1" dirty="0">
                <a:ea typeface="Times New Roman" panose="02020603050405020304" pitchFamily="18" charset="0"/>
                <a:cs typeface="Times New Roman" panose="02020603050405020304" pitchFamily="18" charset="0"/>
              </a:rPr>
              <a:t>ance versus usual care over 52 weeks in bronchiectasis (BE)</a:t>
            </a:r>
          </a:p>
          <a:p>
            <a:endParaRPr lang="en-GB" sz="1300" b="1" dirty="0">
              <a:ea typeface="Times New Roman" panose="02020603050405020304" pitchFamily="18" charset="0"/>
              <a:cs typeface="Times New Roman" panose="02020603050405020304" pitchFamily="18" charset="0"/>
            </a:endParaRPr>
          </a:p>
          <a:p>
            <a:r>
              <a:rPr lang="en-GB" sz="3200" b="1" dirty="0">
                <a:ea typeface="Times New Roman" panose="02020603050405020304" pitchFamily="18" charset="0"/>
                <a:cs typeface="Times New Roman" panose="02020603050405020304" pitchFamily="18" charset="0"/>
              </a:rPr>
              <a:t>Chief Investigator: Professor Stuart Elborn, Queen’s University Belfast</a:t>
            </a:r>
          </a:p>
          <a:p>
            <a:r>
              <a:rPr lang="en-GB" sz="3200" b="1" dirty="0">
                <a:ea typeface="Times New Roman" panose="02020603050405020304" pitchFamily="18" charset="0"/>
                <a:cs typeface="Times New Roman" panose="02020603050405020304" pitchFamily="18" charset="0"/>
              </a:rPr>
              <a:t>Lead Applicant Physiotherapist: Professor Judy </a:t>
            </a:r>
            <a:r>
              <a:rPr lang="en-GB" sz="3200" b="1" dirty="0" smtClean="0">
                <a:ea typeface="Times New Roman" panose="02020603050405020304" pitchFamily="18" charset="0"/>
                <a:cs typeface="Times New Roman" panose="02020603050405020304" pitchFamily="18" charset="0"/>
              </a:rPr>
              <a:t>Bradley, Queen’s </a:t>
            </a:r>
            <a:r>
              <a:rPr lang="en-GB" sz="3200" b="1" dirty="0">
                <a:ea typeface="Times New Roman" panose="02020603050405020304" pitchFamily="18" charset="0"/>
                <a:cs typeface="Times New Roman" panose="02020603050405020304" pitchFamily="18" charset="0"/>
              </a:rPr>
              <a:t>University Belfast</a:t>
            </a:r>
          </a:p>
          <a:p>
            <a:endParaRPr lang="en-GB" sz="3300" dirty="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3057" y="5756742"/>
            <a:ext cx="2645893" cy="92667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36722" y="5756742"/>
            <a:ext cx="2705100" cy="1076325"/>
          </a:xfrm>
          <a:prstGeom prst="rect">
            <a:avLst/>
          </a:prstGeom>
        </p:spPr>
      </p:pic>
      <p:pic>
        <p:nvPicPr>
          <p:cNvPr id="7" name="Picture 6"/>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6008" y="325999"/>
            <a:ext cx="1211984" cy="1286672"/>
          </a:xfrm>
          <a:prstGeom prst="rect">
            <a:avLst/>
          </a:prstGeom>
          <a:noFill/>
          <a:ln>
            <a:noFill/>
          </a:ln>
        </p:spPr>
      </p:pic>
      <p:sp>
        <p:nvSpPr>
          <p:cNvPr id="6" name="AutoShape 2" descr="Image result for qub log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08009" y="4493780"/>
            <a:ext cx="2257425" cy="814846"/>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42616" y="4523488"/>
            <a:ext cx="2772667" cy="801119"/>
          </a:xfrm>
          <a:prstGeom prst="rect">
            <a:avLst/>
          </a:prstGeom>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69759" y="5519146"/>
            <a:ext cx="2226153" cy="733382"/>
          </a:xfrm>
          <a:prstGeom prst="rect">
            <a:avLst/>
          </a:prstGeom>
        </p:spPr>
      </p:pic>
    </p:spTree>
    <p:extLst>
      <p:ext uri="{BB962C8B-B14F-4D97-AF65-F5344CB8AC3E}">
        <p14:creationId xmlns:p14="http://schemas.microsoft.com/office/powerpoint/2010/main" val="1002847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014"/>
            <a:ext cx="9144000" cy="1325563"/>
          </a:xfrm>
        </p:spPr>
        <p:txBody>
          <a:bodyPr/>
          <a:lstStyle/>
          <a:p>
            <a:pPr algn="ctr"/>
            <a:r>
              <a:rPr lang="en-GB" b="1" dirty="0">
                <a:solidFill>
                  <a:srgbClr val="808000"/>
                </a:solidFill>
              </a:rPr>
              <a:t>Informed Consent</a:t>
            </a:r>
          </a:p>
        </p:txBody>
      </p:sp>
      <p:sp>
        <p:nvSpPr>
          <p:cNvPr id="3" name="Content Placeholder 2"/>
          <p:cNvSpPr>
            <a:spLocks noGrp="1"/>
          </p:cNvSpPr>
          <p:nvPr>
            <p:ph idx="1"/>
          </p:nvPr>
        </p:nvSpPr>
        <p:spPr>
          <a:xfrm>
            <a:off x="628650" y="1491433"/>
            <a:ext cx="7886700" cy="4956992"/>
          </a:xfrm>
        </p:spPr>
        <p:txBody>
          <a:bodyPr/>
          <a:lstStyle/>
          <a:p>
            <a:r>
              <a:rPr lang="en-GB" dirty="0"/>
              <a:t>Must be obtained from the patient prior to conducting any trial specific procedures</a:t>
            </a:r>
          </a:p>
          <a:p>
            <a:r>
              <a:rPr lang="en-GB" dirty="0"/>
              <a:t>The informed consent form (ICF) must be signed and dated by the patient and the study staff taking consent</a:t>
            </a:r>
          </a:p>
          <a:p>
            <a:r>
              <a:rPr lang="en-GB" dirty="0"/>
              <a:t>Original ICF:</a:t>
            </a:r>
          </a:p>
          <a:p>
            <a:pPr lvl="1"/>
            <a:r>
              <a:rPr lang="en-GB" dirty="0"/>
              <a:t>To be retained in the Investigator Site File</a:t>
            </a:r>
          </a:p>
          <a:p>
            <a:r>
              <a:rPr lang="en-GB" dirty="0"/>
              <a:t>Copy of Information Sheet &amp; ICF:</a:t>
            </a:r>
          </a:p>
          <a:p>
            <a:pPr lvl="1"/>
            <a:r>
              <a:rPr lang="en-GB" dirty="0"/>
              <a:t>To be filed in the patient’s medical notes</a:t>
            </a:r>
          </a:p>
          <a:p>
            <a:pPr lvl="1"/>
            <a:r>
              <a:rPr lang="en-GB" dirty="0"/>
              <a:t>To be given to patient</a:t>
            </a:r>
          </a:p>
          <a:p>
            <a:pPr lvl="0"/>
            <a:r>
              <a:rPr lang="en-GB" dirty="0">
                <a:solidFill>
                  <a:prstClr val="black"/>
                </a:solidFill>
              </a:rPr>
              <a:t>GP Letter to be sent for enrolled patients</a:t>
            </a:r>
          </a:p>
          <a:p>
            <a:pPr lvl="1">
              <a:buFont typeface="Wingdings" panose="05000000000000000000" pitchFamily="2" charset="2"/>
              <a:buChar char="§"/>
            </a:pPr>
            <a:endParaRPr lang="en-GB" dirty="0"/>
          </a:p>
        </p:txBody>
      </p:sp>
      <p:pic>
        <p:nvPicPr>
          <p:cNvPr id="9" name="Picture 8"/>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3199" y="155373"/>
            <a:ext cx="877456" cy="952991"/>
          </a:xfrm>
          <a:prstGeom prst="rect">
            <a:avLst/>
          </a:prstGeom>
          <a:noFill/>
          <a:ln>
            <a:noFill/>
          </a:ln>
        </p:spPr>
      </p:pic>
    </p:spTree>
    <p:extLst>
      <p:ext uri="{BB962C8B-B14F-4D97-AF65-F5344CB8AC3E}">
        <p14:creationId xmlns:p14="http://schemas.microsoft.com/office/powerpoint/2010/main" val="2913719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206"/>
            <a:ext cx="9144000" cy="1325563"/>
          </a:xfrm>
        </p:spPr>
        <p:txBody>
          <a:bodyPr/>
          <a:lstStyle/>
          <a:p>
            <a:pPr algn="ctr"/>
            <a:r>
              <a:rPr lang="en-GB" b="1" dirty="0" smtClean="0">
                <a:solidFill>
                  <a:srgbClr val="808000"/>
                </a:solidFill>
              </a:rPr>
              <a:t>Co-</a:t>
            </a:r>
            <a:r>
              <a:rPr lang="en-GB" b="1" dirty="0" err="1" smtClean="0">
                <a:solidFill>
                  <a:srgbClr val="808000"/>
                </a:solidFill>
              </a:rPr>
              <a:t>Enrollment</a:t>
            </a:r>
            <a:endParaRPr lang="en-GB" dirty="0"/>
          </a:p>
        </p:txBody>
      </p:sp>
      <p:sp>
        <p:nvSpPr>
          <p:cNvPr id="3" name="Content Placeholder 2"/>
          <p:cNvSpPr>
            <a:spLocks noGrp="1"/>
          </p:cNvSpPr>
          <p:nvPr>
            <p:ph idx="1"/>
          </p:nvPr>
        </p:nvSpPr>
        <p:spPr/>
        <p:txBody>
          <a:bodyPr>
            <a:normAutofit/>
          </a:bodyPr>
          <a:lstStyle/>
          <a:p>
            <a:r>
              <a:rPr lang="en-GB" dirty="0" smtClean="0"/>
              <a:t>Sites selected are recruiting to Bronch-UK or EMBARC</a:t>
            </a:r>
          </a:p>
          <a:p>
            <a:r>
              <a:rPr lang="en-GB" dirty="0" smtClean="0"/>
              <a:t>Patients that are not enrolled on either </a:t>
            </a:r>
            <a:r>
              <a:rPr lang="en-GB" dirty="0" err="1"/>
              <a:t>Bronch</a:t>
            </a:r>
            <a:r>
              <a:rPr lang="en-GB" dirty="0"/>
              <a:t>-UK or </a:t>
            </a:r>
            <a:r>
              <a:rPr lang="en-GB" dirty="0" smtClean="0"/>
              <a:t>EMBARC will be offered the chance to enrol on these studies</a:t>
            </a:r>
          </a:p>
        </p:txBody>
      </p:sp>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3199" y="155373"/>
            <a:ext cx="877456" cy="952991"/>
          </a:xfrm>
          <a:prstGeom prst="rect">
            <a:avLst/>
          </a:prstGeom>
          <a:noFill/>
          <a:ln>
            <a:noFill/>
          </a:ln>
        </p:spPr>
      </p:pic>
    </p:spTree>
    <p:extLst>
      <p:ext uri="{BB962C8B-B14F-4D97-AF65-F5344CB8AC3E}">
        <p14:creationId xmlns:p14="http://schemas.microsoft.com/office/powerpoint/2010/main" val="4136286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 y="293780"/>
            <a:ext cx="7823199" cy="1325563"/>
          </a:xfrm>
        </p:spPr>
        <p:txBody>
          <a:bodyPr/>
          <a:lstStyle/>
          <a:p>
            <a:pPr algn="ctr"/>
            <a:r>
              <a:rPr lang="en-GB" b="1" dirty="0">
                <a:solidFill>
                  <a:srgbClr val="808000"/>
                </a:solidFill>
              </a:rPr>
              <a:t>BE Characteristics (Baseline)</a:t>
            </a:r>
          </a:p>
        </p:txBody>
      </p:sp>
      <p:sp>
        <p:nvSpPr>
          <p:cNvPr id="3" name="Content Placeholder 2"/>
          <p:cNvSpPr>
            <a:spLocks noGrp="1"/>
          </p:cNvSpPr>
          <p:nvPr>
            <p:ph idx="1"/>
          </p:nvPr>
        </p:nvSpPr>
        <p:spPr/>
        <p:txBody>
          <a:bodyPr>
            <a:normAutofit/>
          </a:bodyPr>
          <a:lstStyle/>
          <a:p>
            <a:pPr lvl="0"/>
            <a:r>
              <a:rPr lang="en-GB" sz="2400" dirty="0" smtClean="0"/>
              <a:t>Diagnosis</a:t>
            </a:r>
            <a:r>
              <a:rPr lang="en-GB" sz="2400" dirty="0"/>
              <a:t> D</a:t>
            </a:r>
            <a:r>
              <a:rPr lang="en-GB" sz="2400" dirty="0" smtClean="0"/>
              <a:t>etails</a:t>
            </a:r>
            <a:endParaRPr lang="en-GB" sz="2400" dirty="0"/>
          </a:p>
          <a:p>
            <a:pPr lvl="0"/>
            <a:r>
              <a:rPr lang="en-GB" sz="2400" dirty="0"/>
              <a:t>Radiological </a:t>
            </a:r>
            <a:r>
              <a:rPr lang="en-GB" sz="2400" dirty="0" smtClean="0"/>
              <a:t>Severity</a:t>
            </a:r>
            <a:endParaRPr lang="en-GB" sz="2400" dirty="0"/>
          </a:p>
          <a:p>
            <a:pPr lvl="0"/>
            <a:r>
              <a:rPr lang="en-GB" sz="2400" dirty="0"/>
              <a:t>Exacerbation and </a:t>
            </a:r>
            <a:r>
              <a:rPr lang="en-GB" sz="2400" dirty="0" smtClean="0"/>
              <a:t>Antibiotic </a:t>
            </a:r>
            <a:r>
              <a:rPr lang="en-GB" sz="2400" dirty="0"/>
              <a:t>H</a:t>
            </a:r>
            <a:r>
              <a:rPr lang="en-GB" sz="2400" dirty="0" smtClean="0"/>
              <a:t>istory</a:t>
            </a:r>
            <a:endParaRPr lang="en-GB" sz="2400" dirty="0"/>
          </a:p>
          <a:p>
            <a:pPr lvl="0"/>
            <a:r>
              <a:rPr lang="en-GB" sz="2400" dirty="0" err="1"/>
              <a:t>mMRC</a:t>
            </a:r>
            <a:r>
              <a:rPr lang="en-GB" sz="2400" dirty="0"/>
              <a:t> Breathlessness Score</a:t>
            </a:r>
          </a:p>
          <a:p>
            <a:pPr lvl="0"/>
            <a:r>
              <a:rPr lang="en-GB" sz="2400" dirty="0"/>
              <a:t>Sputum Colonisation </a:t>
            </a:r>
            <a:r>
              <a:rPr lang="en-GB" sz="2400" dirty="0" smtClean="0"/>
              <a:t>Details</a:t>
            </a:r>
            <a:endParaRPr lang="en-GB" sz="2400" dirty="0"/>
          </a:p>
          <a:p>
            <a:pPr lvl="0"/>
            <a:r>
              <a:rPr lang="en-GB" sz="2400" dirty="0"/>
              <a:t>Patients will  be asked if they currently use </a:t>
            </a:r>
            <a:r>
              <a:rPr lang="en-GB" sz="2400" dirty="0" smtClean="0"/>
              <a:t>Airway </a:t>
            </a:r>
            <a:r>
              <a:rPr lang="en-GB" sz="2400" dirty="0"/>
              <a:t>C</a:t>
            </a:r>
            <a:r>
              <a:rPr lang="en-GB" sz="2400" dirty="0" smtClean="0"/>
              <a:t>learance </a:t>
            </a:r>
            <a:r>
              <a:rPr lang="en-GB" sz="2400" dirty="0"/>
              <a:t>T</a:t>
            </a:r>
            <a:r>
              <a:rPr lang="en-GB" sz="2400" dirty="0" smtClean="0"/>
              <a:t>echniques </a:t>
            </a:r>
            <a:r>
              <a:rPr lang="en-GB" sz="2400" dirty="0"/>
              <a:t>for their BE</a:t>
            </a:r>
          </a:p>
          <a:p>
            <a:pPr lvl="1"/>
            <a:r>
              <a:rPr lang="en-GB" sz="2000" dirty="0"/>
              <a:t>If </a:t>
            </a:r>
            <a:r>
              <a:rPr lang="en-GB" sz="2000" dirty="0" smtClean="0"/>
              <a:t>yes, record </a:t>
            </a:r>
            <a:r>
              <a:rPr lang="en-GB" sz="2000" dirty="0"/>
              <a:t>d</a:t>
            </a:r>
            <a:r>
              <a:rPr lang="en-GB" sz="2000" dirty="0" smtClean="0"/>
              <a:t>escription</a:t>
            </a:r>
            <a:r>
              <a:rPr lang="en-GB" sz="2000" dirty="0"/>
              <a:t>, </a:t>
            </a:r>
            <a:r>
              <a:rPr lang="en-GB" sz="2000" dirty="0" smtClean="0"/>
              <a:t>start </a:t>
            </a:r>
            <a:r>
              <a:rPr lang="en-GB" sz="2000" dirty="0"/>
              <a:t>d</a:t>
            </a:r>
            <a:r>
              <a:rPr lang="en-GB" sz="2000" dirty="0" smtClean="0"/>
              <a:t>ate</a:t>
            </a:r>
            <a:r>
              <a:rPr lang="en-GB" sz="2000" dirty="0"/>
              <a:t>, </a:t>
            </a:r>
            <a:r>
              <a:rPr lang="en-GB" sz="2000" dirty="0" smtClean="0"/>
              <a:t>frequency and duration</a:t>
            </a:r>
            <a:endParaRPr lang="en-GB" sz="2000" dirty="0"/>
          </a:p>
        </p:txBody>
      </p:sp>
      <p:pic>
        <p:nvPicPr>
          <p:cNvPr id="7" name="Picture 6"/>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3199" y="155373"/>
            <a:ext cx="877456" cy="952991"/>
          </a:xfrm>
          <a:prstGeom prst="rect">
            <a:avLst/>
          </a:prstGeom>
          <a:noFill/>
          <a:ln>
            <a:noFill/>
          </a:ln>
        </p:spPr>
      </p:pic>
    </p:spTree>
    <p:extLst>
      <p:ext uri="{BB962C8B-B14F-4D97-AF65-F5344CB8AC3E}">
        <p14:creationId xmlns:p14="http://schemas.microsoft.com/office/powerpoint/2010/main" val="2549977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739"/>
            <a:ext cx="9144000" cy="1325563"/>
          </a:xfrm>
        </p:spPr>
        <p:txBody>
          <a:bodyPr/>
          <a:lstStyle/>
          <a:p>
            <a:pPr algn="ctr"/>
            <a:r>
              <a:rPr lang="en-GB" b="1" dirty="0">
                <a:solidFill>
                  <a:srgbClr val="808000"/>
                </a:solidFill>
              </a:rPr>
              <a:t>Sputum </a:t>
            </a:r>
            <a:r>
              <a:rPr lang="en-GB" b="1" dirty="0" smtClean="0">
                <a:solidFill>
                  <a:srgbClr val="808000"/>
                </a:solidFill>
              </a:rPr>
              <a:t>Colour</a:t>
            </a:r>
            <a:endParaRPr lang="en-GB" b="1" dirty="0">
              <a:solidFill>
                <a:srgbClr val="808000"/>
              </a:solidFill>
            </a:endParaRPr>
          </a:p>
        </p:txBody>
      </p:sp>
      <p:sp>
        <p:nvSpPr>
          <p:cNvPr id="3" name="Content Placeholder 2"/>
          <p:cNvSpPr>
            <a:spLocks noGrp="1"/>
          </p:cNvSpPr>
          <p:nvPr>
            <p:ph idx="1"/>
          </p:nvPr>
        </p:nvSpPr>
        <p:spPr>
          <a:xfrm>
            <a:off x="222547" y="1240886"/>
            <a:ext cx="5850917" cy="5115465"/>
          </a:xfrm>
        </p:spPr>
        <p:txBody>
          <a:bodyPr>
            <a:normAutofit lnSpcReduction="10000"/>
          </a:bodyPr>
          <a:lstStyle/>
          <a:p>
            <a:r>
              <a:rPr lang="en-GB" sz="2000" dirty="0"/>
              <a:t>During the baseline visit the patient will be asked to collect sputum in a </a:t>
            </a:r>
            <a:r>
              <a:rPr lang="en-GB" sz="2000" dirty="0" smtClean="0"/>
              <a:t>container</a:t>
            </a:r>
            <a:r>
              <a:rPr lang="en-GB" sz="2000" dirty="0" smtClean="0">
                <a:solidFill>
                  <a:srgbClr val="00B0F0"/>
                </a:solidFill>
              </a:rPr>
              <a:t>*</a:t>
            </a:r>
            <a:endParaRPr lang="en-GB" sz="2000" dirty="0">
              <a:solidFill>
                <a:srgbClr val="00B0F0"/>
              </a:solidFill>
            </a:endParaRPr>
          </a:p>
          <a:p>
            <a:r>
              <a:rPr lang="en-GB" sz="2000" dirty="0"/>
              <a:t>If the participant can produce a sample, site staff should use the </a:t>
            </a:r>
            <a:r>
              <a:rPr lang="en-GB" sz="2000" b="1" dirty="0"/>
              <a:t>Sputum Colour Chart </a:t>
            </a:r>
            <a:r>
              <a:rPr lang="en-GB" sz="2000" dirty="0"/>
              <a:t>to colour grade the sputum into one of three categories:</a:t>
            </a:r>
          </a:p>
          <a:p>
            <a:endParaRPr lang="en-GB" sz="2000" dirty="0"/>
          </a:p>
          <a:p>
            <a:pPr marL="0" indent="0">
              <a:buNone/>
            </a:pPr>
            <a:endParaRPr lang="en-GB" sz="2000" dirty="0"/>
          </a:p>
          <a:p>
            <a:pPr marL="0" indent="0">
              <a:buNone/>
            </a:pPr>
            <a:endParaRPr lang="en-GB" sz="2000" dirty="0"/>
          </a:p>
          <a:p>
            <a:endParaRPr lang="en-US" sz="2000" dirty="0"/>
          </a:p>
          <a:p>
            <a:r>
              <a:rPr lang="en-US" sz="2000" dirty="0"/>
              <a:t>If the patient is unable to produce a sample at the visit, they will be shown the sputum colour chart and asked to compare the usual </a:t>
            </a:r>
            <a:r>
              <a:rPr lang="en-GB" sz="2000" dirty="0"/>
              <a:t>colour</a:t>
            </a:r>
            <a:r>
              <a:rPr lang="en-US" sz="2000" dirty="0"/>
              <a:t> of their sputum (over the last 14 days) to the photographs and indicate the closest colour to theirs</a:t>
            </a:r>
          </a:p>
          <a:p>
            <a:r>
              <a:rPr lang="en-US" sz="2000" dirty="0"/>
              <a:t>Document if the sputum colour was assessed by site staff or patient reported</a:t>
            </a:r>
            <a:endParaRPr lang="en-GB" sz="2000" dirty="0"/>
          </a:p>
        </p:txBody>
      </p:sp>
      <p:pic>
        <p:nvPicPr>
          <p:cNvPr id="7" name="Picture 6"/>
          <p:cNvPicPr/>
          <p:nvPr/>
        </p:nvPicPr>
        <p:blipFill rotWithShape="1">
          <a:blip r:embed="rId3">
            <a:extLst>
              <a:ext uri="{28A0092B-C50C-407E-A947-70E740481C1C}">
                <a14:useLocalDpi xmlns:a14="http://schemas.microsoft.com/office/drawing/2010/main"/>
              </a:ext>
            </a:extLst>
          </a:blip>
          <a:srcRect l="50602" t="13855" r="19127" b="21084"/>
          <a:stretch/>
        </p:blipFill>
        <p:spPr bwMode="auto">
          <a:xfrm>
            <a:off x="6312440" y="1240886"/>
            <a:ext cx="2831560" cy="4853741"/>
          </a:xfrm>
          <a:prstGeom prst="rect">
            <a:avLst/>
          </a:prstGeom>
          <a:ln>
            <a:noFill/>
          </a:ln>
          <a:extLst>
            <a:ext uri="{53640926-AAD7-44D8-BBD7-CCE9431645EC}">
              <a14:shadowObscured xmlns:a14="http://schemas.microsoft.com/office/drawing/2010/main"/>
            </a:ext>
          </a:extLst>
        </p:spPr>
      </p:pic>
      <p:graphicFrame>
        <p:nvGraphicFramePr>
          <p:cNvPr id="8" name="Table 7"/>
          <p:cNvGraphicFramePr>
            <a:graphicFrameLocks noGrp="1"/>
          </p:cNvGraphicFramePr>
          <p:nvPr>
            <p:extLst/>
          </p:nvPr>
        </p:nvGraphicFramePr>
        <p:xfrm>
          <a:off x="1202439" y="2848340"/>
          <a:ext cx="3858651" cy="1172177"/>
        </p:xfrm>
        <a:graphic>
          <a:graphicData uri="http://schemas.openxmlformats.org/drawingml/2006/table">
            <a:tbl>
              <a:tblPr firstRow="1" firstCol="1" bandRow="1">
                <a:tableStyleId>{93296810-A885-4BE3-A3E7-6D5BEEA58F35}</a:tableStyleId>
              </a:tblPr>
              <a:tblGrid>
                <a:gridCol w="2985043">
                  <a:extLst>
                    <a:ext uri="{9D8B030D-6E8A-4147-A177-3AD203B41FA5}">
                      <a16:colId xmlns:a16="http://schemas.microsoft.com/office/drawing/2014/main" val="3834768375"/>
                    </a:ext>
                  </a:extLst>
                </a:gridCol>
                <a:gridCol w="873608">
                  <a:extLst>
                    <a:ext uri="{9D8B030D-6E8A-4147-A177-3AD203B41FA5}">
                      <a16:colId xmlns:a16="http://schemas.microsoft.com/office/drawing/2014/main" val="534835304"/>
                    </a:ext>
                  </a:extLst>
                </a:gridCol>
              </a:tblGrid>
              <a:tr h="0">
                <a:tc>
                  <a:txBody>
                    <a:bodyPr/>
                    <a:lstStyle/>
                    <a:p>
                      <a:pPr algn="just">
                        <a:lnSpc>
                          <a:spcPct val="107000"/>
                        </a:lnSpc>
                        <a:spcAft>
                          <a:spcPts val="0"/>
                        </a:spcAft>
                      </a:pPr>
                      <a:r>
                        <a:rPr lang="en-GB" sz="1500" dirty="0">
                          <a:effectLst/>
                          <a:latin typeface="Calibri" panose="020F0502020204030204" pitchFamily="34" charset="0"/>
                          <a:ea typeface="Calibri" panose="020F0502020204030204" pitchFamily="34" charset="0"/>
                          <a:cs typeface="Times New Roman" panose="02020603050405020304" pitchFamily="18" charset="0"/>
                        </a:rPr>
                        <a:t>Colour</a:t>
                      </a:r>
                    </a:p>
                  </a:txBody>
                  <a:tcPr marL="68580" marR="68580" marT="0" marB="0"/>
                </a:tc>
                <a:tc>
                  <a:txBody>
                    <a:bodyPr/>
                    <a:lstStyle/>
                    <a:p>
                      <a:pPr algn="just">
                        <a:lnSpc>
                          <a:spcPct val="107000"/>
                        </a:lnSpc>
                        <a:spcAft>
                          <a:spcPts val="0"/>
                        </a:spcAft>
                      </a:pPr>
                      <a:r>
                        <a:rPr lang="en-GB" sz="1500" dirty="0">
                          <a:effectLst/>
                          <a:latin typeface="Calibri" panose="020F0502020204030204" pitchFamily="34" charset="0"/>
                          <a:ea typeface="Calibri" panose="020F0502020204030204" pitchFamily="34" charset="0"/>
                          <a:cs typeface="Times New Roman" panose="02020603050405020304" pitchFamily="18" charset="0"/>
                        </a:rPr>
                        <a:t>Key</a:t>
                      </a:r>
                    </a:p>
                  </a:txBody>
                  <a:tcPr marL="68580" marR="68580" marT="0" marB="0"/>
                </a:tc>
                <a:extLst>
                  <a:ext uri="{0D108BD9-81ED-4DB2-BD59-A6C34878D82A}">
                    <a16:rowId xmlns:a16="http://schemas.microsoft.com/office/drawing/2014/main" val="1768820411"/>
                  </a:ext>
                </a:extLst>
              </a:tr>
              <a:tr h="307530">
                <a:tc>
                  <a:txBody>
                    <a:bodyPr/>
                    <a:lstStyle/>
                    <a:p>
                      <a:pPr algn="just">
                        <a:lnSpc>
                          <a:spcPct val="107000"/>
                        </a:lnSpc>
                        <a:spcAft>
                          <a:spcPts val="0"/>
                        </a:spcAft>
                      </a:pPr>
                      <a:r>
                        <a:rPr lang="en-GB" sz="1500" dirty="0">
                          <a:effectLst/>
                        </a:rPr>
                        <a:t>Mucoid (Clear)</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1500" dirty="0">
                          <a:effectLst/>
                        </a:rPr>
                        <a:t>M</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1627258"/>
                  </a:ext>
                </a:extLst>
              </a:tr>
              <a:tr h="312515">
                <a:tc>
                  <a:txBody>
                    <a:bodyPr/>
                    <a:lstStyle/>
                    <a:p>
                      <a:pPr algn="just">
                        <a:lnSpc>
                          <a:spcPct val="107000"/>
                        </a:lnSpc>
                        <a:spcAft>
                          <a:spcPts val="0"/>
                        </a:spcAft>
                      </a:pPr>
                      <a:r>
                        <a:rPr lang="en-GB" sz="1500" dirty="0">
                          <a:effectLst/>
                        </a:rPr>
                        <a:t>Mucopurulent (Pale yellow, green)</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1500">
                          <a:effectLst/>
                        </a:rPr>
                        <a:t>MP</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651530"/>
                  </a:ext>
                </a:extLst>
              </a:tr>
              <a:tr h="307530">
                <a:tc>
                  <a:txBody>
                    <a:bodyPr/>
                    <a:lstStyle/>
                    <a:p>
                      <a:pPr algn="just">
                        <a:lnSpc>
                          <a:spcPct val="107000"/>
                        </a:lnSpc>
                        <a:spcAft>
                          <a:spcPts val="0"/>
                        </a:spcAft>
                      </a:pPr>
                      <a:r>
                        <a:rPr lang="en-GB" sz="1500" dirty="0">
                          <a:effectLst/>
                        </a:rPr>
                        <a:t>Purulent (Dark yellow, dark green)</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1500" dirty="0">
                          <a:effectLst/>
                        </a:rPr>
                        <a:t>P</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3894433"/>
                  </a:ext>
                </a:extLst>
              </a:tr>
            </a:tbl>
          </a:graphicData>
        </a:graphic>
      </p:graphicFrame>
      <p:pic>
        <p:nvPicPr>
          <p:cNvPr id="9" name="Picture 8"/>
          <p:cNvPicPr/>
          <p:nvPr/>
        </p:nvPicPr>
        <p:blipFill>
          <a:blip r:embed="rId4" cstate="email">
            <a:extLst>
              <a:ext uri="{28A0092B-C50C-407E-A947-70E740481C1C}">
                <a14:useLocalDpi xmlns:a14="http://schemas.microsoft.com/office/drawing/2010/main"/>
              </a:ext>
            </a:extLst>
          </a:blip>
          <a:srcRect/>
          <a:stretch>
            <a:fillRect/>
          </a:stretch>
        </p:blipFill>
        <p:spPr bwMode="auto">
          <a:xfrm>
            <a:off x="7823199" y="155373"/>
            <a:ext cx="877456" cy="952991"/>
          </a:xfrm>
          <a:prstGeom prst="rect">
            <a:avLst/>
          </a:prstGeom>
          <a:noFill/>
          <a:ln>
            <a:noFill/>
          </a:ln>
        </p:spPr>
      </p:pic>
      <p:cxnSp>
        <p:nvCxnSpPr>
          <p:cNvPr id="13" name="Straight Arrow Connector 12">
            <a:extLst>
              <a:ext uri="{FF2B5EF4-FFF2-40B4-BE49-F238E27FC236}">
                <a16:creationId xmlns:a16="http://schemas.microsoft.com/office/drawing/2014/main" id="{ACFABC33-C842-4914-B5C3-71F5DC89E32D}"/>
              </a:ext>
            </a:extLst>
          </p:cNvPr>
          <p:cNvCxnSpPr>
            <a:cxnSpLocks/>
          </p:cNvCxnSpPr>
          <p:nvPr/>
        </p:nvCxnSpPr>
        <p:spPr>
          <a:xfrm flipV="1">
            <a:off x="4748463" y="1991280"/>
            <a:ext cx="1563977" cy="1247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85089EB-08E7-4B70-9630-58C44C56E460}"/>
              </a:ext>
            </a:extLst>
          </p:cNvPr>
          <p:cNvCxnSpPr>
            <a:cxnSpLocks/>
          </p:cNvCxnSpPr>
          <p:nvPr/>
        </p:nvCxnSpPr>
        <p:spPr>
          <a:xfrm flipV="1">
            <a:off x="4719394" y="3151837"/>
            <a:ext cx="1593046" cy="3880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C1B7805-AD08-4F09-B5B1-55ABB095EA6F}"/>
              </a:ext>
            </a:extLst>
          </p:cNvPr>
          <p:cNvCxnSpPr>
            <a:cxnSpLocks/>
          </p:cNvCxnSpPr>
          <p:nvPr/>
        </p:nvCxnSpPr>
        <p:spPr>
          <a:xfrm>
            <a:off x="4687103" y="3836295"/>
            <a:ext cx="1325710" cy="10466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Left Brace 18">
            <a:extLst>
              <a:ext uri="{FF2B5EF4-FFF2-40B4-BE49-F238E27FC236}">
                <a16:creationId xmlns:a16="http://schemas.microsoft.com/office/drawing/2014/main" id="{5E0747C6-CCD6-46AB-B750-B65A47D5BC10}"/>
              </a:ext>
            </a:extLst>
          </p:cNvPr>
          <p:cNvSpPr/>
          <p:nvPr/>
        </p:nvSpPr>
        <p:spPr>
          <a:xfrm>
            <a:off x="6073464" y="4009660"/>
            <a:ext cx="238976" cy="174945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TextBox 3"/>
          <p:cNvSpPr txBox="1"/>
          <p:nvPr/>
        </p:nvSpPr>
        <p:spPr>
          <a:xfrm>
            <a:off x="86264" y="6094627"/>
            <a:ext cx="8945594" cy="646331"/>
          </a:xfrm>
          <a:prstGeom prst="rect">
            <a:avLst/>
          </a:prstGeom>
          <a:noFill/>
        </p:spPr>
        <p:txBody>
          <a:bodyPr wrap="square" rtlCol="0">
            <a:spAutoFit/>
          </a:bodyPr>
          <a:lstStyle/>
          <a:p>
            <a:r>
              <a:rPr lang="en-GB" dirty="0" smtClean="0">
                <a:solidFill>
                  <a:srgbClr val="0070C0"/>
                </a:solidFill>
              </a:rPr>
              <a:t>*Discard sample if patient is </a:t>
            </a:r>
            <a:r>
              <a:rPr lang="en-GB" u="sng" dirty="0" smtClean="0">
                <a:solidFill>
                  <a:srgbClr val="0070C0"/>
                </a:solidFill>
              </a:rPr>
              <a:t>not</a:t>
            </a:r>
            <a:r>
              <a:rPr lang="en-GB" dirty="0" smtClean="0">
                <a:solidFill>
                  <a:srgbClr val="0070C0"/>
                </a:solidFill>
              </a:rPr>
              <a:t> participating in the EME sub-study. For patients participating in the EME sub-study please see following slides.</a:t>
            </a:r>
            <a:endParaRPr lang="en-GB" dirty="0">
              <a:solidFill>
                <a:srgbClr val="0070C0"/>
              </a:solidFill>
            </a:endParaRPr>
          </a:p>
        </p:txBody>
      </p:sp>
    </p:spTree>
    <p:extLst>
      <p:ext uri="{BB962C8B-B14F-4D97-AF65-F5344CB8AC3E}">
        <p14:creationId xmlns:p14="http://schemas.microsoft.com/office/powerpoint/2010/main" val="1733795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808000"/>
                </a:solidFill>
              </a:rPr>
              <a:t>Sputum </a:t>
            </a:r>
            <a:r>
              <a:rPr lang="en-GB" b="1" dirty="0" smtClean="0">
                <a:solidFill>
                  <a:srgbClr val="808000"/>
                </a:solidFill>
              </a:rPr>
              <a:t>Sample*</a:t>
            </a:r>
            <a:br>
              <a:rPr lang="en-GB" b="1" dirty="0" smtClean="0">
                <a:solidFill>
                  <a:srgbClr val="808000"/>
                </a:solidFill>
              </a:rPr>
            </a:br>
            <a:r>
              <a:rPr lang="en-GB" sz="3600" b="1" dirty="0" smtClean="0">
                <a:solidFill>
                  <a:srgbClr val="808000"/>
                </a:solidFill>
              </a:rPr>
              <a:t>(*EME sub-study only)</a:t>
            </a:r>
            <a:endParaRPr lang="en-GB" sz="3600" b="1" dirty="0">
              <a:solidFill>
                <a:srgbClr val="808000"/>
              </a:solidFill>
            </a:endParaRPr>
          </a:p>
        </p:txBody>
      </p:sp>
      <p:sp>
        <p:nvSpPr>
          <p:cNvPr id="3" name="Content Placeholder 2"/>
          <p:cNvSpPr>
            <a:spLocks noGrp="1"/>
          </p:cNvSpPr>
          <p:nvPr>
            <p:ph idx="4294967295"/>
          </p:nvPr>
        </p:nvSpPr>
        <p:spPr>
          <a:xfrm>
            <a:off x="0" y="1527175"/>
            <a:ext cx="8689975" cy="5330825"/>
          </a:xfrm>
        </p:spPr>
        <p:txBody>
          <a:bodyPr>
            <a:noAutofit/>
          </a:bodyPr>
          <a:lstStyle/>
          <a:p>
            <a:r>
              <a:rPr lang="en-GB" sz="1600" dirty="0" smtClean="0"/>
              <a:t>If the patient is participating in the EME sub-study sputum </a:t>
            </a:r>
            <a:r>
              <a:rPr lang="en-GB" sz="1600" dirty="0"/>
              <a:t>will be collected at 3 </a:t>
            </a:r>
            <a:r>
              <a:rPr lang="en-GB" sz="1600" dirty="0" smtClean="0"/>
              <a:t>time-points:</a:t>
            </a:r>
          </a:p>
          <a:p>
            <a:pPr lvl="1"/>
            <a:r>
              <a:rPr lang="en-GB" sz="1600" b="1" dirty="0"/>
              <a:t>B</a:t>
            </a:r>
            <a:r>
              <a:rPr lang="en-GB" sz="1600" b="1" dirty="0" smtClean="0"/>
              <a:t>aseline (following consent)</a:t>
            </a:r>
          </a:p>
          <a:p>
            <a:pPr lvl="1"/>
            <a:r>
              <a:rPr lang="en-GB" sz="1600" b="1" dirty="0" smtClean="0"/>
              <a:t>Visit 2 (weeks 2)</a:t>
            </a:r>
          </a:p>
          <a:p>
            <a:pPr lvl="1"/>
            <a:r>
              <a:rPr lang="en-GB" sz="1600" b="1" dirty="0" smtClean="0"/>
              <a:t>Visit 3 (week8)</a:t>
            </a:r>
          </a:p>
          <a:p>
            <a:r>
              <a:rPr lang="en-GB" sz="1600" dirty="0" smtClean="0"/>
              <a:t>Collect the sample in the containers provided. These are pre-labelled with a unique sample number.</a:t>
            </a:r>
          </a:p>
          <a:p>
            <a:pPr lvl="1"/>
            <a:r>
              <a:rPr lang="en-GB" sz="1600" b="1" dirty="0"/>
              <a:t>Ask the patient to rinse their mouth with water prior to providing a sample especially if they have been drinking or eating recently. This is to prevent contamination of the sample</a:t>
            </a:r>
            <a:r>
              <a:rPr lang="en-GB" sz="1600" b="1" dirty="0" smtClean="0"/>
              <a:t>.</a:t>
            </a:r>
          </a:p>
          <a:p>
            <a:pPr lvl="1"/>
            <a:r>
              <a:rPr lang="en-GB" sz="1600" b="1" dirty="0"/>
              <a:t>The sample can be collected throughout the visit if needed in order to fill the 60ml collection pot as much as possible (maximum of 1 x collection pot per visit is required) </a:t>
            </a:r>
          </a:p>
          <a:p>
            <a:pPr marL="228600" lvl="1">
              <a:spcBef>
                <a:spcPts val="1000"/>
              </a:spcBef>
            </a:pPr>
            <a:r>
              <a:rPr lang="en-GB" sz="1600" dirty="0" smtClean="0"/>
              <a:t>Complete </a:t>
            </a:r>
            <a:r>
              <a:rPr lang="en-GB" sz="1600" dirty="0"/>
              <a:t>the Sample Tracking Log for each </a:t>
            </a:r>
            <a:r>
              <a:rPr lang="en-GB" sz="1600" dirty="0" smtClean="0"/>
              <a:t>sample.</a:t>
            </a:r>
            <a:endParaRPr lang="en-GB" sz="1600" dirty="0"/>
          </a:p>
          <a:p>
            <a:pPr marL="228600" lvl="1">
              <a:spcBef>
                <a:spcPts val="1000"/>
              </a:spcBef>
            </a:pPr>
            <a:r>
              <a:rPr lang="en-GB" sz="1600" dirty="0" smtClean="0"/>
              <a:t>Store at </a:t>
            </a:r>
            <a:r>
              <a:rPr lang="en-GB" sz="1600" dirty="0"/>
              <a:t>-</a:t>
            </a:r>
            <a:r>
              <a:rPr lang="en-GB" sz="1600" dirty="0" smtClean="0"/>
              <a:t>80</a:t>
            </a:r>
            <a:r>
              <a:rPr lang="en-GB" sz="1600" baseline="30000" dirty="0" smtClean="0"/>
              <a:t>o</a:t>
            </a:r>
            <a:r>
              <a:rPr lang="en-GB" sz="1600" dirty="0" smtClean="0"/>
              <a:t>C at </a:t>
            </a:r>
            <a:r>
              <a:rPr lang="en-GB" sz="1600" dirty="0"/>
              <a:t>the time </a:t>
            </a:r>
            <a:r>
              <a:rPr lang="en-GB" sz="1600" dirty="0" smtClean="0"/>
              <a:t>sample is taken.</a:t>
            </a:r>
          </a:p>
          <a:p>
            <a:pPr marL="228600" lvl="1">
              <a:spcBef>
                <a:spcPts val="1000"/>
              </a:spcBef>
            </a:pPr>
            <a:r>
              <a:rPr lang="en-GB" sz="1600" dirty="0" smtClean="0"/>
              <a:t>Sites </a:t>
            </a:r>
            <a:r>
              <a:rPr lang="en-GB" sz="1600" dirty="0"/>
              <a:t>should maintain regular temperature control </a:t>
            </a:r>
            <a:r>
              <a:rPr lang="en-GB" sz="1600" dirty="0" smtClean="0"/>
              <a:t>logs &amp; have </a:t>
            </a:r>
            <a:r>
              <a:rPr lang="en-GB" sz="1600" dirty="0"/>
              <a:t>emergency management plans in the event of freezer </a:t>
            </a:r>
            <a:r>
              <a:rPr lang="en-GB" sz="1600" dirty="0" smtClean="0"/>
              <a:t>failure.</a:t>
            </a:r>
            <a:endParaRPr lang="en-GB" sz="1600" dirty="0"/>
          </a:p>
          <a:p>
            <a:r>
              <a:rPr lang="en-GB" sz="1600" dirty="0" smtClean="0"/>
              <a:t>Samples will be collected by courier for return to Belfast (after </a:t>
            </a:r>
            <a:r>
              <a:rPr lang="en-GB" sz="1600" dirty="0"/>
              <a:t>5-6  sample boxes are </a:t>
            </a:r>
            <a:r>
              <a:rPr lang="en-GB" sz="1600" dirty="0" smtClean="0"/>
              <a:t>filled).</a:t>
            </a:r>
          </a:p>
          <a:p>
            <a:r>
              <a:rPr lang="en-GB" sz="1600" dirty="0" smtClean="0"/>
              <a:t>All </a:t>
            </a:r>
            <a:r>
              <a:rPr lang="en-GB" sz="1600" dirty="0"/>
              <a:t>samples </a:t>
            </a:r>
            <a:r>
              <a:rPr lang="en-GB" sz="1600" dirty="0" smtClean="0"/>
              <a:t>to </a:t>
            </a:r>
            <a:r>
              <a:rPr lang="en-GB" sz="1600" dirty="0"/>
              <a:t>be sent frozen, on dry ice and with no patient identifiable data. </a:t>
            </a:r>
          </a:p>
          <a:p>
            <a:pPr marL="0" indent="0">
              <a:buNone/>
            </a:pPr>
            <a:endParaRPr lang="en-GB" sz="1600" b="1" dirty="0"/>
          </a:p>
          <a:p>
            <a:pPr marL="0" indent="0" algn="ctr">
              <a:buNone/>
            </a:pPr>
            <a:r>
              <a:rPr lang="en-GB" sz="1600" b="1" dirty="0" smtClean="0"/>
              <a:t>Refer to Sample Handling Guideline for further details.</a:t>
            </a:r>
            <a:endParaRPr lang="en-GB" sz="400" dirty="0"/>
          </a:p>
        </p:txBody>
      </p:sp>
      <p:pic>
        <p:nvPicPr>
          <p:cNvPr id="9" name="Picture 8"/>
          <p:cNvPicPr/>
          <p:nvPr/>
        </p:nvPicPr>
        <p:blipFill>
          <a:blip r:embed="rId3" cstate="email">
            <a:extLst>
              <a:ext uri="{28A0092B-C50C-407E-A947-70E740481C1C}">
                <a14:useLocalDpi xmlns:a14="http://schemas.microsoft.com/office/drawing/2010/main"/>
              </a:ext>
            </a:extLst>
          </a:blip>
          <a:srcRect/>
          <a:stretch>
            <a:fillRect/>
          </a:stretch>
        </p:blipFill>
        <p:spPr bwMode="auto">
          <a:xfrm>
            <a:off x="8014268" y="155373"/>
            <a:ext cx="877456" cy="952991"/>
          </a:xfrm>
          <a:prstGeom prst="rect">
            <a:avLst/>
          </a:prstGeom>
          <a:noFill/>
          <a:ln>
            <a:noFill/>
          </a:ln>
        </p:spPr>
      </p:pic>
      <p:sp>
        <p:nvSpPr>
          <p:cNvPr id="6" name="TextBox 5"/>
          <p:cNvSpPr txBox="1"/>
          <p:nvPr/>
        </p:nvSpPr>
        <p:spPr>
          <a:xfrm>
            <a:off x="1013907" y="0"/>
            <a:ext cx="7116185" cy="369332"/>
          </a:xfrm>
          <a:prstGeom prst="rect">
            <a:avLst/>
          </a:prstGeom>
          <a:noFill/>
        </p:spPr>
        <p:txBody>
          <a:bodyPr wrap="square" rtlCol="0">
            <a:spAutoFit/>
          </a:bodyPr>
          <a:lstStyle/>
          <a:p>
            <a:pPr algn="ctr"/>
            <a:r>
              <a:rPr lang="en-GB" dirty="0" smtClean="0">
                <a:solidFill>
                  <a:srgbClr val="FF0000"/>
                </a:solidFill>
                <a:latin typeface="Bookman Old Style" panose="02050604050505020204" pitchFamily="18" charset="0"/>
              </a:rPr>
              <a:t>ONLY APPLIES FOR THOSE SITES PARTICIPATING IN EME </a:t>
            </a:r>
            <a:endParaRPr lang="en-GB"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1221598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GB" b="1" dirty="0">
                <a:solidFill>
                  <a:srgbClr val="808000"/>
                </a:solidFill>
              </a:rPr>
              <a:t>Sputum </a:t>
            </a:r>
            <a:r>
              <a:rPr lang="en-GB" b="1" dirty="0" smtClean="0">
                <a:solidFill>
                  <a:srgbClr val="808000"/>
                </a:solidFill>
              </a:rPr>
              <a:t>Sample Tracking Log*</a:t>
            </a:r>
            <a:br>
              <a:rPr lang="en-GB" b="1" dirty="0" smtClean="0">
                <a:solidFill>
                  <a:srgbClr val="808000"/>
                </a:solidFill>
              </a:rPr>
            </a:br>
            <a:r>
              <a:rPr lang="en-GB" sz="3600" b="1" dirty="0" smtClean="0">
                <a:solidFill>
                  <a:srgbClr val="808000"/>
                </a:solidFill>
              </a:rPr>
              <a:t>(*EME sub-study only)</a:t>
            </a:r>
            <a:endParaRPr lang="en-GB" sz="3600" b="1" dirty="0">
              <a:solidFill>
                <a:srgbClr val="808000"/>
              </a:solidFill>
            </a:endParaRPr>
          </a:p>
        </p:txBody>
      </p:sp>
      <p:pic>
        <p:nvPicPr>
          <p:cNvPr id="4" name="Content Placeholder 3"/>
          <p:cNvPicPr>
            <a:picLocks noGrp="1" noChangeAspect="1"/>
          </p:cNvPicPr>
          <p:nvPr>
            <p:ph idx="1"/>
          </p:nvPr>
        </p:nvPicPr>
        <p:blipFill>
          <a:blip r:embed="rId2"/>
          <a:stretch>
            <a:fillRect/>
          </a:stretch>
        </p:blipFill>
        <p:spPr>
          <a:xfrm>
            <a:off x="476250" y="1872825"/>
            <a:ext cx="7886700" cy="4090683"/>
          </a:xfrm>
          <a:prstGeom prst="rect">
            <a:avLst/>
          </a:prstGeom>
        </p:spPr>
      </p:pic>
      <p:sp>
        <p:nvSpPr>
          <p:cNvPr id="2" name="Rectangle 1"/>
          <p:cNvSpPr/>
          <p:nvPr/>
        </p:nvSpPr>
        <p:spPr>
          <a:xfrm>
            <a:off x="1355116" y="5822478"/>
            <a:ext cx="6433768" cy="646331"/>
          </a:xfrm>
          <a:prstGeom prst="rect">
            <a:avLst/>
          </a:prstGeom>
        </p:spPr>
        <p:txBody>
          <a:bodyPr wrap="square">
            <a:spAutoFit/>
          </a:bodyPr>
          <a:lstStyle/>
          <a:p>
            <a:pPr algn="ctr"/>
            <a:r>
              <a:rPr lang="en-GB" dirty="0">
                <a:solidFill>
                  <a:srgbClr val="FF0000"/>
                </a:solidFill>
                <a:latin typeface="Bookman Old Style" panose="02050604050505020204" pitchFamily="18" charset="0"/>
              </a:rPr>
              <a:t>ONLY APPLIES </a:t>
            </a:r>
            <a:r>
              <a:rPr lang="en-GB" dirty="0" smtClean="0">
                <a:solidFill>
                  <a:srgbClr val="FF0000"/>
                </a:solidFill>
                <a:latin typeface="Bookman Old Style" panose="02050604050505020204" pitchFamily="18" charset="0"/>
              </a:rPr>
              <a:t>FOR </a:t>
            </a:r>
            <a:r>
              <a:rPr lang="en-GB" dirty="0">
                <a:solidFill>
                  <a:srgbClr val="FF0000"/>
                </a:solidFill>
                <a:latin typeface="Bookman Old Style" panose="02050604050505020204" pitchFamily="18" charset="0"/>
              </a:rPr>
              <a:t>THOSE SITES PARTICIPATING IN EME </a:t>
            </a:r>
          </a:p>
        </p:txBody>
      </p:sp>
    </p:spTree>
    <p:extLst>
      <p:ext uri="{BB962C8B-B14F-4D97-AF65-F5344CB8AC3E}">
        <p14:creationId xmlns:p14="http://schemas.microsoft.com/office/powerpoint/2010/main" val="1983975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014"/>
            <a:ext cx="9144000" cy="1325563"/>
          </a:xfrm>
        </p:spPr>
        <p:txBody>
          <a:bodyPr/>
          <a:lstStyle/>
          <a:p>
            <a:pPr algn="ctr"/>
            <a:r>
              <a:rPr lang="en-GB" b="1" dirty="0" smtClean="0">
                <a:solidFill>
                  <a:srgbClr val="808000"/>
                </a:solidFill>
              </a:rPr>
              <a:t>SWAT</a:t>
            </a:r>
            <a:r>
              <a:rPr lang="en-GB" b="1" dirty="0">
                <a:solidFill>
                  <a:srgbClr val="808000"/>
                </a:solidFill>
              </a:rPr>
              <a:t> </a:t>
            </a:r>
            <a:r>
              <a:rPr lang="en-GB" b="1" dirty="0" smtClean="0">
                <a:solidFill>
                  <a:srgbClr val="808000"/>
                </a:solidFill>
              </a:rPr>
              <a:t>C</a:t>
            </a:r>
            <a:endParaRPr lang="en-GB" b="1" dirty="0">
              <a:solidFill>
                <a:srgbClr val="808000"/>
              </a:solidFill>
            </a:endParaRPr>
          </a:p>
        </p:txBody>
      </p:sp>
      <p:sp>
        <p:nvSpPr>
          <p:cNvPr id="8" name="Content Placeholder 2"/>
          <p:cNvSpPr txBox="1">
            <a:spLocks/>
          </p:cNvSpPr>
          <p:nvPr/>
        </p:nvSpPr>
        <p:spPr>
          <a:xfrm>
            <a:off x="467277" y="1486260"/>
            <a:ext cx="7560294" cy="466273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Sites will be provided </a:t>
            </a:r>
            <a:r>
              <a:rPr lang="en-GB" sz="2400" dirty="0" smtClean="0"/>
              <a:t>with envelopes labelled with a unique number that corresponds to the Subject ID assigned to randomised patients by the automated randomisation system</a:t>
            </a:r>
          </a:p>
          <a:p>
            <a:r>
              <a:rPr lang="en-GB" sz="2400" dirty="0" smtClean="0"/>
              <a:t>Within each envelope there will be instructions on what should be provided to the patient at the end of each study visit and what code to record in the Case Report Form (CRF):</a:t>
            </a:r>
            <a:endParaRPr lang="en-GB" sz="2400" dirty="0"/>
          </a:p>
          <a:p>
            <a:pPr marL="0" indent="0">
              <a:buNone/>
            </a:pPr>
            <a:endParaRPr lang="en-GB" sz="2400" dirty="0"/>
          </a:p>
          <a:p>
            <a:pPr lvl="1"/>
            <a:r>
              <a:rPr lang="en-GB" i="1" dirty="0" smtClean="0"/>
              <a:t>Generic printed </a:t>
            </a:r>
            <a:r>
              <a:rPr lang="en-GB" i="1" dirty="0"/>
              <a:t>thank you card </a:t>
            </a:r>
            <a:r>
              <a:rPr lang="en-GB" i="1" dirty="0" smtClean="0"/>
              <a:t>– </a:t>
            </a:r>
            <a:r>
              <a:rPr lang="en-GB" b="1" i="1" dirty="0" smtClean="0"/>
              <a:t>Code 01</a:t>
            </a:r>
            <a:endParaRPr lang="en-GB" b="1" i="1" dirty="0"/>
          </a:p>
          <a:p>
            <a:pPr lvl="1"/>
            <a:r>
              <a:rPr lang="en-GB" i="1" dirty="0" smtClean="0"/>
              <a:t>Personalised wet ink signed </a:t>
            </a:r>
            <a:r>
              <a:rPr lang="en-GB" i="1" dirty="0"/>
              <a:t>thank you card </a:t>
            </a:r>
            <a:r>
              <a:rPr lang="en-GB" i="1" dirty="0" smtClean="0"/>
              <a:t>– </a:t>
            </a:r>
            <a:r>
              <a:rPr lang="en-GB" b="1" i="1" dirty="0" smtClean="0"/>
              <a:t>Code 02</a:t>
            </a:r>
            <a:endParaRPr lang="en-GB" b="1" i="1" dirty="0"/>
          </a:p>
          <a:p>
            <a:pPr lvl="1"/>
            <a:r>
              <a:rPr lang="en-GB" i="1" dirty="0" smtClean="0"/>
              <a:t>No </a:t>
            </a:r>
            <a:r>
              <a:rPr lang="en-GB" i="1" dirty="0"/>
              <a:t>thank you card </a:t>
            </a:r>
            <a:r>
              <a:rPr lang="en-GB" i="1" dirty="0" smtClean="0"/>
              <a:t>– </a:t>
            </a:r>
            <a:r>
              <a:rPr lang="en-GB" b="1" i="1" dirty="0" smtClean="0"/>
              <a:t>Code 03</a:t>
            </a:r>
          </a:p>
          <a:p>
            <a:pPr marL="457200" lvl="1" indent="0">
              <a:buNone/>
            </a:pPr>
            <a:endParaRPr lang="en-GB" sz="2200" dirty="0" smtClean="0"/>
          </a:p>
          <a:p>
            <a:r>
              <a:rPr lang="en-GB" sz="2400" dirty="0" smtClean="0"/>
              <a:t>If a site is not participating the SWAT they should record N/A in the patient’s CRF</a:t>
            </a:r>
          </a:p>
          <a:p>
            <a:r>
              <a:rPr lang="en-GB" sz="2400" dirty="0" smtClean="0"/>
              <a:t>Sites </a:t>
            </a:r>
            <a:r>
              <a:rPr lang="en-GB" sz="2400" dirty="0"/>
              <a:t>will </a:t>
            </a:r>
            <a:r>
              <a:rPr lang="en-GB" sz="2400" dirty="0" smtClean="0"/>
              <a:t>initially receive enough envelopes for your agreed patient target, please contact NICTU when you need more</a:t>
            </a:r>
          </a:p>
          <a:p>
            <a:r>
              <a:rPr lang="en-GB" sz="2400" dirty="0" smtClean="0"/>
              <a:t>If visit is performed remotely, thank you cards (for code </a:t>
            </a:r>
            <a:r>
              <a:rPr lang="en-GB" sz="2400" dirty="0"/>
              <a:t>01 &amp; </a:t>
            </a:r>
            <a:r>
              <a:rPr lang="en-GB" sz="2400" dirty="0" smtClean="0"/>
              <a:t>02) can be posted out to patients along with their new questionnaires etc.</a:t>
            </a:r>
            <a:endParaRPr lang="en-GB" dirty="0"/>
          </a:p>
        </p:txBody>
      </p:sp>
      <p:pic>
        <p:nvPicPr>
          <p:cNvPr id="10" name="Picture 9"/>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3199" y="155373"/>
            <a:ext cx="877456" cy="952991"/>
          </a:xfrm>
          <a:prstGeom prst="rect">
            <a:avLst/>
          </a:prstGeom>
          <a:noFill/>
          <a:ln>
            <a:noFill/>
          </a:ln>
        </p:spPr>
      </p:pic>
    </p:spTree>
    <p:extLst>
      <p:ext uri="{BB962C8B-B14F-4D97-AF65-F5344CB8AC3E}">
        <p14:creationId xmlns:p14="http://schemas.microsoft.com/office/powerpoint/2010/main" val="2529206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252"/>
            <a:ext cx="9144000" cy="1286672"/>
          </a:xfrm>
        </p:spPr>
        <p:txBody>
          <a:bodyPr/>
          <a:lstStyle/>
          <a:p>
            <a:pPr algn="ctr"/>
            <a:r>
              <a:rPr lang="en-GB" b="1" dirty="0">
                <a:solidFill>
                  <a:srgbClr val="808000"/>
                </a:solidFill>
              </a:rPr>
              <a:t>Medical History (Baseline)</a:t>
            </a:r>
          </a:p>
        </p:txBody>
      </p:sp>
      <p:sp>
        <p:nvSpPr>
          <p:cNvPr id="3" name="Content Placeholder 2"/>
          <p:cNvSpPr>
            <a:spLocks noGrp="1"/>
          </p:cNvSpPr>
          <p:nvPr>
            <p:ph idx="1"/>
          </p:nvPr>
        </p:nvSpPr>
        <p:spPr>
          <a:xfrm>
            <a:off x="268941" y="1318118"/>
            <a:ext cx="8692179" cy="5038233"/>
          </a:xfrm>
        </p:spPr>
        <p:txBody>
          <a:bodyPr>
            <a:normAutofit fontScale="25000" lnSpcReduction="20000"/>
          </a:bodyPr>
          <a:lstStyle/>
          <a:p>
            <a:r>
              <a:rPr lang="en-GB" sz="8000" dirty="0"/>
              <a:t>Will also be used to score the patient’s </a:t>
            </a:r>
            <a:r>
              <a:rPr lang="en-GB" sz="8000" i="1" dirty="0" err="1"/>
              <a:t>Charlson</a:t>
            </a:r>
            <a:r>
              <a:rPr lang="en-GB" sz="8000" i="1" dirty="0"/>
              <a:t> Comorbidity Index and Bronchiectasis Aetiology and Co-Morbidity </a:t>
            </a:r>
            <a:r>
              <a:rPr lang="en-GB" sz="8000" i="1" dirty="0" smtClean="0"/>
              <a:t>Index</a:t>
            </a:r>
            <a:r>
              <a:rPr lang="en-GB" sz="8000" dirty="0"/>
              <a:t> </a:t>
            </a:r>
            <a:r>
              <a:rPr lang="en-GB" sz="8000" dirty="0" smtClean="0"/>
              <a:t>therefore specific form for data collection.</a:t>
            </a:r>
            <a:endParaRPr lang="en-GB" sz="8000" dirty="0"/>
          </a:p>
          <a:p>
            <a:pPr marL="0" indent="0">
              <a:buNone/>
            </a:pPr>
            <a:endParaRPr lang="en-GB" dirty="0"/>
          </a:p>
          <a:p>
            <a:endParaRPr lang="en-GB" dirty="0"/>
          </a:p>
          <a:p>
            <a:endParaRPr lang="en-GB" dirty="0"/>
          </a:p>
          <a:p>
            <a:endParaRPr lang="en-GB" dirty="0"/>
          </a:p>
          <a:p>
            <a:endParaRPr lang="en-GB" dirty="0"/>
          </a:p>
          <a:p>
            <a:pPr marL="0" indent="0">
              <a:buNone/>
            </a:pPr>
            <a:endParaRPr lang="en-GB" dirty="0"/>
          </a:p>
          <a:p>
            <a:pPr marL="0" indent="0">
              <a:buNone/>
            </a:pPr>
            <a:endParaRPr lang="en-GB" sz="6200" dirty="0"/>
          </a:p>
          <a:p>
            <a:pPr marL="0" indent="0">
              <a:buNone/>
            </a:pPr>
            <a:endParaRPr lang="en-GB" sz="6200" dirty="0"/>
          </a:p>
          <a:p>
            <a:r>
              <a:rPr lang="en-GB" sz="8000" dirty="0"/>
              <a:t>Tick ‘yes’ next to each condition that the patient has in their past and/or current medical history.</a:t>
            </a:r>
          </a:p>
          <a:p>
            <a:r>
              <a:rPr lang="en-GB" sz="8000" dirty="0"/>
              <a:t>If </a:t>
            </a:r>
            <a:r>
              <a:rPr lang="en-GB" sz="8000" dirty="0" smtClean="0"/>
              <a:t>yes, </a:t>
            </a:r>
            <a:r>
              <a:rPr lang="en-GB" sz="8000" dirty="0"/>
              <a:t>complete the </a:t>
            </a:r>
            <a:r>
              <a:rPr lang="en-GB" sz="8000" dirty="0" smtClean="0">
                <a:solidFill>
                  <a:srgbClr val="C00000"/>
                </a:solidFill>
              </a:rPr>
              <a:t>‘date </a:t>
            </a:r>
            <a:r>
              <a:rPr lang="en-GB" sz="8000" dirty="0">
                <a:solidFill>
                  <a:srgbClr val="C00000"/>
                </a:solidFill>
              </a:rPr>
              <a:t>documented’</a:t>
            </a:r>
            <a:r>
              <a:rPr lang="en-GB" sz="8000" dirty="0">
                <a:solidFill>
                  <a:srgbClr val="808000"/>
                </a:solidFill>
              </a:rPr>
              <a:t> </a:t>
            </a:r>
            <a:r>
              <a:rPr lang="en-GB" sz="8000" dirty="0"/>
              <a:t>and </a:t>
            </a:r>
            <a:r>
              <a:rPr lang="en-GB" sz="8000" dirty="0">
                <a:solidFill>
                  <a:srgbClr val="C00000"/>
                </a:solidFill>
              </a:rPr>
              <a:t>‘source of confirmation’ </a:t>
            </a:r>
            <a:r>
              <a:rPr lang="en-GB" sz="8000" dirty="0"/>
              <a:t>i.e.</a:t>
            </a:r>
            <a:r>
              <a:rPr lang="en-GB" sz="8000" dirty="0">
                <a:solidFill>
                  <a:srgbClr val="808000"/>
                </a:solidFill>
              </a:rPr>
              <a:t> </a:t>
            </a:r>
            <a:r>
              <a:rPr lang="en-GB" sz="8000" dirty="0"/>
              <a:t>any date and location (e.g. GP letter, clinic letter) that the condition has been documented in the patient’s medical history. It </a:t>
            </a:r>
            <a:r>
              <a:rPr lang="en-GB" sz="8000" u="sng" dirty="0"/>
              <a:t>does not</a:t>
            </a:r>
            <a:r>
              <a:rPr lang="en-GB" sz="8000" dirty="0"/>
              <a:t> have to be the date of diagnosis/first date documented.</a:t>
            </a:r>
          </a:p>
          <a:p>
            <a:r>
              <a:rPr lang="en-GB" sz="8000" dirty="0"/>
              <a:t>If </a:t>
            </a:r>
            <a:r>
              <a:rPr lang="en-GB" sz="8000" dirty="0" smtClean="0"/>
              <a:t>patient </a:t>
            </a:r>
            <a:r>
              <a:rPr lang="en-GB" sz="8000" dirty="0"/>
              <a:t>reported and no documentary evidence enter </a:t>
            </a:r>
            <a:r>
              <a:rPr lang="en-GB" sz="8000" dirty="0">
                <a:solidFill>
                  <a:srgbClr val="C00000"/>
                </a:solidFill>
              </a:rPr>
              <a:t>‘patient reported’</a:t>
            </a:r>
            <a:r>
              <a:rPr lang="en-GB" sz="8000" dirty="0"/>
              <a:t> as the source of confirmation and date of the study visit as the date documented.</a:t>
            </a:r>
          </a:p>
          <a:p>
            <a:r>
              <a:rPr lang="en-GB" sz="8000" dirty="0"/>
              <a:t>Do not leave any conditions blank i.e. you must indicate ‘yes’ or ‘no’ for all </a:t>
            </a:r>
            <a:r>
              <a:rPr lang="en-GB" sz="8000" dirty="0" smtClean="0"/>
              <a:t>conditions.</a:t>
            </a:r>
            <a:endParaRPr lang="en-GB" sz="8000" dirty="0"/>
          </a:p>
          <a:p>
            <a:pPr marL="0" indent="0">
              <a:buNone/>
            </a:pPr>
            <a:endParaRPr lang="en-GB"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25571" t="37365" r="25351" b="41914"/>
          <a:stretch/>
        </p:blipFill>
        <p:spPr>
          <a:xfrm>
            <a:off x="1183964" y="2146406"/>
            <a:ext cx="6293924" cy="1468314"/>
          </a:xfrm>
          <a:prstGeom prst="rect">
            <a:avLst/>
          </a:prstGeom>
        </p:spPr>
      </p:pic>
      <p:pic>
        <p:nvPicPr>
          <p:cNvPr id="8" name="Picture 7"/>
          <p:cNvPicPr/>
          <p:nvPr/>
        </p:nvPicPr>
        <p:blipFill>
          <a:blip r:embed="rId4" cstate="email">
            <a:extLst>
              <a:ext uri="{28A0092B-C50C-407E-A947-70E740481C1C}">
                <a14:useLocalDpi xmlns:a14="http://schemas.microsoft.com/office/drawing/2010/main"/>
              </a:ext>
            </a:extLst>
          </a:blip>
          <a:srcRect/>
          <a:stretch>
            <a:fillRect/>
          </a:stretch>
        </p:blipFill>
        <p:spPr bwMode="auto">
          <a:xfrm>
            <a:off x="7823199" y="155373"/>
            <a:ext cx="877456" cy="952991"/>
          </a:xfrm>
          <a:prstGeom prst="rect">
            <a:avLst/>
          </a:prstGeom>
          <a:noFill/>
          <a:ln>
            <a:noFill/>
          </a:ln>
        </p:spPr>
      </p:pic>
    </p:spTree>
    <p:extLst>
      <p:ext uri="{BB962C8B-B14F-4D97-AF65-F5344CB8AC3E}">
        <p14:creationId xmlns:p14="http://schemas.microsoft.com/office/powerpoint/2010/main" val="3657956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5738"/>
            <a:ext cx="9144000" cy="1325563"/>
          </a:xfrm>
        </p:spPr>
        <p:txBody>
          <a:bodyPr/>
          <a:lstStyle/>
          <a:p>
            <a:pPr algn="ctr"/>
            <a:r>
              <a:rPr lang="en-GB" b="1" dirty="0">
                <a:solidFill>
                  <a:srgbClr val="808000"/>
                </a:solidFill>
              </a:rPr>
              <a:t>Medications</a:t>
            </a:r>
          </a:p>
        </p:txBody>
      </p:sp>
      <p:sp>
        <p:nvSpPr>
          <p:cNvPr id="3" name="Content Placeholder 2"/>
          <p:cNvSpPr>
            <a:spLocks noGrp="1"/>
          </p:cNvSpPr>
          <p:nvPr>
            <p:ph idx="1"/>
          </p:nvPr>
        </p:nvSpPr>
        <p:spPr>
          <a:xfrm>
            <a:off x="628650" y="1353312"/>
            <a:ext cx="7886700" cy="5003039"/>
          </a:xfrm>
        </p:spPr>
        <p:txBody>
          <a:bodyPr>
            <a:normAutofit fontScale="92500" lnSpcReduction="10000"/>
          </a:bodyPr>
          <a:lstStyle/>
          <a:p>
            <a:pPr lvl="0"/>
            <a:r>
              <a:rPr lang="en-GB" sz="2600" dirty="0"/>
              <a:t>Record any medications taken in </a:t>
            </a:r>
            <a:r>
              <a:rPr lang="en-GB" sz="2600" dirty="0" smtClean="0"/>
              <a:t>the past 3 months </a:t>
            </a:r>
            <a:r>
              <a:rPr lang="en-GB" sz="2600" dirty="0"/>
              <a:t>(including current medications) in the concomitant medication </a:t>
            </a:r>
            <a:r>
              <a:rPr lang="en-GB" sz="2600" dirty="0" smtClean="0"/>
              <a:t>form</a:t>
            </a:r>
            <a:endParaRPr lang="en-GB" sz="2600" dirty="0"/>
          </a:p>
          <a:p>
            <a:pPr lvl="1"/>
            <a:r>
              <a:rPr lang="en-GB" sz="2200" dirty="0"/>
              <a:t>Any medications i.e. chronic medications ongoing at the baseline visit should not have </a:t>
            </a:r>
            <a:r>
              <a:rPr lang="en-GB" sz="2200" dirty="0" smtClean="0"/>
              <a:t>a </a:t>
            </a:r>
            <a:r>
              <a:rPr lang="en-GB" sz="2200" dirty="0"/>
              <a:t>stop </a:t>
            </a:r>
            <a:r>
              <a:rPr lang="en-GB" sz="2200" dirty="0" smtClean="0"/>
              <a:t>date</a:t>
            </a:r>
          </a:p>
          <a:p>
            <a:pPr lvl="1"/>
            <a:r>
              <a:rPr lang="en-GB" sz="2200" dirty="0" smtClean="0"/>
              <a:t>If the start date of a long-term medication ongoing at baseline is unknown, please record a date three months prior to the visit date</a:t>
            </a:r>
            <a:endParaRPr lang="en-GB" sz="2200" dirty="0"/>
          </a:p>
          <a:p>
            <a:pPr lvl="0"/>
            <a:r>
              <a:rPr lang="en-GB" sz="2600" dirty="0"/>
              <a:t>Medications should be reviewed at each study </a:t>
            </a:r>
            <a:r>
              <a:rPr lang="en-GB" sz="2600" dirty="0" smtClean="0"/>
              <a:t>visit (until visit 5)</a:t>
            </a:r>
            <a:endParaRPr lang="en-GB" sz="2600" dirty="0"/>
          </a:p>
          <a:p>
            <a:pPr lvl="1"/>
            <a:r>
              <a:rPr lang="en-GB" sz="2200" dirty="0"/>
              <a:t>Any new medications should be added to the concomitant medication form</a:t>
            </a:r>
          </a:p>
          <a:p>
            <a:pPr lvl="1"/>
            <a:r>
              <a:rPr lang="en-GB" sz="2200" dirty="0"/>
              <a:t>The form should be updated with any changes i.e. if a medication is stopped or dose changed</a:t>
            </a:r>
          </a:p>
          <a:p>
            <a:pPr lvl="1"/>
            <a:r>
              <a:rPr lang="en-GB" sz="2200" dirty="0"/>
              <a:t>Any antibiotics/treatments taken for an exacerbation should also be </a:t>
            </a:r>
            <a:r>
              <a:rPr lang="en-GB" sz="2200" dirty="0" smtClean="0"/>
              <a:t>included</a:t>
            </a:r>
          </a:p>
          <a:p>
            <a:pPr lvl="1"/>
            <a:r>
              <a:rPr lang="en-GB" sz="2200" dirty="0" smtClean="0"/>
              <a:t>Any cyclical medication should be included, even if they are on their break, e.g. seasonal macrolides</a:t>
            </a:r>
            <a:endParaRPr lang="en-GB" i="1" dirty="0"/>
          </a:p>
          <a:p>
            <a:endParaRPr lang="en-GB" i="1" dirty="0"/>
          </a:p>
          <a:p>
            <a:endParaRPr lang="en-GB" i="1" dirty="0"/>
          </a:p>
          <a:p>
            <a:endParaRPr lang="en-GB" dirty="0"/>
          </a:p>
        </p:txBody>
      </p:sp>
      <p:pic>
        <p:nvPicPr>
          <p:cNvPr id="7" name="Picture 6"/>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3199" y="155373"/>
            <a:ext cx="877456" cy="952991"/>
          </a:xfrm>
          <a:prstGeom prst="rect">
            <a:avLst/>
          </a:prstGeom>
          <a:noFill/>
          <a:ln>
            <a:noFill/>
          </a:ln>
        </p:spPr>
      </p:pic>
    </p:spTree>
    <p:extLst>
      <p:ext uri="{BB962C8B-B14F-4D97-AF65-F5344CB8AC3E}">
        <p14:creationId xmlns:p14="http://schemas.microsoft.com/office/powerpoint/2010/main" val="2610149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398"/>
            <a:ext cx="9144000" cy="1325563"/>
          </a:xfrm>
        </p:spPr>
        <p:txBody>
          <a:bodyPr/>
          <a:lstStyle/>
          <a:p>
            <a:pPr algn="ctr"/>
            <a:r>
              <a:rPr lang="en-GB" b="1" dirty="0">
                <a:solidFill>
                  <a:srgbClr val="808000"/>
                </a:solidFill>
              </a:rPr>
              <a:t>Assessments</a:t>
            </a:r>
          </a:p>
        </p:txBody>
      </p:sp>
      <p:sp>
        <p:nvSpPr>
          <p:cNvPr id="3" name="Content Placeholder 2"/>
          <p:cNvSpPr>
            <a:spLocks noGrp="1"/>
          </p:cNvSpPr>
          <p:nvPr>
            <p:ph idx="1"/>
          </p:nvPr>
        </p:nvSpPr>
        <p:spPr>
          <a:xfrm>
            <a:off x="628650" y="1437107"/>
            <a:ext cx="7886700" cy="4919243"/>
          </a:xfrm>
        </p:spPr>
        <p:txBody>
          <a:bodyPr>
            <a:normAutofit/>
          </a:bodyPr>
          <a:lstStyle/>
          <a:p>
            <a:pPr lvl="0"/>
            <a:r>
              <a:rPr lang="en-GB" sz="2600" dirty="0"/>
              <a:t>Vital </a:t>
            </a:r>
            <a:r>
              <a:rPr lang="en-GB" sz="2600" dirty="0" smtClean="0"/>
              <a:t>Signs </a:t>
            </a:r>
            <a:r>
              <a:rPr lang="en-GB" sz="2600" i="1" dirty="0" smtClean="0"/>
              <a:t>(onsite visits) </a:t>
            </a:r>
            <a:r>
              <a:rPr lang="en-GB" sz="2600" dirty="0"/>
              <a:t>	</a:t>
            </a:r>
          </a:p>
          <a:p>
            <a:pPr lvl="1"/>
            <a:r>
              <a:rPr lang="en-GB" sz="2200" dirty="0"/>
              <a:t>Height </a:t>
            </a:r>
            <a:r>
              <a:rPr lang="en-GB" sz="2200" i="1" dirty="0"/>
              <a:t>(at baseline only), </a:t>
            </a:r>
            <a:r>
              <a:rPr lang="en-GB" sz="2200" dirty="0"/>
              <a:t>Weight, temperature</a:t>
            </a:r>
          </a:p>
          <a:p>
            <a:pPr lvl="1"/>
            <a:r>
              <a:rPr lang="en-GB" sz="2200" dirty="0"/>
              <a:t>Blood pressure, pulse, respiratory rate and SP0</a:t>
            </a:r>
            <a:r>
              <a:rPr lang="en-GB" sz="2200" baseline="-25000" dirty="0"/>
              <a:t>2</a:t>
            </a:r>
          </a:p>
          <a:p>
            <a:pPr lvl="1"/>
            <a:endParaRPr lang="en-GB" sz="500" i="1" dirty="0"/>
          </a:p>
          <a:p>
            <a:r>
              <a:rPr lang="en-GB" sz="2600" dirty="0"/>
              <a:t>Urine Pregnancy Test </a:t>
            </a:r>
            <a:r>
              <a:rPr lang="en-GB" sz="2600" i="1" dirty="0" smtClean="0"/>
              <a:t>(at baseline only on </a:t>
            </a:r>
            <a:r>
              <a:rPr lang="en-GB" sz="2600" i="1" dirty="0"/>
              <a:t>women of child bearing potential</a:t>
            </a:r>
            <a:r>
              <a:rPr lang="en-GB" sz="2600" i="1" dirty="0" smtClean="0"/>
              <a:t>)</a:t>
            </a:r>
          </a:p>
          <a:p>
            <a:endParaRPr lang="en-GB" sz="500" i="1" dirty="0"/>
          </a:p>
          <a:p>
            <a:pPr lvl="0"/>
            <a:r>
              <a:rPr lang="en-GB" sz="2600" dirty="0"/>
              <a:t>Review Adverse Events </a:t>
            </a:r>
            <a:r>
              <a:rPr lang="en-GB" sz="2600" i="1" dirty="0" smtClean="0"/>
              <a:t>(at every visit)</a:t>
            </a:r>
          </a:p>
          <a:p>
            <a:pPr lvl="0"/>
            <a:endParaRPr lang="en-GB" sz="800" i="1" dirty="0" smtClean="0"/>
          </a:p>
          <a:p>
            <a:pPr lvl="0"/>
            <a:r>
              <a:rPr lang="en-GB" sz="2600" i="1" dirty="0" smtClean="0"/>
              <a:t>Vital Signs (at remote visits)</a:t>
            </a:r>
          </a:p>
          <a:p>
            <a:pPr lvl="1"/>
            <a:r>
              <a:rPr lang="en-GB" sz="2200" i="1" dirty="0" smtClean="0"/>
              <a:t>temperature only. A</a:t>
            </a:r>
            <a:r>
              <a:rPr lang="en-US" sz="2200" i="1" dirty="0" err="1" smtClean="0"/>
              <a:t>sk</a:t>
            </a:r>
            <a:r>
              <a:rPr lang="en-US" sz="2200" i="1" dirty="0" smtClean="0"/>
              <a:t> patient to take their temperature using the thermometer provided at baseline</a:t>
            </a:r>
            <a:endParaRPr lang="en-GB" sz="2200" i="1" dirty="0" smtClean="0"/>
          </a:p>
        </p:txBody>
      </p:sp>
      <p:pic>
        <p:nvPicPr>
          <p:cNvPr id="7" name="Picture 6"/>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3199" y="155373"/>
            <a:ext cx="877456" cy="952991"/>
          </a:xfrm>
          <a:prstGeom prst="rect">
            <a:avLst/>
          </a:prstGeom>
          <a:noFill/>
          <a:ln>
            <a:noFill/>
          </a:ln>
        </p:spPr>
      </p:pic>
    </p:spTree>
    <p:extLst>
      <p:ext uri="{BB962C8B-B14F-4D97-AF65-F5344CB8AC3E}">
        <p14:creationId xmlns:p14="http://schemas.microsoft.com/office/powerpoint/2010/main" val="104230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9458" y="2371666"/>
            <a:ext cx="6858000" cy="3756759"/>
          </a:xfrm>
        </p:spPr>
        <p:txBody>
          <a:bodyPr>
            <a:noAutofit/>
          </a:bodyPr>
          <a:lstStyle/>
          <a:p>
            <a:pPr marL="800100" lvl="1" indent="-342900" algn="l">
              <a:buFont typeface="Arial" panose="020B0604020202020204" pitchFamily="34" charset="0"/>
              <a:buChar char="•"/>
            </a:pPr>
            <a:r>
              <a:rPr lang="en-GB" sz="1600" dirty="0" smtClean="0"/>
              <a:t>Study Visits</a:t>
            </a:r>
          </a:p>
          <a:p>
            <a:pPr marL="800100" lvl="1" indent="-342900" algn="l">
              <a:buFont typeface="Arial" panose="020B0604020202020204" pitchFamily="34" charset="0"/>
              <a:buChar char="•"/>
            </a:pPr>
            <a:r>
              <a:rPr lang="en-GB" sz="1600" dirty="0" smtClean="0"/>
              <a:t>Patient Study Pack</a:t>
            </a:r>
          </a:p>
          <a:p>
            <a:pPr marL="800100" lvl="1" indent="-342900" algn="l">
              <a:buFont typeface="Arial" panose="020B0604020202020204" pitchFamily="34" charset="0"/>
              <a:buChar char="•"/>
            </a:pPr>
            <a:r>
              <a:rPr lang="en-GB" sz="1600" dirty="0" smtClean="0"/>
              <a:t>Schedule of Assessments</a:t>
            </a:r>
          </a:p>
          <a:p>
            <a:pPr marL="800100" lvl="1" indent="-342900" algn="l">
              <a:buFont typeface="Arial" panose="020B0604020202020204" pitchFamily="34" charset="0"/>
              <a:buChar char="•"/>
            </a:pPr>
            <a:r>
              <a:rPr lang="en-GB" sz="1600" dirty="0"/>
              <a:t>Screening and </a:t>
            </a:r>
            <a:r>
              <a:rPr lang="en-GB" sz="1600" dirty="0" smtClean="0"/>
              <a:t>Recruitment</a:t>
            </a:r>
          </a:p>
          <a:p>
            <a:pPr marL="800100" lvl="1" indent="-342900" algn="l">
              <a:buFont typeface="Arial" panose="020B0604020202020204" pitchFamily="34" charset="0"/>
              <a:buChar char="•"/>
            </a:pPr>
            <a:r>
              <a:rPr lang="en-GB" sz="1600" dirty="0" smtClean="0"/>
              <a:t>Informed Consent</a:t>
            </a:r>
          </a:p>
          <a:p>
            <a:pPr marL="800100" lvl="1" indent="-342900" algn="l">
              <a:buFont typeface="Arial" panose="020B0604020202020204" pitchFamily="34" charset="0"/>
              <a:buChar char="•"/>
            </a:pPr>
            <a:r>
              <a:rPr lang="en-GB" sz="1600" dirty="0" smtClean="0"/>
              <a:t>Co- Enrolment</a:t>
            </a:r>
          </a:p>
          <a:p>
            <a:pPr marL="800100" lvl="1" indent="-342900" algn="l">
              <a:buFont typeface="Arial" panose="020B0604020202020204" pitchFamily="34" charset="0"/>
              <a:buChar char="•"/>
            </a:pPr>
            <a:r>
              <a:rPr lang="en-GB" sz="1600" dirty="0" smtClean="0"/>
              <a:t>Study Assessments and Questionnaires</a:t>
            </a:r>
          </a:p>
          <a:p>
            <a:pPr marL="800100" lvl="1" indent="-342900" algn="l">
              <a:buFont typeface="Arial" panose="020B0604020202020204" pitchFamily="34" charset="0"/>
              <a:buChar char="•"/>
            </a:pPr>
            <a:r>
              <a:rPr lang="en-GB" sz="1600" dirty="0" smtClean="0"/>
              <a:t>Treatment Allocation</a:t>
            </a:r>
          </a:p>
          <a:p>
            <a:pPr marL="800100" lvl="1" indent="-342900" algn="l">
              <a:buFont typeface="Arial" panose="020B0604020202020204" pitchFamily="34" charset="0"/>
              <a:buChar char="•"/>
            </a:pPr>
            <a:r>
              <a:rPr lang="en-GB" sz="1600" dirty="0" smtClean="0"/>
              <a:t>IMP dispensing and accountability</a:t>
            </a:r>
          </a:p>
          <a:p>
            <a:pPr marL="800100" lvl="1" indent="-342900" algn="l">
              <a:buFont typeface="Arial" panose="020B0604020202020204" pitchFamily="34" charset="0"/>
              <a:buChar char="•"/>
            </a:pPr>
            <a:r>
              <a:rPr lang="en-GB" sz="1600" dirty="0" smtClean="0"/>
              <a:t>Drug Response Assessment</a:t>
            </a:r>
          </a:p>
          <a:p>
            <a:pPr marL="800100" lvl="1" indent="-342900" algn="l">
              <a:buFont typeface="Arial" panose="020B0604020202020204" pitchFamily="34" charset="0"/>
              <a:buChar char="•"/>
            </a:pPr>
            <a:r>
              <a:rPr lang="en-GB" sz="1600" dirty="0" smtClean="0"/>
              <a:t>Airway Clearance Record/ Action Plan</a:t>
            </a:r>
          </a:p>
          <a:p>
            <a:pPr marL="800100" lvl="1" indent="-342900" algn="l">
              <a:buFont typeface="Arial" panose="020B0604020202020204" pitchFamily="34" charset="0"/>
              <a:buChar char="•"/>
            </a:pPr>
            <a:r>
              <a:rPr lang="en-GB" sz="1600" dirty="0" smtClean="0"/>
              <a:t>Visit 5/ Return of Equipment and </a:t>
            </a:r>
            <a:r>
              <a:rPr lang="en-GB" sz="1600" dirty="0"/>
              <a:t>M</a:t>
            </a:r>
            <a:r>
              <a:rPr lang="en-GB" sz="1600" dirty="0" smtClean="0"/>
              <a:t>edication</a:t>
            </a:r>
          </a:p>
        </p:txBody>
      </p:sp>
      <p:sp>
        <p:nvSpPr>
          <p:cNvPr id="6" name="Title 1"/>
          <p:cNvSpPr txBox="1">
            <a:spLocks/>
          </p:cNvSpPr>
          <p:nvPr/>
        </p:nvSpPr>
        <p:spPr>
          <a:xfrm>
            <a:off x="-170332" y="692470"/>
            <a:ext cx="9153525" cy="1390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smtClean="0">
                <a:solidFill>
                  <a:srgbClr val="808000"/>
                </a:solidFill>
              </a:rPr>
              <a:t>Site Initiation Training Part 3:</a:t>
            </a:r>
          </a:p>
          <a:p>
            <a:r>
              <a:rPr lang="en-GB" sz="4000" b="1" dirty="0" smtClean="0">
                <a:solidFill>
                  <a:srgbClr val="808000"/>
                </a:solidFill>
              </a:rPr>
              <a:t>Visits and Assessments - Clinical</a:t>
            </a:r>
          </a:p>
        </p:txBody>
      </p:sp>
    </p:spTree>
    <p:extLst>
      <p:ext uri="{BB962C8B-B14F-4D97-AF65-F5344CB8AC3E}">
        <p14:creationId xmlns:p14="http://schemas.microsoft.com/office/powerpoint/2010/main" val="1855352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541"/>
            <a:ext cx="9144000" cy="1325563"/>
          </a:xfrm>
        </p:spPr>
        <p:txBody>
          <a:bodyPr/>
          <a:lstStyle/>
          <a:p>
            <a:pPr algn="ctr"/>
            <a:r>
              <a:rPr lang="en-GB" b="1" dirty="0">
                <a:solidFill>
                  <a:srgbClr val="808000"/>
                </a:solidFill>
              </a:rPr>
              <a:t>Physical Exam</a:t>
            </a:r>
          </a:p>
        </p:txBody>
      </p:sp>
      <p:sp>
        <p:nvSpPr>
          <p:cNvPr id="10" name="Rectangle 9">
            <a:extLst>
              <a:ext uri="{FF2B5EF4-FFF2-40B4-BE49-F238E27FC236}">
                <a16:creationId xmlns:a16="http://schemas.microsoft.com/office/drawing/2014/main" id="{758BCD79-62C4-429C-861D-82A1931C5D64}"/>
              </a:ext>
            </a:extLst>
          </p:cNvPr>
          <p:cNvSpPr/>
          <p:nvPr/>
        </p:nvSpPr>
        <p:spPr>
          <a:xfrm>
            <a:off x="371616" y="1418424"/>
            <a:ext cx="8329039" cy="369332"/>
          </a:xfrm>
          <a:prstGeom prst="rect">
            <a:avLst/>
          </a:prstGeom>
        </p:spPr>
        <p:txBody>
          <a:bodyPr wrap="square">
            <a:spAutoFit/>
          </a:bodyPr>
          <a:lstStyle/>
          <a:p>
            <a:r>
              <a:rPr lang="en-GB" dirty="0"/>
              <a:t>Physical Examination (to be completed by PI or delegated physician) at B</a:t>
            </a:r>
            <a:r>
              <a:rPr lang="en-GB" dirty="0" smtClean="0"/>
              <a:t>aseline (Visit </a:t>
            </a:r>
            <a:r>
              <a:rPr lang="en-GB" dirty="0"/>
              <a:t>1)</a:t>
            </a:r>
          </a:p>
        </p:txBody>
      </p:sp>
      <p:pic>
        <p:nvPicPr>
          <p:cNvPr id="11" name="Picture 10"/>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3199" y="155373"/>
            <a:ext cx="877456" cy="952991"/>
          </a:xfrm>
          <a:prstGeom prst="rect">
            <a:avLst/>
          </a:prstGeom>
          <a:noFill/>
          <a:ln>
            <a:noFill/>
          </a:ln>
        </p:spPr>
      </p:pic>
      <p:pic>
        <p:nvPicPr>
          <p:cNvPr id="1027" name="Picture 1" descr="image0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79905" y="1987741"/>
            <a:ext cx="6184191" cy="428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494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206"/>
            <a:ext cx="9144000" cy="1325563"/>
          </a:xfrm>
        </p:spPr>
        <p:txBody>
          <a:bodyPr/>
          <a:lstStyle/>
          <a:p>
            <a:pPr algn="ctr"/>
            <a:r>
              <a:rPr lang="en-GB" b="1" dirty="0">
                <a:solidFill>
                  <a:srgbClr val="808000"/>
                </a:solidFill>
              </a:rPr>
              <a:t>Confirmation of Eligibility </a:t>
            </a:r>
          </a:p>
        </p:txBody>
      </p:sp>
      <p:sp>
        <p:nvSpPr>
          <p:cNvPr id="3" name="Content Placeholder 2"/>
          <p:cNvSpPr>
            <a:spLocks noGrp="1"/>
          </p:cNvSpPr>
          <p:nvPr>
            <p:ph idx="1"/>
          </p:nvPr>
        </p:nvSpPr>
        <p:spPr>
          <a:xfrm>
            <a:off x="481012" y="1544607"/>
            <a:ext cx="8181975" cy="4675217"/>
          </a:xfrm>
        </p:spPr>
        <p:txBody>
          <a:bodyPr>
            <a:normAutofit/>
          </a:bodyPr>
          <a:lstStyle/>
          <a:p>
            <a:pPr marL="342900" lvl="1" indent="-342900">
              <a:spcBef>
                <a:spcPts val="1000"/>
              </a:spcBef>
              <a:buClr>
                <a:schemeClr val="tx2"/>
              </a:buClr>
            </a:pPr>
            <a:r>
              <a:rPr lang="en-GB" sz="2000" dirty="0"/>
              <a:t>Confirmation of patient eligibility based on inclusion &amp; exclusion criteria must be done by a medically qualified physician</a:t>
            </a:r>
          </a:p>
          <a:p>
            <a:pPr marL="342900" lvl="1" indent="-342900">
              <a:spcBef>
                <a:spcPts val="1000"/>
              </a:spcBef>
              <a:buClr>
                <a:schemeClr val="tx2"/>
              </a:buClr>
            </a:pPr>
            <a:r>
              <a:rPr lang="en-GB" sz="2000" dirty="0"/>
              <a:t>Should be delegated this responsibility on the </a:t>
            </a:r>
            <a:r>
              <a:rPr lang="en-GB" sz="2000" dirty="0" smtClean="0"/>
              <a:t>Delegation </a:t>
            </a:r>
            <a:r>
              <a:rPr lang="en-GB" sz="2000" dirty="0"/>
              <a:t>L</a:t>
            </a:r>
            <a:r>
              <a:rPr lang="en-GB" sz="2000" dirty="0" smtClean="0"/>
              <a:t>og</a:t>
            </a:r>
            <a:endParaRPr lang="en-GB" sz="2000" dirty="0"/>
          </a:p>
          <a:p>
            <a:pPr marL="342900" lvl="1" indent="-342900">
              <a:spcBef>
                <a:spcPts val="1000"/>
              </a:spcBef>
              <a:buClr>
                <a:schemeClr val="tx2"/>
              </a:buClr>
            </a:pPr>
            <a:r>
              <a:rPr lang="en-GB" sz="2000" dirty="0"/>
              <a:t>Confirmation of Eligibility must be documented prior to randomisation</a:t>
            </a:r>
            <a:r>
              <a:rPr lang="en-GB" sz="2000" dirty="0" smtClean="0"/>
              <a:t>:</a:t>
            </a:r>
          </a:p>
          <a:p>
            <a:pPr marL="800100" lvl="2" indent="-342900">
              <a:spcBef>
                <a:spcPts val="1000"/>
              </a:spcBef>
              <a:buClr>
                <a:schemeClr val="tx2"/>
              </a:buClr>
            </a:pPr>
            <a:r>
              <a:rPr lang="en-US" sz="1800" dirty="0"/>
              <a:t>Eligibility checklists to be completed for each patient</a:t>
            </a:r>
          </a:p>
          <a:p>
            <a:pPr marL="800100" lvl="2" indent="-342900">
              <a:spcBef>
                <a:spcPts val="1000"/>
              </a:spcBef>
              <a:buClr>
                <a:schemeClr val="tx2"/>
              </a:buClr>
            </a:pPr>
            <a:r>
              <a:rPr lang="en-US" sz="1800" dirty="0"/>
              <a:t>Eligibility must also be documented in patient medical notes</a:t>
            </a:r>
          </a:p>
          <a:p>
            <a:pPr marL="800100" lvl="2" indent="-342900">
              <a:spcBef>
                <a:spcPts val="1000"/>
              </a:spcBef>
              <a:buClr>
                <a:schemeClr val="tx2"/>
              </a:buClr>
            </a:pPr>
            <a:endParaRPr lang="en-GB" sz="1600" dirty="0"/>
          </a:p>
        </p:txBody>
      </p:sp>
      <p:pic>
        <p:nvPicPr>
          <p:cNvPr id="8" name="Picture 7"/>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3199" y="155373"/>
            <a:ext cx="877456" cy="952991"/>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1233" y="3849321"/>
            <a:ext cx="3218866" cy="2023902"/>
          </a:xfrm>
          <a:prstGeom prst="rect">
            <a:avLst/>
          </a:prstGeom>
          <a:ln>
            <a:solidFill>
              <a:schemeClr val="bg1">
                <a:lumMod val="75000"/>
              </a:schemeClr>
            </a:solidFill>
          </a:ln>
        </p:spPr>
      </p:pic>
      <p:sp>
        <p:nvSpPr>
          <p:cNvPr id="6" name="TextBox 5"/>
          <p:cNvSpPr txBox="1"/>
          <p:nvPr/>
        </p:nvSpPr>
        <p:spPr>
          <a:xfrm>
            <a:off x="917752" y="3763372"/>
            <a:ext cx="4526369"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If </a:t>
            </a:r>
            <a:r>
              <a:rPr lang="en-US" dirty="0"/>
              <a:t>checklist is not completed by a physician, then </a:t>
            </a:r>
            <a:r>
              <a:rPr lang="en-US" dirty="0">
                <a:solidFill>
                  <a:srgbClr val="C00000"/>
                </a:solidFill>
              </a:rPr>
              <a:t>‘This </a:t>
            </a:r>
            <a:r>
              <a:rPr lang="en-US" dirty="0" smtClean="0">
                <a:solidFill>
                  <a:srgbClr val="C00000"/>
                </a:solidFill>
              </a:rPr>
              <a:t>patient </a:t>
            </a:r>
            <a:r>
              <a:rPr lang="en-US" dirty="0">
                <a:solidFill>
                  <a:srgbClr val="C00000"/>
                </a:solidFill>
              </a:rPr>
              <a:t>meets all </a:t>
            </a:r>
            <a:r>
              <a:rPr lang="en-US" dirty="0" smtClean="0">
                <a:solidFill>
                  <a:srgbClr val="C00000"/>
                </a:solidFill>
              </a:rPr>
              <a:t>of the </a:t>
            </a:r>
            <a:r>
              <a:rPr lang="en-US" dirty="0">
                <a:solidFill>
                  <a:srgbClr val="C00000"/>
                </a:solidFill>
              </a:rPr>
              <a:t>inclusion </a:t>
            </a:r>
            <a:r>
              <a:rPr lang="en-US" dirty="0" smtClean="0">
                <a:solidFill>
                  <a:srgbClr val="C00000"/>
                </a:solidFill>
              </a:rPr>
              <a:t>and </a:t>
            </a:r>
            <a:r>
              <a:rPr lang="en-US" dirty="0">
                <a:solidFill>
                  <a:srgbClr val="C00000"/>
                </a:solidFill>
              </a:rPr>
              <a:t>none of the exclusion </a:t>
            </a:r>
            <a:r>
              <a:rPr lang="en-US" dirty="0" smtClean="0">
                <a:solidFill>
                  <a:srgbClr val="C00000"/>
                </a:solidFill>
              </a:rPr>
              <a:t>criteria for the CLEAR trial’ </a:t>
            </a:r>
            <a:r>
              <a:rPr lang="en-US" dirty="0"/>
              <a:t>must be documented in the patient medical notes (stickers provided)</a:t>
            </a:r>
          </a:p>
        </p:txBody>
      </p:sp>
    </p:spTree>
    <p:extLst>
      <p:ext uri="{BB962C8B-B14F-4D97-AF65-F5344CB8AC3E}">
        <p14:creationId xmlns:p14="http://schemas.microsoft.com/office/powerpoint/2010/main" val="2774537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656" y="1455504"/>
            <a:ext cx="8868317" cy="5402496"/>
          </a:xfrm>
        </p:spPr>
        <p:txBody>
          <a:bodyPr>
            <a:normAutofit fontScale="25000" lnSpcReduction="20000"/>
          </a:bodyPr>
          <a:lstStyle/>
          <a:p>
            <a:r>
              <a:rPr lang="en-GB" sz="8000" dirty="0"/>
              <a:t>At </a:t>
            </a:r>
            <a:r>
              <a:rPr lang="en-GB" sz="8000" dirty="0" smtClean="0"/>
              <a:t>baseline, </a:t>
            </a:r>
            <a:r>
              <a:rPr lang="en-GB" sz="8000" dirty="0"/>
              <a:t>the </a:t>
            </a:r>
            <a:r>
              <a:rPr lang="en-GB" sz="8000" dirty="0" smtClean="0"/>
              <a:t>QoL-B</a:t>
            </a:r>
            <a:r>
              <a:rPr lang="en-GB" sz="8000" dirty="0"/>
              <a:t>, SGRQ, EQ-5D-5L </a:t>
            </a:r>
            <a:r>
              <a:rPr lang="en-GB" sz="8000" dirty="0" smtClean="0"/>
              <a:t>questionnaires </a:t>
            </a:r>
            <a:r>
              <a:rPr lang="en-GB" sz="8000" dirty="0"/>
              <a:t>are completed at the visit prior to randomisation</a:t>
            </a:r>
            <a:r>
              <a:rPr lang="en-GB" sz="8000" dirty="0" smtClean="0"/>
              <a:t>.</a:t>
            </a:r>
          </a:p>
          <a:p>
            <a:r>
              <a:rPr lang="en-US" sz="8000" dirty="0"/>
              <a:t>To maintain independent completion at subsequent visits (Visit 2-5) the questionnaires will be completed by the patient </a:t>
            </a:r>
            <a:r>
              <a:rPr lang="en-US" sz="8000" b="1" dirty="0"/>
              <a:t>at home prior to the visit (remote or site visit). </a:t>
            </a:r>
            <a:r>
              <a:rPr lang="en-GB" sz="8000" dirty="0"/>
              <a:t>Send patients a reminder to complete the questionnaires prior to visits 2-5.</a:t>
            </a:r>
          </a:p>
          <a:p>
            <a:r>
              <a:rPr lang="en-US" sz="8000" dirty="0" smtClean="0"/>
              <a:t>The </a:t>
            </a:r>
            <a:r>
              <a:rPr lang="en-US" sz="8000" dirty="0"/>
              <a:t>patient will be provided with a study pack at the baseline visit to take home containing the questionnaires </a:t>
            </a:r>
            <a:r>
              <a:rPr lang="en-US" sz="8000" dirty="0" smtClean="0"/>
              <a:t>for subsequent visits in </a:t>
            </a:r>
            <a:r>
              <a:rPr lang="en-US" sz="8000" dirty="0"/>
              <a:t>the order they should be completed. </a:t>
            </a:r>
            <a:endParaRPr lang="en-GB" sz="8000" dirty="0">
              <a:solidFill>
                <a:srgbClr val="FF0000"/>
              </a:solidFill>
            </a:endParaRPr>
          </a:p>
          <a:p>
            <a:r>
              <a:rPr lang="en-GB" sz="8000" dirty="0" smtClean="0"/>
              <a:t>At the beginning of the visit (remote or site visit), firstly ask them if they have completed the questionnaires, and if not instruct them to complete them independently </a:t>
            </a:r>
            <a:r>
              <a:rPr lang="en-GB" sz="8000" b="1" dirty="0" smtClean="0"/>
              <a:t>prior to commencing the visit.</a:t>
            </a:r>
            <a:r>
              <a:rPr lang="en-GB" sz="8000" dirty="0" smtClean="0"/>
              <a:t> If you are completing a remote visit the patient can then read out their answers over the phone.</a:t>
            </a:r>
          </a:p>
          <a:p>
            <a:r>
              <a:rPr lang="en-GB" sz="8000" dirty="0" smtClean="0"/>
              <a:t>If </a:t>
            </a:r>
            <a:r>
              <a:rPr lang="en-GB" sz="8000" dirty="0"/>
              <a:t>the patient asks for help in completing their questionnaires, do not provide an answer. It is appropriate to clarify a question but not to provide an </a:t>
            </a:r>
            <a:r>
              <a:rPr lang="en-GB" sz="8000" dirty="0" smtClean="0"/>
              <a:t>answer.</a:t>
            </a:r>
          </a:p>
          <a:p>
            <a:r>
              <a:rPr lang="en-GB" sz="8000" dirty="0" smtClean="0"/>
              <a:t>Emphasise </a:t>
            </a:r>
            <a:r>
              <a:rPr lang="en-GB" sz="8000" dirty="0"/>
              <a:t>that all responses will be kept confidential.</a:t>
            </a:r>
          </a:p>
          <a:p>
            <a:r>
              <a:rPr lang="en-GB" sz="8000" dirty="0" smtClean="0"/>
              <a:t>If during a remote visit the patient does not have their questionnaires, go </a:t>
            </a:r>
            <a:r>
              <a:rPr lang="en-GB" sz="8000" dirty="0"/>
              <a:t>ahead with remote visit </a:t>
            </a:r>
            <a:r>
              <a:rPr lang="en-GB" sz="8000" dirty="0" smtClean="0"/>
              <a:t>as you can read out the questionnaires over the phone, but </a:t>
            </a:r>
            <a:r>
              <a:rPr lang="en-GB" sz="8000" dirty="0"/>
              <a:t>ensure the patient is sent out a new pack for future visits</a:t>
            </a:r>
            <a:r>
              <a:rPr lang="en-GB" sz="8000" dirty="0" smtClean="0"/>
              <a:t>.</a:t>
            </a:r>
          </a:p>
          <a:p>
            <a:endParaRPr lang="en-GB" dirty="0">
              <a:solidFill>
                <a:schemeClr val="accent4">
                  <a:lumMod val="75000"/>
                </a:schemeClr>
              </a:solidFill>
            </a:endParaRPr>
          </a:p>
        </p:txBody>
      </p:sp>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6622" y="186904"/>
            <a:ext cx="877456" cy="952991"/>
          </a:xfrm>
          <a:prstGeom prst="rect">
            <a:avLst/>
          </a:prstGeom>
          <a:noFill/>
          <a:ln>
            <a:noFill/>
          </a:ln>
        </p:spPr>
      </p:pic>
      <p:sp>
        <p:nvSpPr>
          <p:cNvPr id="7" name="Title 1"/>
          <p:cNvSpPr>
            <a:spLocks noGrp="1"/>
          </p:cNvSpPr>
          <p:nvPr>
            <p:ph type="title"/>
          </p:nvPr>
        </p:nvSpPr>
        <p:spPr>
          <a:xfrm>
            <a:off x="0" y="81173"/>
            <a:ext cx="8076622" cy="1325563"/>
          </a:xfrm>
        </p:spPr>
        <p:txBody>
          <a:bodyPr>
            <a:normAutofit/>
          </a:bodyPr>
          <a:lstStyle/>
          <a:p>
            <a:pPr algn="ctr"/>
            <a:r>
              <a:rPr lang="en-GB" sz="4000" b="1" dirty="0">
                <a:solidFill>
                  <a:srgbClr val="808000"/>
                </a:solidFill>
              </a:rPr>
              <a:t>Outcome </a:t>
            </a:r>
            <a:r>
              <a:rPr lang="en-GB" sz="4000" b="1" dirty="0" smtClean="0">
                <a:solidFill>
                  <a:srgbClr val="808000"/>
                </a:solidFill>
              </a:rPr>
              <a:t>Questionnaires</a:t>
            </a:r>
            <a:br>
              <a:rPr lang="en-GB" sz="4000" b="1" dirty="0" smtClean="0">
                <a:solidFill>
                  <a:srgbClr val="808000"/>
                </a:solidFill>
              </a:rPr>
            </a:br>
            <a:r>
              <a:rPr lang="en-GB" sz="4000" b="1" dirty="0" smtClean="0">
                <a:solidFill>
                  <a:srgbClr val="808000"/>
                </a:solidFill>
              </a:rPr>
              <a:t>(QOL-B</a:t>
            </a:r>
            <a:r>
              <a:rPr lang="en-GB" sz="4000" b="1" dirty="0">
                <a:solidFill>
                  <a:srgbClr val="808000"/>
                </a:solidFill>
              </a:rPr>
              <a:t>, SGRQ, EQ-5D-5L)</a:t>
            </a:r>
          </a:p>
        </p:txBody>
      </p:sp>
    </p:spTree>
    <p:extLst>
      <p:ext uri="{BB962C8B-B14F-4D97-AF65-F5344CB8AC3E}">
        <p14:creationId xmlns:p14="http://schemas.microsoft.com/office/powerpoint/2010/main" val="1193665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29"/>
            <a:ext cx="7823199" cy="1325563"/>
          </a:xfrm>
        </p:spPr>
        <p:txBody>
          <a:bodyPr>
            <a:normAutofit/>
          </a:bodyPr>
          <a:lstStyle/>
          <a:p>
            <a:pPr algn="ctr"/>
            <a:r>
              <a:rPr lang="en-GB" sz="4000" b="1" dirty="0">
                <a:solidFill>
                  <a:srgbClr val="808000"/>
                </a:solidFill>
              </a:rPr>
              <a:t>Health Service Use</a:t>
            </a:r>
            <a:br>
              <a:rPr lang="en-GB" sz="4000" b="1" dirty="0">
                <a:solidFill>
                  <a:srgbClr val="808000"/>
                </a:solidFill>
              </a:rPr>
            </a:br>
            <a:r>
              <a:rPr lang="en-GB" sz="4000" b="1" dirty="0">
                <a:solidFill>
                  <a:srgbClr val="808000"/>
                </a:solidFill>
              </a:rPr>
              <a:t>Questionnaire and Logs</a:t>
            </a:r>
          </a:p>
        </p:txBody>
      </p:sp>
      <p:sp>
        <p:nvSpPr>
          <p:cNvPr id="3" name="Content Placeholder 2"/>
          <p:cNvSpPr>
            <a:spLocks noGrp="1"/>
          </p:cNvSpPr>
          <p:nvPr>
            <p:ph idx="1"/>
          </p:nvPr>
        </p:nvSpPr>
        <p:spPr/>
        <p:txBody>
          <a:bodyPr>
            <a:normAutofit/>
          </a:bodyPr>
          <a:lstStyle/>
          <a:p>
            <a:pPr lvl="0"/>
            <a:r>
              <a:rPr lang="en-GB" sz="2300" dirty="0"/>
              <a:t>Health Service Use Questionnaires will be completed </a:t>
            </a:r>
            <a:r>
              <a:rPr lang="en-GB" sz="2300" dirty="0" smtClean="0"/>
              <a:t>at study visits 1-5.</a:t>
            </a:r>
            <a:endParaRPr lang="en-GB" sz="2300" dirty="0"/>
          </a:p>
          <a:p>
            <a:r>
              <a:rPr lang="en-US" sz="2300" dirty="0"/>
              <a:t>The patient will be provided with a study pack at the baseline visit to take home containing the </a:t>
            </a:r>
            <a:r>
              <a:rPr lang="en-US" sz="2300" dirty="0" smtClean="0"/>
              <a:t>Health Service Use Logs. </a:t>
            </a:r>
            <a:endParaRPr lang="en-GB" sz="2300" dirty="0">
              <a:solidFill>
                <a:srgbClr val="FF0000"/>
              </a:solidFill>
            </a:endParaRPr>
          </a:p>
          <a:p>
            <a:r>
              <a:rPr lang="en-GB" sz="2300" dirty="0" smtClean="0"/>
              <a:t>On remote study visits, go through the Health Service Use Log with the patient over the phone. You should complete the Health Service Use Questionnaire based on the patients responses to the Health Service Use Log.</a:t>
            </a:r>
          </a:p>
          <a:p>
            <a:r>
              <a:rPr lang="en-GB" sz="2300" dirty="0" smtClean="0"/>
              <a:t>Ensure the patient has the correct contact number for the study team to report any </a:t>
            </a:r>
            <a:r>
              <a:rPr lang="en-GB" sz="2300" dirty="0"/>
              <a:t>symptoms of </a:t>
            </a:r>
            <a:r>
              <a:rPr lang="en-GB" sz="2300" dirty="0" smtClean="0"/>
              <a:t>exacerbations.</a:t>
            </a:r>
            <a:endParaRPr lang="en-GB" sz="2300" dirty="0"/>
          </a:p>
        </p:txBody>
      </p:sp>
      <p:pic>
        <p:nvPicPr>
          <p:cNvPr id="7" name="Picture 6"/>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3199" y="327716"/>
            <a:ext cx="877456" cy="952991"/>
          </a:xfrm>
          <a:prstGeom prst="rect">
            <a:avLst/>
          </a:prstGeom>
          <a:noFill/>
          <a:ln>
            <a:noFill/>
          </a:ln>
        </p:spPr>
      </p:pic>
    </p:spTree>
    <p:extLst>
      <p:ext uri="{BB962C8B-B14F-4D97-AF65-F5344CB8AC3E}">
        <p14:creationId xmlns:p14="http://schemas.microsoft.com/office/powerpoint/2010/main" val="1208178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373"/>
            <a:ext cx="7886700" cy="1325563"/>
          </a:xfrm>
        </p:spPr>
        <p:txBody>
          <a:bodyPr>
            <a:normAutofit/>
          </a:bodyPr>
          <a:lstStyle/>
          <a:p>
            <a:pPr algn="ctr"/>
            <a:r>
              <a:rPr lang="en-GB" sz="4000" b="1" dirty="0">
                <a:solidFill>
                  <a:srgbClr val="808000"/>
                </a:solidFill>
              </a:rPr>
              <a:t>Treatment Satisfaction </a:t>
            </a:r>
            <a:br>
              <a:rPr lang="en-GB" sz="4000" b="1" dirty="0">
                <a:solidFill>
                  <a:srgbClr val="808000"/>
                </a:solidFill>
              </a:rPr>
            </a:br>
            <a:r>
              <a:rPr lang="en-GB" sz="4000" b="1" dirty="0">
                <a:solidFill>
                  <a:srgbClr val="808000"/>
                </a:solidFill>
              </a:rPr>
              <a:t>Questionnaire</a:t>
            </a:r>
          </a:p>
        </p:txBody>
      </p:sp>
      <p:sp>
        <p:nvSpPr>
          <p:cNvPr id="3" name="Content Placeholder 2"/>
          <p:cNvSpPr>
            <a:spLocks noGrp="1"/>
          </p:cNvSpPr>
          <p:nvPr>
            <p:ph idx="1"/>
          </p:nvPr>
        </p:nvSpPr>
        <p:spPr/>
        <p:txBody>
          <a:bodyPr>
            <a:normAutofit fontScale="70000" lnSpcReduction="20000"/>
          </a:bodyPr>
          <a:lstStyle/>
          <a:p>
            <a:r>
              <a:rPr lang="en-GB" dirty="0"/>
              <a:t>The </a:t>
            </a:r>
            <a:r>
              <a:rPr lang="en-GB" dirty="0" smtClean="0"/>
              <a:t>Treatment </a:t>
            </a:r>
            <a:r>
              <a:rPr lang="en-GB" dirty="0"/>
              <a:t>S</a:t>
            </a:r>
            <a:r>
              <a:rPr lang="en-GB" dirty="0" smtClean="0"/>
              <a:t>atisfaction </a:t>
            </a:r>
            <a:r>
              <a:rPr lang="en-GB" dirty="0"/>
              <a:t>Q</a:t>
            </a:r>
            <a:r>
              <a:rPr lang="en-GB" dirty="0" smtClean="0"/>
              <a:t>uestionnaire </a:t>
            </a:r>
            <a:r>
              <a:rPr lang="en-GB" dirty="0"/>
              <a:t>is administered </a:t>
            </a:r>
            <a:r>
              <a:rPr lang="en-GB" dirty="0" smtClean="0"/>
              <a:t>at visits 2-5. This should be completed at the end of the remote visit if the patient is willing. </a:t>
            </a:r>
          </a:p>
          <a:p>
            <a:r>
              <a:rPr lang="en-GB" dirty="0"/>
              <a:t>There are a few different options for completing the questionnaires with patients on remote visits: </a:t>
            </a:r>
          </a:p>
          <a:p>
            <a:pPr marL="1143000" indent="-360000">
              <a:buFont typeface="+mj-lt"/>
              <a:buAutoNum type="arabicPeriod"/>
            </a:pPr>
            <a:r>
              <a:rPr lang="en-GB" dirty="0"/>
              <a:t>Patient should complete these independently and you can ask for their answers</a:t>
            </a:r>
          </a:p>
          <a:p>
            <a:pPr marL="1143000" indent="-360000">
              <a:buFont typeface="+mj-lt"/>
              <a:buAutoNum type="arabicPeriod"/>
            </a:pPr>
            <a:r>
              <a:rPr lang="en-GB" dirty="0"/>
              <a:t>Go through each question with the patient and you can ask for their </a:t>
            </a:r>
            <a:r>
              <a:rPr lang="en-GB" dirty="0" smtClean="0"/>
              <a:t>answers</a:t>
            </a:r>
          </a:p>
          <a:p>
            <a:r>
              <a:rPr lang="en-GB" dirty="0" smtClean="0"/>
              <a:t>Patients </a:t>
            </a:r>
            <a:r>
              <a:rPr lang="en-GB" dirty="0"/>
              <a:t>assigned to treatment groups HTS (6%) or carbocisteine will complete one questionnaire</a:t>
            </a:r>
          </a:p>
          <a:p>
            <a:r>
              <a:rPr lang="en-GB" dirty="0"/>
              <a:t>Patients assigned to a combination of HTS (6%) and carbocisteine will complete 2 </a:t>
            </a:r>
            <a:r>
              <a:rPr lang="en-GB" dirty="0" smtClean="0"/>
              <a:t>questionnaires </a:t>
            </a:r>
            <a:r>
              <a:rPr lang="en-GB" dirty="0"/>
              <a:t>(Complete the questionnaire for HTS first</a:t>
            </a:r>
            <a:r>
              <a:rPr lang="en-GB" dirty="0" smtClean="0"/>
              <a:t>)</a:t>
            </a:r>
          </a:p>
          <a:p>
            <a:r>
              <a:rPr lang="en-GB" dirty="0" smtClean="0"/>
              <a:t>Ask the patient to retain the satisfaction questionnaire for collection later. </a:t>
            </a:r>
          </a:p>
        </p:txBody>
      </p:sp>
      <p:pic>
        <p:nvPicPr>
          <p:cNvPr id="8" name="Picture 7"/>
          <p:cNvPicPr/>
          <p:nvPr/>
        </p:nvPicPr>
        <p:blipFill>
          <a:blip r:embed="rId3" cstate="email">
            <a:extLst>
              <a:ext uri="{28A0092B-C50C-407E-A947-70E740481C1C}">
                <a14:useLocalDpi xmlns:a14="http://schemas.microsoft.com/office/drawing/2010/main"/>
              </a:ext>
            </a:extLst>
          </a:blip>
          <a:srcRect/>
          <a:stretch>
            <a:fillRect/>
          </a:stretch>
        </p:blipFill>
        <p:spPr bwMode="auto">
          <a:xfrm>
            <a:off x="7886700" y="341658"/>
            <a:ext cx="877456" cy="952991"/>
          </a:xfrm>
          <a:prstGeom prst="rect">
            <a:avLst/>
          </a:prstGeom>
          <a:noFill/>
          <a:ln>
            <a:noFill/>
          </a:ln>
        </p:spPr>
      </p:pic>
    </p:spTree>
    <p:extLst>
      <p:ext uri="{BB962C8B-B14F-4D97-AF65-F5344CB8AC3E}">
        <p14:creationId xmlns:p14="http://schemas.microsoft.com/office/powerpoint/2010/main" val="3247184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985" y="985535"/>
            <a:ext cx="8620631" cy="1483996"/>
          </a:xfrm>
        </p:spPr>
        <p:txBody>
          <a:bodyPr>
            <a:normAutofit/>
          </a:bodyPr>
          <a:lstStyle/>
          <a:p>
            <a:pPr marL="0" indent="0">
              <a:buNone/>
            </a:pPr>
            <a:r>
              <a:rPr lang="en-GB" sz="2400" b="1" i="1" dirty="0" smtClean="0">
                <a:solidFill>
                  <a:srgbClr val="808000"/>
                </a:solidFill>
              </a:rPr>
              <a:t>Please </a:t>
            </a:r>
            <a:r>
              <a:rPr lang="en-GB" sz="2400" b="1" i="1" dirty="0">
                <a:solidFill>
                  <a:srgbClr val="808000"/>
                </a:solidFill>
              </a:rPr>
              <a:t>see </a:t>
            </a:r>
            <a:r>
              <a:rPr lang="en-GB" sz="2400" b="1" i="1" u="sng" dirty="0">
                <a:solidFill>
                  <a:srgbClr val="808000"/>
                </a:solidFill>
              </a:rPr>
              <a:t>Separate PARI </a:t>
            </a:r>
            <a:r>
              <a:rPr lang="en-GB" sz="2400" b="1" i="1" u="sng" dirty="0" smtClean="0">
                <a:solidFill>
                  <a:srgbClr val="808000"/>
                </a:solidFill>
              </a:rPr>
              <a:t>Training Slides</a:t>
            </a:r>
            <a:r>
              <a:rPr lang="en-GB" sz="2400" b="1" i="1" u="sng" dirty="0">
                <a:solidFill>
                  <a:srgbClr val="808000"/>
                </a:solidFill>
              </a:rPr>
              <a:t> </a:t>
            </a:r>
            <a:r>
              <a:rPr lang="en-GB" sz="2400" b="1" i="1" dirty="0" smtClean="0">
                <a:solidFill>
                  <a:srgbClr val="808000"/>
                </a:solidFill>
              </a:rPr>
              <a:t>which will cover </a:t>
            </a:r>
            <a:r>
              <a:rPr lang="en-GB" sz="2400" b="1" i="1" dirty="0" err="1" smtClean="0">
                <a:solidFill>
                  <a:srgbClr val="808000"/>
                </a:solidFill>
              </a:rPr>
              <a:t>SpiroSense</a:t>
            </a:r>
            <a:r>
              <a:rPr lang="en-GB" sz="2400" b="1" i="1" dirty="0" smtClean="0">
                <a:solidFill>
                  <a:srgbClr val="808000"/>
                </a:solidFill>
              </a:rPr>
              <a:t> </a:t>
            </a:r>
            <a:r>
              <a:rPr lang="en-GB" sz="2400" b="1" i="1" dirty="0">
                <a:solidFill>
                  <a:srgbClr val="808000"/>
                </a:solidFill>
              </a:rPr>
              <a:t>device operation &amp; </a:t>
            </a:r>
            <a:r>
              <a:rPr lang="en-GB" sz="2400" b="1" i="1" dirty="0" smtClean="0">
                <a:solidFill>
                  <a:srgbClr val="808000"/>
                </a:solidFill>
              </a:rPr>
              <a:t>software, cleaning and support</a:t>
            </a:r>
            <a:endParaRPr lang="en-GB" sz="2400" b="1" i="1" dirty="0">
              <a:solidFill>
                <a:srgbClr val="808000"/>
              </a:solidFill>
            </a:endParaRPr>
          </a:p>
          <a:p>
            <a:pPr marL="0" indent="0">
              <a:buNone/>
            </a:pPr>
            <a:endParaRPr lang="en-GB" sz="2400" dirty="0" smtClean="0"/>
          </a:p>
          <a:p>
            <a:pPr marL="0" indent="0">
              <a:buNone/>
            </a:pPr>
            <a:endParaRPr lang="en-GB" sz="2400" dirty="0"/>
          </a:p>
          <a:p>
            <a:pPr marL="0" indent="0">
              <a:buNone/>
            </a:pPr>
            <a:endParaRPr lang="en-GB" sz="2400" dirty="0"/>
          </a:p>
        </p:txBody>
      </p: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8011391" y="144289"/>
            <a:ext cx="877456" cy="952991"/>
          </a:xfrm>
          <a:prstGeom prst="rect">
            <a:avLst/>
          </a:prstGeom>
          <a:noFill/>
          <a:ln>
            <a:noFill/>
          </a:ln>
        </p:spPr>
      </p:pic>
      <p:sp>
        <p:nvSpPr>
          <p:cNvPr id="5" name="Content Placeholder 2"/>
          <p:cNvSpPr txBox="1">
            <a:spLocks/>
          </p:cNvSpPr>
          <p:nvPr/>
        </p:nvSpPr>
        <p:spPr>
          <a:xfrm>
            <a:off x="133011" y="1952418"/>
            <a:ext cx="8643187" cy="500004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6200" b="1" u="sng" dirty="0" err="1" smtClean="0"/>
              <a:t>SpiroSense</a:t>
            </a:r>
            <a:r>
              <a:rPr lang="en-GB" sz="6200" b="1" u="sng" dirty="0" smtClean="0"/>
              <a:t> Pro </a:t>
            </a:r>
            <a:r>
              <a:rPr lang="en-GB" sz="6200" b="1" u="sng" dirty="0" smtClean="0">
                <a:solidFill>
                  <a:prstClr val="black"/>
                </a:solidFill>
              </a:rPr>
              <a:t>self-calibrating </a:t>
            </a:r>
            <a:r>
              <a:rPr lang="en-GB" sz="6200" b="1" u="sng" dirty="0">
                <a:solidFill>
                  <a:prstClr val="black"/>
                </a:solidFill>
              </a:rPr>
              <a:t>spirometers</a:t>
            </a:r>
            <a:endParaRPr lang="en-GB" sz="6200" b="1" u="sng" dirty="0" smtClean="0"/>
          </a:p>
          <a:p>
            <a:r>
              <a:rPr lang="en-GB" sz="6200" dirty="0" smtClean="0"/>
              <a:t>Use at baseline and all visits performed at site</a:t>
            </a:r>
            <a:endParaRPr lang="en-GB" sz="6200" dirty="0"/>
          </a:p>
          <a:p>
            <a:pPr lvl="0"/>
            <a:r>
              <a:rPr lang="en-GB" sz="6200" dirty="0" smtClean="0">
                <a:solidFill>
                  <a:prstClr val="black"/>
                </a:solidFill>
              </a:rPr>
              <a:t>Connect </a:t>
            </a:r>
            <a:r>
              <a:rPr lang="en-GB" sz="6200" dirty="0">
                <a:solidFill>
                  <a:prstClr val="black"/>
                </a:solidFill>
              </a:rPr>
              <a:t>to study specific </a:t>
            </a:r>
            <a:r>
              <a:rPr lang="en-GB" sz="6200" dirty="0" smtClean="0">
                <a:solidFill>
                  <a:prstClr val="black"/>
                </a:solidFill>
              </a:rPr>
              <a:t>laptop/study computer</a:t>
            </a:r>
            <a:endParaRPr lang="en-GB" sz="6200" dirty="0">
              <a:solidFill>
                <a:prstClr val="black"/>
              </a:solidFill>
            </a:endParaRPr>
          </a:p>
          <a:p>
            <a:pPr lvl="0"/>
            <a:r>
              <a:rPr lang="en-GB" sz="6200" dirty="0">
                <a:solidFill>
                  <a:prstClr val="black"/>
                </a:solidFill>
              </a:rPr>
              <a:t>Single use mouthpieces (do not throw away the adaptor</a:t>
            </a:r>
            <a:r>
              <a:rPr lang="en-GB" sz="6200" dirty="0" smtClean="0">
                <a:solidFill>
                  <a:prstClr val="black"/>
                </a:solidFill>
              </a:rPr>
              <a:t>)</a:t>
            </a:r>
            <a:endParaRPr lang="en-GB" sz="6200" dirty="0">
              <a:solidFill>
                <a:prstClr val="black"/>
              </a:solidFill>
            </a:endParaRPr>
          </a:p>
          <a:p>
            <a:pPr marL="0" indent="0">
              <a:buNone/>
            </a:pPr>
            <a:endParaRPr lang="en-GB" sz="2400" b="1" dirty="0" smtClean="0">
              <a:solidFill>
                <a:prstClr val="black"/>
              </a:solidFill>
            </a:endParaRPr>
          </a:p>
          <a:p>
            <a:pPr marL="0" indent="0">
              <a:buNone/>
            </a:pPr>
            <a:r>
              <a:rPr lang="en-GB" sz="6200" b="1" u="sng" dirty="0" err="1" smtClean="0">
                <a:solidFill>
                  <a:prstClr val="black"/>
                </a:solidFill>
              </a:rPr>
              <a:t>mySpiroSense</a:t>
            </a:r>
            <a:endParaRPr lang="en-GB" sz="6200" b="1" u="sng" dirty="0">
              <a:solidFill>
                <a:prstClr val="black"/>
              </a:solidFill>
            </a:endParaRPr>
          </a:p>
          <a:p>
            <a:r>
              <a:rPr lang="en-GB" sz="6200" dirty="0">
                <a:solidFill>
                  <a:prstClr val="black"/>
                </a:solidFill>
              </a:rPr>
              <a:t>The patient should be instructed to perform home spirometry as per home spirometry guidelines</a:t>
            </a:r>
            <a:r>
              <a:rPr lang="en-GB" sz="6200" dirty="0" smtClean="0">
                <a:solidFill>
                  <a:prstClr val="black"/>
                </a:solidFill>
              </a:rPr>
              <a:t>.</a:t>
            </a:r>
          </a:p>
          <a:p>
            <a:r>
              <a:rPr lang="en-GB" sz="6200" dirty="0" smtClean="0">
                <a:solidFill>
                  <a:prstClr val="black"/>
                </a:solidFill>
              </a:rPr>
              <a:t>Perform </a:t>
            </a:r>
            <a:r>
              <a:rPr lang="en-GB" sz="6200" dirty="0" smtClean="0"/>
              <a:t>3 readings around the same time of day after morning airway clearance if possible and relative to when they take their bronchodilators etc.:</a:t>
            </a:r>
          </a:p>
          <a:p>
            <a:pPr lvl="1"/>
            <a:r>
              <a:rPr lang="en-GB" sz="6200" dirty="0" smtClean="0"/>
              <a:t>Weekly measurement</a:t>
            </a:r>
          </a:p>
          <a:p>
            <a:pPr lvl="1"/>
            <a:r>
              <a:rPr lang="en-GB" sz="6200" dirty="0" smtClean="0"/>
              <a:t>Morning of study visits 2-5*</a:t>
            </a:r>
            <a:endParaRPr lang="en-GB" sz="6200" dirty="0" smtClean="0">
              <a:solidFill>
                <a:srgbClr val="FF0000"/>
              </a:solidFill>
            </a:endParaRPr>
          </a:p>
          <a:p>
            <a:pPr lvl="1"/>
            <a:r>
              <a:rPr lang="en-GB" sz="6200" dirty="0" smtClean="0"/>
              <a:t>At the beginning and end of an exacerbation</a:t>
            </a:r>
          </a:p>
          <a:p>
            <a:pPr marL="0" indent="0">
              <a:buNone/>
            </a:pPr>
            <a:r>
              <a:rPr lang="en-GB" sz="6600" dirty="0" smtClean="0"/>
              <a:t>	*</a:t>
            </a:r>
            <a:r>
              <a:rPr lang="en-GB" sz="6600" dirty="0"/>
              <a:t>if doing remote </a:t>
            </a:r>
            <a:r>
              <a:rPr lang="en-GB" sz="6600" dirty="0" smtClean="0"/>
              <a:t>visits, only </a:t>
            </a:r>
            <a:r>
              <a:rPr lang="en-GB" sz="6600" dirty="0"/>
              <a:t>one set of </a:t>
            </a:r>
            <a:r>
              <a:rPr lang="en-GB" sz="6600" dirty="0" err="1"/>
              <a:t>mySpiroSense</a:t>
            </a:r>
            <a:r>
              <a:rPr lang="en-GB" sz="6600" dirty="0"/>
              <a:t> </a:t>
            </a:r>
            <a:r>
              <a:rPr lang="en-GB" sz="6600" dirty="0" smtClean="0"/>
              <a:t>spirometry is required (done 	prior to the visit). Please check this has been done when completing the remote visit.</a:t>
            </a:r>
            <a:endParaRPr lang="en-GB" sz="6600" dirty="0"/>
          </a:p>
          <a:p>
            <a:r>
              <a:rPr lang="en-GB" sz="6200" dirty="0" smtClean="0"/>
              <a:t>Results from the </a:t>
            </a:r>
            <a:r>
              <a:rPr lang="en-GB" sz="6200" i="1" dirty="0" err="1" smtClean="0"/>
              <a:t>my</a:t>
            </a:r>
            <a:r>
              <a:rPr lang="en-GB" sz="6200" dirty="0" err="1" smtClean="0"/>
              <a:t>SpiroSense</a:t>
            </a:r>
            <a:r>
              <a:rPr lang="en-GB" sz="6200" dirty="0" smtClean="0"/>
              <a:t> device to be transferred via USB to the laptop at each onsite visit and at the end of the study</a:t>
            </a:r>
            <a:endParaRPr lang="en-GB" sz="2400" dirty="0" smtClean="0"/>
          </a:p>
          <a:p>
            <a:endParaRPr lang="en-GB" dirty="0"/>
          </a:p>
        </p:txBody>
      </p:sp>
      <p:sp>
        <p:nvSpPr>
          <p:cNvPr id="7" name="Title 6"/>
          <p:cNvSpPr>
            <a:spLocks noGrp="1"/>
          </p:cNvSpPr>
          <p:nvPr>
            <p:ph type="title"/>
          </p:nvPr>
        </p:nvSpPr>
        <p:spPr>
          <a:xfrm>
            <a:off x="434779" y="144289"/>
            <a:ext cx="7886700" cy="732154"/>
          </a:xfrm>
        </p:spPr>
        <p:txBody>
          <a:bodyPr/>
          <a:lstStyle/>
          <a:p>
            <a:pPr algn="ctr"/>
            <a:r>
              <a:rPr lang="en-GB" b="1" dirty="0">
                <a:solidFill>
                  <a:srgbClr val="808000"/>
                </a:solidFill>
              </a:rPr>
              <a:t>Lung Function Tests</a:t>
            </a:r>
            <a:endParaRPr lang="en-GB" dirty="0"/>
          </a:p>
        </p:txBody>
      </p:sp>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98" t="26932" r="55156" b="8676"/>
          <a:stretch/>
        </p:blipFill>
        <p:spPr bwMode="auto">
          <a:xfrm>
            <a:off x="5533901" y="1717569"/>
            <a:ext cx="3111335" cy="1915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a:xfrm>
            <a:off x="275515" y="6230051"/>
            <a:ext cx="8613332" cy="50866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7200" b="1" dirty="0" err="1" smtClean="0">
                <a:solidFill>
                  <a:srgbClr val="808000"/>
                </a:solidFill>
              </a:rPr>
              <a:t>Spiromtery</a:t>
            </a:r>
            <a:r>
              <a:rPr lang="en-GB" sz="7200" b="1" dirty="0" smtClean="0">
                <a:solidFill>
                  <a:srgbClr val="808000"/>
                </a:solidFill>
              </a:rPr>
              <a:t> data (</a:t>
            </a:r>
            <a:r>
              <a:rPr lang="en-GB" sz="7200" b="1" dirty="0" err="1" smtClean="0">
                <a:solidFill>
                  <a:srgbClr val="808000"/>
                </a:solidFill>
              </a:rPr>
              <a:t>SpiroSense</a:t>
            </a:r>
            <a:r>
              <a:rPr lang="en-GB" sz="7200" b="1" dirty="0" smtClean="0">
                <a:solidFill>
                  <a:srgbClr val="808000"/>
                </a:solidFill>
              </a:rPr>
              <a:t> Pro and </a:t>
            </a:r>
            <a:r>
              <a:rPr lang="en-GB" sz="7200" b="1" dirty="0" err="1" smtClean="0">
                <a:solidFill>
                  <a:srgbClr val="808000"/>
                </a:solidFill>
              </a:rPr>
              <a:t>mySpiroSense</a:t>
            </a:r>
            <a:r>
              <a:rPr lang="en-GB" sz="7200" b="1" dirty="0" smtClean="0">
                <a:solidFill>
                  <a:srgbClr val="808000"/>
                </a:solidFill>
              </a:rPr>
              <a:t>) to be transferred to the PARI online portal periodically (every 6 months). Instructions will be provided to your site.</a:t>
            </a:r>
            <a:endParaRPr lang="en-GB" sz="7200" b="1" dirty="0">
              <a:solidFill>
                <a:srgbClr val="808000"/>
              </a:solidFill>
            </a:endParaRPr>
          </a:p>
          <a:p>
            <a:endParaRPr lang="en-GB" sz="2400" dirty="0" smtClean="0"/>
          </a:p>
          <a:p>
            <a:endParaRPr lang="en-GB" dirty="0"/>
          </a:p>
        </p:txBody>
      </p:sp>
    </p:spTree>
    <p:extLst>
      <p:ext uri="{BB962C8B-B14F-4D97-AF65-F5344CB8AC3E}">
        <p14:creationId xmlns:p14="http://schemas.microsoft.com/office/powerpoint/2010/main" val="401199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398"/>
            <a:ext cx="9144000" cy="1325563"/>
          </a:xfrm>
        </p:spPr>
        <p:txBody>
          <a:bodyPr>
            <a:normAutofit/>
          </a:bodyPr>
          <a:lstStyle/>
          <a:p>
            <a:pPr algn="ctr"/>
            <a:r>
              <a:rPr lang="en-GB" b="1" dirty="0" smtClean="0">
                <a:solidFill>
                  <a:srgbClr val="808000"/>
                </a:solidFill>
              </a:rPr>
              <a:t>Treatment Allocation</a:t>
            </a:r>
            <a:endParaRPr lang="en-GB" b="1" dirty="0">
              <a:solidFill>
                <a:srgbClr val="808000"/>
              </a:solidFill>
            </a:endParaRPr>
          </a:p>
        </p:txBody>
      </p:sp>
      <p:sp>
        <p:nvSpPr>
          <p:cNvPr id="3" name="Content Placeholder 2"/>
          <p:cNvSpPr>
            <a:spLocks noGrp="1"/>
          </p:cNvSpPr>
          <p:nvPr>
            <p:ph idx="1"/>
          </p:nvPr>
        </p:nvSpPr>
        <p:spPr>
          <a:xfrm>
            <a:off x="628650" y="1680986"/>
            <a:ext cx="7886700" cy="4351338"/>
          </a:xfrm>
        </p:spPr>
        <p:txBody>
          <a:bodyPr>
            <a:normAutofit lnSpcReduction="10000"/>
          </a:bodyPr>
          <a:lstStyle/>
          <a:p>
            <a:pPr marL="285750" indent="-285750">
              <a:buClr>
                <a:schemeClr val="tx2"/>
              </a:buClr>
            </a:pPr>
            <a:r>
              <a:rPr lang="en-GB" dirty="0"/>
              <a:t>1:1:1:1 randomisation to each of 4 treatment </a:t>
            </a:r>
            <a:r>
              <a:rPr lang="en-GB" dirty="0" smtClean="0"/>
              <a:t>groups</a:t>
            </a:r>
          </a:p>
          <a:p>
            <a:pPr marL="0" indent="0">
              <a:buClr>
                <a:schemeClr val="tx2"/>
              </a:buClr>
              <a:buNone/>
            </a:pPr>
            <a:endParaRPr lang="en-GB" dirty="0"/>
          </a:p>
          <a:p>
            <a:pPr marL="285750" indent="-285750">
              <a:buClr>
                <a:schemeClr val="tx2"/>
              </a:buClr>
            </a:pPr>
            <a:r>
              <a:rPr lang="en-GB" dirty="0"/>
              <a:t>Stratified by site, patient antibiotic </a:t>
            </a:r>
            <a:r>
              <a:rPr lang="en-GB" dirty="0" smtClean="0"/>
              <a:t>use in </a:t>
            </a:r>
            <a:r>
              <a:rPr lang="en-GB" dirty="0"/>
              <a:t>the past year due to </a:t>
            </a:r>
            <a:r>
              <a:rPr lang="en-GB" dirty="0" smtClean="0"/>
              <a:t>exacerbation, </a:t>
            </a:r>
            <a:r>
              <a:rPr lang="en-GB" dirty="0"/>
              <a:t>and patient use of </a:t>
            </a:r>
            <a:r>
              <a:rPr lang="en-GB" dirty="0" smtClean="0"/>
              <a:t>macrolides</a:t>
            </a:r>
          </a:p>
          <a:p>
            <a:pPr marL="0" indent="0">
              <a:buClr>
                <a:schemeClr val="tx2"/>
              </a:buClr>
              <a:buNone/>
            </a:pPr>
            <a:endParaRPr lang="en-GB" dirty="0"/>
          </a:p>
          <a:p>
            <a:pPr marL="285750" indent="-285750">
              <a:buClr>
                <a:schemeClr val="tx2"/>
              </a:buClr>
            </a:pPr>
            <a:r>
              <a:rPr lang="en-GB" dirty="0" smtClean="0"/>
              <a:t>Treatment allocation will be assigned by an automated </a:t>
            </a:r>
            <a:r>
              <a:rPr lang="en-GB" dirty="0"/>
              <a:t>randomisation </a:t>
            </a:r>
            <a:r>
              <a:rPr lang="en-GB" dirty="0" smtClean="0"/>
              <a:t>system “Sealed Envelope”</a:t>
            </a:r>
            <a:endParaRPr lang="en-GB" dirty="0"/>
          </a:p>
          <a:p>
            <a:pPr marL="0" indent="0">
              <a:buNone/>
            </a:pPr>
            <a:endParaRPr lang="en-GB" dirty="0"/>
          </a:p>
        </p:txBody>
      </p:sp>
      <p:pic>
        <p:nvPicPr>
          <p:cNvPr id="9" name="Picture 8"/>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3199" y="155373"/>
            <a:ext cx="877456" cy="952991"/>
          </a:xfrm>
          <a:prstGeom prst="rect">
            <a:avLst/>
          </a:prstGeom>
          <a:noFill/>
          <a:ln>
            <a:noFill/>
          </a:ln>
        </p:spPr>
      </p:pic>
    </p:spTree>
    <p:extLst>
      <p:ext uri="{BB962C8B-B14F-4D97-AF65-F5344CB8AC3E}">
        <p14:creationId xmlns:p14="http://schemas.microsoft.com/office/powerpoint/2010/main" val="20568600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717"/>
            <a:ext cx="9144000" cy="1325563"/>
          </a:xfrm>
        </p:spPr>
        <p:txBody>
          <a:bodyPr>
            <a:normAutofit/>
          </a:bodyPr>
          <a:lstStyle/>
          <a:p>
            <a:pPr algn="ctr"/>
            <a:r>
              <a:rPr lang="en-GB" sz="4000" b="1" dirty="0">
                <a:solidFill>
                  <a:srgbClr val="808000"/>
                </a:solidFill>
              </a:rPr>
              <a:t>IMP Details</a:t>
            </a:r>
          </a:p>
        </p:txBody>
      </p:sp>
      <p:sp>
        <p:nvSpPr>
          <p:cNvPr id="3" name="Content Placeholder 2"/>
          <p:cNvSpPr>
            <a:spLocks noGrp="1"/>
          </p:cNvSpPr>
          <p:nvPr>
            <p:ph idx="1"/>
          </p:nvPr>
        </p:nvSpPr>
        <p:spPr>
          <a:xfrm>
            <a:off x="244791" y="1392072"/>
            <a:ext cx="4502908" cy="4964279"/>
          </a:xfrm>
        </p:spPr>
        <p:txBody>
          <a:bodyPr>
            <a:normAutofit/>
          </a:bodyPr>
          <a:lstStyle/>
          <a:p>
            <a:r>
              <a:rPr lang="en-GB" sz="2400" dirty="0"/>
              <a:t>The following medicines are considered IMPs for the purposes of the CLEAR study:</a:t>
            </a:r>
          </a:p>
          <a:p>
            <a:pPr lvl="1"/>
            <a:r>
              <a:rPr lang="en-GB" sz="2000" dirty="0"/>
              <a:t>HTS (6%) – MucoClear</a:t>
            </a:r>
          </a:p>
          <a:p>
            <a:pPr lvl="1"/>
            <a:r>
              <a:rPr lang="en-GB" sz="2000" dirty="0"/>
              <a:t>Carbocisteine</a:t>
            </a:r>
          </a:p>
          <a:p>
            <a:r>
              <a:rPr lang="en-GB" sz="2400" dirty="0"/>
              <a:t>Routine hospital stock of </a:t>
            </a:r>
            <a:r>
              <a:rPr lang="en-GB" sz="2400" dirty="0" err="1"/>
              <a:t>carbocisteine</a:t>
            </a:r>
            <a:r>
              <a:rPr lang="en-GB" sz="2400" dirty="0"/>
              <a:t> </a:t>
            </a:r>
            <a:r>
              <a:rPr lang="en-GB" sz="2400" dirty="0" smtClean="0"/>
              <a:t>will be </a:t>
            </a:r>
            <a:r>
              <a:rPr lang="en-GB" sz="2400" dirty="0"/>
              <a:t>used </a:t>
            </a:r>
          </a:p>
          <a:p>
            <a:r>
              <a:rPr lang="en-GB" sz="2400" dirty="0"/>
              <a:t>MucoClear will be ordered </a:t>
            </a:r>
            <a:r>
              <a:rPr lang="en-GB" sz="2400" dirty="0" smtClean="0"/>
              <a:t>by pharmacy directly </a:t>
            </a:r>
            <a:r>
              <a:rPr lang="en-GB" sz="2400" dirty="0"/>
              <a:t>from PARI </a:t>
            </a:r>
            <a:r>
              <a:rPr lang="en-GB" sz="2400" dirty="0" smtClean="0"/>
              <a:t>UK Limited using trial-specific </a:t>
            </a:r>
            <a:r>
              <a:rPr lang="en-GB" sz="2400" dirty="0"/>
              <a:t>order </a:t>
            </a:r>
            <a:r>
              <a:rPr lang="en-GB" sz="2400" dirty="0" smtClean="0"/>
              <a:t>form</a:t>
            </a:r>
          </a:p>
          <a:p>
            <a:pPr marL="0" indent="0">
              <a:buNone/>
            </a:pPr>
            <a:endParaRPr lang="en-GB" dirty="0"/>
          </a:p>
        </p:txBody>
      </p:sp>
      <p:pic>
        <p:nvPicPr>
          <p:cNvPr id="9" name="Picture 8"/>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3199" y="155373"/>
            <a:ext cx="877456" cy="952991"/>
          </a:xfrm>
          <a:prstGeom prst="rect">
            <a:avLst/>
          </a:prstGeom>
          <a:noFill/>
          <a:ln>
            <a:noFill/>
          </a:ln>
        </p:spPr>
      </p:pic>
      <p:pic>
        <p:nvPicPr>
          <p:cNvPr id="4" name="Picture 3"/>
          <p:cNvPicPr>
            <a:picLocks noChangeAspect="1"/>
          </p:cNvPicPr>
          <p:nvPr/>
        </p:nvPicPr>
        <p:blipFill>
          <a:blip r:embed="rId4"/>
          <a:stretch>
            <a:fillRect/>
          </a:stretch>
        </p:blipFill>
        <p:spPr>
          <a:xfrm>
            <a:off x="4936904" y="1392071"/>
            <a:ext cx="3731075" cy="4486215"/>
          </a:xfrm>
          <a:prstGeom prst="rect">
            <a:avLst/>
          </a:prstGeom>
        </p:spPr>
      </p:pic>
    </p:spTree>
    <p:extLst>
      <p:ext uri="{BB962C8B-B14F-4D97-AF65-F5344CB8AC3E}">
        <p14:creationId xmlns:p14="http://schemas.microsoft.com/office/powerpoint/2010/main" val="6209532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014"/>
            <a:ext cx="9144000" cy="1325563"/>
          </a:xfrm>
        </p:spPr>
        <p:txBody>
          <a:bodyPr/>
          <a:lstStyle/>
          <a:p>
            <a:pPr algn="ctr"/>
            <a:r>
              <a:rPr lang="en-GB" b="1" dirty="0">
                <a:solidFill>
                  <a:srgbClr val="808000"/>
                </a:solidFill>
              </a:rPr>
              <a:t>Clinical </a:t>
            </a:r>
            <a:r>
              <a:rPr lang="en-GB" b="1" dirty="0" smtClean="0">
                <a:solidFill>
                  <a:srgbClr val="808000"/>
                </a:solidFill>
              </a:rPr>
              <a:t>Trial Prescription</a:t>
            </a:r>
            <a:endParaRPr lang="en-GB" b="1" dirty="0">
              <a:solidFill>
                <a:srgbClr val="808000"/>
              </a:solidFill>
            </a:endParaRPr>
          </a:p>
        </p:txBody>
      </p:sp>
      <p:pic>
        <p:nvPicPr>
          <p:cNvPr id="8" name="Picture 7"/>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3199" y="155373"/>
            <a:ext cx="877456" cy="952991"/>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4190" y="1199072"/>
            <a:ext cx="4132052" cy="5476365"/>
          </a:xfrm>
          <a:prstGeom prst="rect">
            <a:avLst/>
          </a:prstGeom>
        </p:spPr>
      </p:pic>
    </p:spTree>
    <p:extLst>
      <p:ext uri="{BB962C8B-B14F-4D97-AF65-F5344CB8AC3E}">
        <p14:creationId xmlns:p14="http://schemas.microsoft.com/office/powerpoint/2010/main" val="18045369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2420"/>
            <a:ext cx="9144000" cy="1325563"/>
          </a:xfrm>
        </p:spPr>
        <p:txBody>
          <a:bodyPr>
            <a:normAutofit/>
          </a:bodyPr>
          <a:lstStyle/>
          <a:p>
            <a:pPr algn="ctr"/>
            <a:r>
              <a:rPr lang="en-GB" sz="4000" b="1" dirty="0">
                <a:solidFill>
                  <a:srgbClr val="808000"/>
                </a:solidFill>
              </a:rPr>
              <a:t>IMP Dispensing</a:t>
            </a:r>
          </a:p>
        </p:txBody>
      </p:sp>
      <p:sp>
        <p:nvSpPr>
          <p:cNvPr id="5" name="TextBox 4"/>
          <p:cNvSpPr txBox="1"/>
          <p:nvPr/>
        </p:nvSpPr>
        <p:spPr>
          <a:xfrm>
            <a:off x="120770" y="1009236"/>
            <a:ext cx="4451230" cy="240065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a:t>Example label with information to be included on all drug packs dispensed for the CLEAR </a:t>
            </a:r>
            <a:r>
              <a:rPr lang="en-GB" dirty="0" smtClean="0"/>
              <a:t>trial</a:t>
            </a:r>
            <a:endParaRPr lang="en-GB" sz="900" dirty="0"/>
          </a:p>
          <a:p>
            <a:pPr marL="285750" indent="-285750">
              <a:spcAft>
                <a:spcPts val="600"/>
              </a:spcAft>
              <a:buFont typeface="Arial" panose="020B0604020202020204" pitchFamily="34" charset="0"/>
              <a:buChar char="•"/>
            </a:pPr>
            <a:r>
              <a:rPr lang="en-GB" b="1" dirty="0" smtClean="0"/>
              <a:t>Please ensure this information is included in your site’s IMP labels used for CLEAR.</a:t>
            </a:r>
          </a:p>
          <a:p>
            <a:pPr marL="285750" indent="-285750">
              <a:spcAft>
                <a:spcPts val="600"/>
              </a:spcAft>
              <a:buFont typeface="Arial" panose="020B0604020202020204" pitchFamily="34" charset="0"/>
              <a:buChar char="•"/>
            </a:pPr>
            <a:r>
              <a:rPr lang="en-GB" dirty="0" smtClean="0"/>
              <a:t>We ask for a copy of the label to be used prior to issuing Sponsor green light.</a:t>
            </a:r>
            <a:endParaRPr lang="en-GB" dirty="0" smtClean="0"/>
          </a:p>
          <a:p>
            <a:endParaRPr lang="en-GB" sz="900" dirty="0"/>
          </a:p>
        </p:txBody>
      </p:sp>
      <p:pic>
        <p:nvPicPr>
          <p:cNvPr id="10" name="Picture 9"/>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4135" y="56245"/>
            <a:ext cx="877456" cy="952991"/>
          </a:xfrm>
          <a:prstGeom prst="rect">
            <a:avLst/>
          </a:prstGeom>
          <a:noFill/>
          <a:ln>
            <a:noFill/>
          </a:ln>
        </p:spPr>
      </p:pic>
      <p:graphicFrame>
        <p:nvGraphicFramePr>
          <p:cNvPr id="11" name="Table 10"/>
          <p:cNvGraphicFramePr>
            <a:graphicFrameLocks noGrp="1"/>
          </p:cNvGraphicFramePr>
          <p:nvPr>
            <p:extLst>
              <p:ext uri="{D42A27DB-BD31-4B8C-83A1-F6EECF244321}">
                <p14:modId xmlns:p14="http://schemas.microsoft.com/office/powerpoint/2010/main" val="1280344357"/>
              </p:ext>
            </p:extLst>
          </p:nvPr>
        </p:nvGraphicFramePr>
        <p:xfrm>
          <a:off x="523188" y="5080957"/>
          <a:ext cx="7990936" cy="1659366"/>
        </p:xfrm>
        <a:graphic>
          <a:graphicData uri="http://schemas.openxmlformats.org/drawingml/2006/table">
            <a:tbl>
              <a:tblPr firstRow="1" bandRow="1">
                <a:tableStyleId>{93296810-A885-4BE3-A3E7-6D5BEEA58F35}</a:tableStyleId>
              </a:tblPr>
              <a:tblGrid>
                <a:gridCol w="2219313">
                  <a:extLst>
                    <a:ext uri="{9D8B030D-6E8A-4147-A177-3AD203B41FA5}">
                      <a16:colId xmlns:a16="http://schemas.microsoft.com/office/drawing/2014/main" val="2491168514"/>
                    </a:ext>
                  </a:extLst>
                </a:gridCol>
                <a:gridCol w="1886953">
                  <a:extLst>
                    <a:ext uri="{9D8B030D-6E8A-4147-A177-3AD203B41FA5}">
                      <a16:colId xmlns:a16="http://schemas.microsoft.com/office/drawing/2014/main" val="1428261702"/>
                    </a:ext>
                  </a:extLst>
                </a:gridCol>
                <a:gridCol w="1942335">
                  <a:extLst>
                    <a:ext uri="{9D8B030D-6E8A-4147-A177-3AD203B41FA5}">
                      <a16:colId xmlns:a16="http://schemas.microsoft.com/office/drawing/2014/main" val="3868798096"/>
                    </a:ext>
                  </a:extLst>
                </a:gridCol>
                <a:gridCol w="1942335">
                  <a:extLst>
                    <a:ext uri="{9D8B030D-6E8A-4147-A177-3AD203B41FA5}">
                      <a16:colId xmlns:a16="http://schemas.microsoft.com/office/drawing/2014/main" val="997362669"/>
                    </a:ext>
                  </a:extLst>
                </a:gridCol>
              </a:tblGrid>
              <a:tr h="379206">
                <a:tc>
                  <a:txBody>
                    <a:bodyPr/>
                    <a:lstStyle/>
                    <a:p>
                      <a:r>
                        <a:rPr lang="en-GB" dirty="0"/>
                        <a:t>Study </a:t>
                      </a:r>
                      <a:r>
                        <a:rPr lang="en-GB" dirty="0" smtClean="0"/>
                        <a:t>Drug</a:t>
                      </a:r>
                      <a:endParaRPr lang="en-GB" dirty="0"/>
                    </a:p>
                  </a:txBody>
                  <a:tcPr anchor="ctr"/>
                </a:tc>
                <a:tc>
                  <a:txBody>
                    <a:bodyPr/>
                    <a:lstStyle/>
                    <a:p>
                      <a:r>
                        <a:rPr lang="en-GB" dirty="0"/>
                        <a:t>Baseline</a:t>
                      </a:r>
                      <a:r>
                        <a:rPr lang="en-GB" baseline="0" dirty="0"/>
                        <a:t> Visit</a:t>
                      </a:r>
                      <a:endParaRPr lang="en-GB" dirty="0"/>
                    </a:p>
                  </a:txBody>
                  <a:tcPr anchor="ctr"/>
                </a:tc>
                <a:tc>
                  <a:txBody>
                    <a:bodyPr/>
                    <a:lstStyle/>
                    <a:p>
                      <a:r>
                        <a:rPr lang="en-GB" dirty="0"/>
                        <a:t>Visit </a:t>
                      </a:r>
                      <a:r>
                        <a:rPr lang="en-GB" dirty="0" smtClean="0"/>
                        <a:t>3 (</a:t>
                      </a:r>
                      <a:r>
                        <a:rPr lang="en-GB" dirty="0" err="1" smtClean="0"/>
                        <a:t>Wk</a:t>
                      </a:r>
                      <a:r>
                        <a:rPr lang="en-GB" dirty="0" smtClean="0"/>
                        <a:t> 8)</a:t>
                      </a:r>
                      <a:endParaRPr lang="en-GB" dirty="0"/>
                    </a:p>
                  </a:txBody>
                  <a:tcPr anchor="ctr"/>
                </a:tc>
                <a:tc>
                  <a:txBody>
                    <a:bodyPr/>
                    <a:lstStyle/>
                    <a:p>
                      <a:r>
                        <a:rPr lang="en-GB" dirty="0"/>
                        <a:t>Visit </a:t>
                      </a:r>
                      <a:r>
                        <a:rPr lang="en-GB" dirty="0" smtClean="0"/>
                        <a:t>4 (Wk26)</a:t>
                      </a:r>
                      <a:endParaRPr lang="en-GB" dirty="0"/>
                    </a:p>
                  </a:txBody>
                  <a:tcPr anchor="ctr"/>
                </a:tc>
                <a:extLst>
                  <a:ext uri="{0D108BD9-81ED-4DB2-BD59-A6C34878D82A}">
                    <a16:rowId xmlns:a16="http://schemas.microsoft.com/office/drawing/2014/main" val="697290653"/>
                  </a:ext>
                </a:extLst>
              </a:tr>
              <a:tr h="591772">
                <a:tc>
                  <a:txBody>
                    <a:bodyPr/>
                    <a:lstStyle/>
                    <a:p>
                      <a:r>
                        <a:rPr lang="en-GB" dirty="0" err="1" smtClean="0"/>
                        <a:t>Carbocisteine</a:t>
                      </a:r>
                      <a:r>
                        <a:rPr lang="en-GB" baseline="0" dirty="0"/>
                        <a:t> </a:t>
                      </a:r>
                      <a:r>
                        <a:rPr lang="en-GB" baseline="0" dirty="0" smtClean="0"/>
                        <a:t>-</a:t>
                      </a:r>
                      <a:r>
                        <a:rPr lang="en-GB" dirty="0" smtClean="0"/>
                        <a:t> </a:t>
                      </a:r>
                      <a:r>
                        <a:rPr lang="en-GB" dirty="0"/>
                        <a:t>packs of 120 capsules</a:t>
                      </a:r>
                    </a:p>
                  </a:txBody>
                  <a:tcPr anchor="ctr"/>
                </a:tc>
                <a:tc>
                  <a:txBody>
                    <a:bodyPr/>
                    <a:lstStyle/>
                    <a:p>
                      <a:r>
                        <a:rPr lang="en-GB" dirty="0"/>
                        <a:t>4</a:t>
                      </a:r>
                    </a:p>
                  </a:txBody>
                  <a:tcPr anchor="ctr"/>
                </a:tc>
                <a:tc>
                  <a:txBody>
                    <a:bodyPr/>
                    <a:lstStyle/>
                    <a:p>
                      <a:r>
                        <a:rPr lang="en-GB" dirty="0"/>
                        <a:t>5</a:t>
                      </a:r>
                    </a:p>
                  </a:txBody>
                  <a:tcPr anchor="ctr"/>
                </a:tc>
                <a:tc>
                  <a:txBody>
                    <a:bodyPr/>
                    <a:lstStyle/>
                    <a:p>
                      <a:r>
                        <a:rPr lang="en-GB" dirty="0"/>
                        <a:t>7</a:t>
                      </a:r>
                    </a:p>
                  </a:txBody>
                  <a:tcPr anchor="ctr"/>
                </a:tc>
                <a:extLst>
                  <a:ext uri="{0D108BD9-81ED-4DB2-BD59-A6C34878D82A}">
                    <a16:rowId xmlns:a16="http://schemas.microsoft.com/office/drawing/2014/main" val="4078072962"/>
                  </a:ext>
                </a:extLst>
              </a:tr>
              <a:tr h="591772">
                <a:tc>
                  <a:txBody>
                    <a:bodyPr/>
                    <a:lstStyle/>
                    <a:p>
                      <a:r>
                        <a:rPr lang="en-GB" dirty="0"/>
                        <a:t>HTS (6</a:t>
                      </a:r>
                      <a:r>
                        <a:rPr lang="en-GB" dirty="0" smtClean="0"/>
                        <a:t>%) -</a:t>
                      </a:r>
                      <a:r>
                        <a:rPr lang="en-GB" baseline="0" dirty="0" smtClean="0"/>
                        <a:t> </a:t>
                      </a:r>
                      <a:r>
                        <a:rPr lang="en-GB" baseline="0" dirty="0"/>
                        <a:t>packs of 20 to be dispensed</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7</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14</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20</a:t>
                      </a:r>
                    </a:p>
                  </a:txBody>
                  <a:tcPr marL="9525" marR="9525" marT="9525" marB="0" anchor="ctr"/>
                </a:tc>
                <a:extLst>
                  <a:ext uri="{0D108BD9-81ED-4DB2-BD59-A6C34878D82A}">
                    <a16:rowId xmlns:a16="http://schemas.microsoft.com/office/drawing/2014/main" val="1120979715"/>
                  </a:ext>
                </a:extLst>
              </a:tr>
            </a:tbl>
          </a:graphicData>
        </a:graphic>
      </p:graphicFrame>
      <p:sp>
        <p:nvSpPr>
          <p:cNvPr id="3" name="TextBox 2"/>
          <p:cNvSpPr txBox="1"/>
          <p:nvPr/>
        </p:nvSpPr>
        <p:spPr>
          <a:xfrm>
            <a:off x="0" y="3694618"/>
            <a:ext cx="8567468" cy="127727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smtClean="0"/>
              <a:t>At the baseline visit at site, 2 months of study drug is dispensed to patients</a:t>
            </a:r>
          </a:p>
          <a:p>
            <a:pPr marL="285750" indent="-285750">
              <a:spcAft>
                <a:spcPts val="600"/>
              </a:spcAft>
              <a:buFont typeface="Arial" panose="020B0604020202020204" pitchFamily="34" charset="0"/>
              <a:buChar char="•"/>
            </a:pPr>
            <a:r>
              <a:rPr lang="en-GB" dirty="0" smtClean="0"/>
              <a:t>For patients who are more competent, there is the option for other visits to be delivered remotely. If visits are remote, the study drug should be dispensed as below (or as discussed during SIV) </a:t>
            </a:r>
            <a:r>
              <a:rPr lang="en-GB" b="1" dirty="0" smtClean="0"/>
              <a:t>and collection/delivery arranged </a:t>
            </a:r>
            <a:r>
              <a:rPr lang="en-GB" dirty="0" smtClean="0"/>
              <a:t>with the patient. </a:t>
            </a:r>
          </a:p>
        </p:txBody>
      </p:sp>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009236"/>
            <a:ext cx="4289591" cy="2467250"/>
          </a:xfrm>
          <a:prstGeom prst="rect">
            <a:avLst/>
          </a:prstGeom>
          <a:solidFill>
            <a:schemeClr val="tx1">
              <a:alpha val="81000"/>
            </a:schemeClr>
          </a:solidFill>
          <a:ln>
            <a:noFill/>
          </a:ln>
        </p:spPr>
      </p:pic>
    </p:spTree>
    <p:extLst>
      <p:ext uri="{BB962C8B-B14F-4D97-AF65-F5344CB8AC3E}">
        <p14:creationId xmlns:p14="http://schemas.microsoft.com/office/powerpoint/2010/main" val="2318398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726" y="6030352"/>
            <a:ext cx="8590547" cy="598820"/>
          </a:xfrm>
        </p:spPr>
        <p:txBody>
          <a:bodyPr>
            <a:normAutofit fontScale="92500" lnSpcReduction="10000"/>
          </a:bodyPr>
          <a:lstStyle/>
          <a:p>
            <a:pPr marL="0" indent="0">
              <a:buNone/>
            </a:pPr>
            <a:r>
              <a:rPr lang="en-GB" sz="2200" dirty="0" smtClean="0">
                <a:solidFill>
                  <a:schemeClr val="accent5"/>
                </a:solidFill>
              </a:rPr>
              <a:t>*If participating in the EME sub-study sputum sample is collected at baseline, visit 2 and visit 3 and therefore will require site visits</a:t>
            </a:r>
          </a:p>
        </p:txBody>
      </p:sp>
      <p:sp>
        <p:nvSpPr>
          <p:cNvPr id="4" name="Title 1"/>
          <p:cNvSpPr>
            <a:spLocks noGrp="1"/>
          </p:cNvSpPr>
          <p:nvPr>
            <p:ph type="title"/>
          </p:nvPr>
        </p:nvSpPr>
        <p:spPr>
          <a:xfrm>
            <a:off x="0" y="224451"/>
            <a:ext cx="9144000" cy="1102326"/>
          </a:xfrm>
        </p:spPr>
        <p:txBody>
          <a:bodyPr/>
          <a:lstStyle/>
          <a:p>
            <a:pPr algn="ctr"/>
            <a:r>
              <a:rPr lang="en-GB" b="1" dirty="0" smtClean="0">
                <a:solidFill>
                  <a:srgbClr val="808000"/>
                </a:solidFill>
              </a:rPr>
              <a:t>Study Visits</a:t>
            </a:r>
            <a:endParaRPr lang="en-GB" b="1" dirty="0">
              <a:solidFill>
                <a:srgbClr val="808000"/>
              </a:solidFill>
            </a:endParaRPr>
          </a:p>
        </p:txBody>
      </p:sp>
      <p:pic>
        <p:nvPicPr>
          <p:cNvPr id="5" name="Picture 4"/>
          <p:cNvPicPr>
            <a:picLocks noChangeAspect="1"/>
          </p:cNvPicPr>
          <p:nvPr/>
        </p:nvPicPr>
        <p:blipFill>
          <a:blip r:embed="rId2"/>
          <a:stretch>
            <a:fillRect/>
          </a:stretch>
        </p:blipFill>
        <p:spPr>
          <a:xfrm>
            <a:off x="7815589" y="157948"/>
            <a:ext cx="877900" cy="957155"/>
          </a:xfrm>
          <a:prstGeom prst="rect">
            <a:avLst/>
          </a:prstGeom>
        </p:spPr>
      </p:pic>
      <p:sp>
        <p:nvSpPr>
          <p:cNvPr id="6" name="Content Placeholder 2"/>
          <p:cNvSpPr txBox="1">
            <a:spLocks/>
          </p:cNvSpPr>
          <p:nvPr/>
        </p:nvSpPr>
        <p:spPr>
          <a:xfrm>
            <a:off x="386620" y="1250618"/>
            <a:ext cx="8370760" cy="47797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smtClean="0"/>
              <a:t>Due to the COVID-19 pandemic this study is using remote visits where possible. This will continue for the remainder of the study.</a:t>
            </a:r>
          </a:p>
          <a:p>
            <a:r>
              <a:rPr lang="en-GB" sz="2200" dirty="0" smtClean="0"/>
              <a:t>The </a:t>
            </a:r>
            <a:r>
              <a:rPr lang="en-GB" sz="2200" b="1" dirty="0" smtClean="0"/>
              <a:t>baseline visit </a:t>
            </a:r>
            <a:r>
              <a:rPr lang="en-GB" sz="2200" dirty="0" smtClean="0"/>
              <a:t>must be delivered </a:t>
            </a:r>
            <a:r>
              <a:rPr lang="en-GB" sz="2200" b="1" dirty="0" smtClean="0"/>
              <a:t>at site</a:t>
            </a:r>
            <a:r>
              <a:rPr lang="en-GB" sz="2200" dirty="0" smtClean="0"/>
              <a:t>. We also strongly recommend that </a:t>
            </a:r>
            <a:r>
              <a:rPr lang="en-GB" sz="2200" b="1" dirty="0" smtClean="0"/>
              <a:t>visit 2</a:t>
            </a:r>
            <a:r>
              <a:rPr lang="en-GB" sz="2200" dirty="0" smtClean="0"/>
              <a:t> is completed at site.</a:t>
            </a:r>
          </a:p>
          <a:p>
            <a:pPr marL="228600" lvl="1">
              <a:spcBef>
                <a:spcPts val="1000"/>
              </a:spcBef>
            </a:pPr>
            <a:r>
              <a:rPr lang="en-GB" sz="2200" dirty="0" smtClean="0"/>
              <a:t>All remaining visits can be delivered remotely</a:t>
            </a:r>
            <a:r>
              <a:rPr lang="en-GB" sz="2200" dirty="0" smtClean="0">
                <a:solidFill>
                  <a:schemeClr val="accent5"/>
                </a:solidFill>
              </a:rPr>
              <a:t>*</a:t>
            </a:r>
            <a:r>
              <a:rPr lang="en-GB" sz="2200" dirty="0" smtClean="0"/>
              <a:t>.</a:t>
            </a:r>
            <a:endParaRPr lang="en-US" sz="2200" dirty="0" smtClean="0"/>
          </a:p>
          <a:p>
            <a:pPr marL="685800" lvl="2">
              <a:spcBef>
                <a:spcPts val="1000"/>
              </a:spcBef>
            </a:pPr>
            <a:r>
              <a:rPr lang="en-US" sz="2200" dirty="0" smtClean="0"/>
              <a:t>The patient will be provided with a study pack at the baseline visit to take home. This will enable them to complete the study visits remotely. </a:t>
            </a:r>
            <a:endParaRPr lang="en-GB" sz="2200" dirty="0" smtClean="0"/>
          </a:p>
          <a:p>
            <a:r>
              <a:rPr lang="en-GB" sz="2200" dirty="0" smtClean="0"/>
              <a:t>For patients </a:t>
            </a:r>
            <a:r>
              <a:rPr lang="en-GB" sz="2200" b="1" dirty="0" smtClean="0"/>
              <a:t>who need more support </a:t>
            </a:r>
            <a:r>
              <a:rPr lang="en-GB" sz="2200" dirty="0" smtClean="0"/>
              <a:t>with study equipment, further visits as deemed necessary should be delivered at site.</a:t>
            </a:r>
            <a:endParaRPr lang="en-US" sz="2200" dirty="0" smtClean="0"/>
          </a:p>
          <a:p>
            <a:r>
              <a:rPr lang="en-GB" sz="2200" dirty="0" smtClean="0"/>
              <a:t>Follow your local COVID-19 policies and procedures for visits delivered at site (to include PPE and pre-visit checks in relation to symptoms/reasons for self-isolation)</a:t>
            </a:r>
          </a:p>
        </p:txBody>
      </p:sp>
    </p:spTree>
    <p:extLst>
      <p:ext uri="{BB962C8B-B14F-4D97-AF65-F5344CB8AC3E}">
        <p14:creationId xmlns:p14="http://schemas.microsoft.com/office/powerpoint/2010/main" val="3988304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373"/>
            <a:ext cx="7823199" cy="1325563"/>
          </a:xfrm>
        </p:spPr>
        <p:txBody>
          <a:bodyPr/>
          <a:lstStyle/>
          <a:p>
            <a:pPr algn="ctr"/>
            <a:r>
              <a:rPr lang="en-GB" b="1" dirty="0">
                <a:solidFill>
                  <a:srgbClr val="808000"/>
                </a:solidFill>
              </a:rPr>
              <a:t>IMP </a:t>
            </a:r>
            <a:r>
              <a:rPr lang="en-GB" b="1" dirty="0" smtClean="0">
                <a:solidFill>
                  <a:srgbClr val="808000"/>
                </a:solidFill>
              </a:rPr>
              <a:t>Accountability - Pharmacy</a:t>
            </a:r>
            <a:endParaRPr lang="en-GB" b="1" dirty="0">
              <a:solidFill>
                <a:srgbClr val="808000"/>
              </a:solidFill>
            </a:endParaRPr>
          </a:p>
        </p:txBody>
      </p:sp>
      <p:pic>
        <p:nvPicPr>
          <p:cNvPr id="9" name="Picture 8"/>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3199" y="155373"/>
            <a:ext cx="877456" cy="952991"/>
          </a:xfrm>
          <a:prstGeom prst="rect">
            <a:avLst/>
          </a:prstGeom>
          <a:noFill/>
          <a:ln>
            <a:noFill/>
          </a:ln>
        </p:spPr>
      </p:pic>
      <p:pic>
        <p:nvPicPr>
          <p:cNvPr id="3" name="Picture 2"/>
          <p:cNvPicPr>
            <a:picLocks noChangeAspect="1"/>
          </p:cNvPicPr>
          <p:nvPr/>
        </p:nvPicPr>
        <p:blipFill rotWithShape="1">
          <a:blip r:embed="rId4"/>
          <a:srcRect b="8328"/>
          <a:stretch/>
        </p:blipFill>
        <p:spPr>
          <a:xfrm>
            <a:off x="382135" y="1108364"/>
            <a:ext cx="5371683" cy="3273855"/>
          </a:xfrm>
          <a:prstGeom prst="rect">
            <a:avLst/>
          </a:prstGeom>
          <a:ln>
            <a:solidFill>
              <a:schemeClr val="bg1">
                <a:lumMod val="65000"/>
              </a:schemeClr>
            </a:solidFill>
          </a:ln>
        </p:spPr>
      </p:pic>
      <p:pic>
        <p:nvPicPr>
          <p:cNvPr id="4" name="Picture 3"/>
          <p:cNvPicPr>
            <a:picLocks noChangeAspect="1"/>
          </p:cNvPicPr>
          <p:nvPr/>
        </p:nvPicPr>
        <p:blipFill>
          <a:blip r:embed="rId5"/>
          <a:stretch>
            <a:fillRect/>
          </a:stretch>
        </p:blipFill>
        <p:spPr>
          <a:xfrm>
            <a:off x="3994030" y="2932981"/>
            <a:ext cx="5003321" cy="3305384"/>
          </a:xfrm>
          <a:prstGeom prst="rect">
            <a:avLst/>
          </a:prstGeom>
          <a:ln>
            <a:solidFill>
              <a:schemeClr val="bg1">
                <a:lumMod val="65000"/>
              </a:schemeClr>
            </a:solidFill>
          </a:ln>
        </p:spPr>
      </p:pic>
      <p:sp>
        <p:nvSpPr>
          <p:cNvPr id="5" name="TextBox 4"/>
          <p:cNvSpPr txBox="1"/>
          <p:nvPr/>
        </p:nvSpPr>
        <p:spPr>
          <a:xfrm>
            <a:off x="382136" y="4769557"/>
            <a:ext cx="3439366" cy="1600438"/>
          </a:xfrm>
          <a:prstGeom prst="rect">
            <a:avLst/>
          </a:prstGeom>
          <a:noFill/>
        </p:spPr>
        <p:txBody>
          <a:bodyPr wrap="square" rtlCol="0">
            <a:spAutoFit/>
          </a:bodyPr>
          <a:lstStyle/>
          <a:p>
            <a:r>
              <a:rPr lang="en-GB" sz="1400" dirty="0" smtClean="0"/>
              <a:t>For remote visits returns can be coordinated with pick ups/delivery, this should be agreed at SIV.</a:t>
            </a:r>
          </a:p>
          <a:p>
            <a:endParaRPr lang="en-GB" sz="1400" dirty="0" smtClean="0"/>
          </a:p>
          <a:p>
            <a:r>
              <a:rPr lang="en-US" sz="1400" dirty="0" smtClean="0"/>
              <a:t>If </a:t>
            </a:r>
            <a:r>
              <a:rPr lang="en-US" sz="1400" dirty="0"/>
              <a:t>patient is unable to attend IMP pick up, request that they count unused boxes &amp; report at telephone visit.</a:t>
            </a:r>
            <a:endParaRPr lang="en-GB" sz="1400" dirty="0"/>
          </a:p>
        </p:txBody>
      </p:sp>
    </p:spTree>
    <p:extLst>
      <p:ext uri="{BB962C8B-B14F-4D97-AF65-F5344CB8AC3E}">
        <p14:creationId xmlns:p14="http://schemas.microsoft.com/office/powerpoint/2010/main" val="12033518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23939"/>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808000"/>
                </a:solidFill>
              </a:rPr>
              <a:t>IMP Compliance </a:t>
            </a:r>
            <a:r>
              <a:rPr lang="en-GB" b="1" dirty="0" smtClean="0">
                <a:solidFill>
                  <a:srgbClr val="808000"/>
                </a:solidFill>
              </a:rPr>
              <a:t>Log</a:t>
            </a:r>
            <a:endParaRPr lang="en-GB" b="1" dirty="0">
              <a:solidFill>
                <a:srgbClr val="808000"/>
              </a:solidFill>
            </a:endParaRPr>
          </a:p>
        </p:txBody>
      </p:sp>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3199" y="155373"/>
            <a:ext cx="877456" cy="952991"/>
          </a:xfrm>
          <a:prstGeom prst="rect">
            <a:avLst/>
          </a:prstGeom>
          <a:noFill/>
          <a:ln>
            <a:noFill/>
          </a:ln>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456" y="1555753"/>
            <a:ext cx="8123088" cy="4295054"/>
          </a:xfrm>
          <a:prstGeom prst="rect">
            <a:avLst/>
          </a:prstGeom>
          <a:ln>
            <a:solidFill>
              <a:schemeClr val="bg2">
                <a:lumMod val="90000"/>
              </a:schemeClr>
            </a:solidFill>
          </a:ln>
        </p:spPr>
      </p:pic>
      <p:sp>
        <p:nvSpPr>
          <p:cNvPr id="3" name="TextBox 2"/>
          <p:cNvSpPr txBox="1"/>
          <p:nvPr/>
        </p:nvSpPr>
        <p:spPr>
          <a:xfrm>
            <a:off x="692727" y="6054436"/>
            <a:ext cx="7675418" cy="646331"/>
          </a:xfrm>
          <a:prstGeom prst="rect">
            <a:avLst/>
          </a:prstGeom>
          <a:noFill/>
        </p:spPr>
        <p:txBody>
          <a:bodyPr wrap="square" rtlCol="0">
            <a:spAutoFit/>
          </a:bodyPr>
          <a:lstStyle/>
          <a:p>
            <a:r>
              <a:rPr lang="en-GB" b="1" dirty="0" smtClean="0"/>
              <a:t>This will also be discussed at a local level in line with IMP delivery and collection for each site.</a:t>
            </a:r>
            <a:endParaRPr lang="en-GB" b="1" dirty="0"/>
          </a:p>
        </p:txBody>
      </p:sp>
    </p:spTree>
    <p:extLst>
      <p:ext uri="{BB962C8B-B14F-4D97-AF65-F5344CB8AC3E}">
        <p14:creationId xmlns:p14="http://schemas.microsoft.com/office/powerpoint/2010/main" val="2025386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GB" sz="2400" dirty="0" smtClean="0"/>
              <a:t>Summary if remote visits:</a:t>
            </a:r>
          </a:p>
          <a:p>
            <a:r>
              <a:rPr lang="en-GB" sz="2400" dirty="0" smtClean="0"/>
              <a:t>Initial IMP dispensed at visit 1</a:t>
            </a:r>
          </a:p>
          <a:p>
            <a:r>
              <a:rPr lang="en-GB" sz="2400" dirty="0" smtClean="0"/>
              <a:t>If possible arrange a medication pick up at visit 3 (visit itself is still completed remotely)</a:t>
            </a:r>
          </a:p>
          <a:p>
            <a:r>
              <a:rPr lang="en-GB" sz="2400" dirty="0" smtClean="0"/>
              <a:t>Request that patient also brings </a:t>
            </a:r>
            <a:r>
              <a:rPr lang="en-GB" sz="2400" dirty="0"/>
              <a:t>unused medication and empty boxes/blister </a:t>
            </a:r>
            <a:r>
              <a:rPr lang="en-GB" sz="2400" dirty="0" smtClean="0"/>
              <a:t>packs to visit 3 pick up for IMP accountability/compliance.</a:t>
            </a:r>
          </a:p>
          <a:p>
            <a:r>
              <a:rPr lang="en-GB" sz="2400" dirty="0" smtClean="0"/>
              <a:t>Repeat this for visit 4</a:t>
            </a:r>
          </a:p>
          <a:p>
            <a:r>
              <a:rPr lang="en-GB" sz="2400" dirty="0" smtClean="0"/>
              <a:t>If possible a</a:t>
            </a:r>
            <a:r>
              <a:rPr lang="en-GB" sz="2400" dirty="0"/>
              <a:t>rrange a medication </a:t>
            </a:r>
            <a:r>
              <a:rPr lang="en-GB" sz="2400" dirty="0" smtClean="0"/>
              <a:t>drop off at </a:t>
            </a:r>
            <a:r>
              <a:rPr lang="en-GB" sz="2400" dirty="0"/>
              <a:t>visit </a:t>
            </a:r>
            <a:r>
              <a:rPr lang="en-GB" sz="2400" dirty="0" smtClean="0"/>
              <a:t>5 (</a:t>
            </a:r>
            <a:r>
              <a:rPr lang="en-GB" sz="2400" dirty="0"/>
              <a:t>unused medication and empty boxes/blister </a:t>
            </a:r>
            <a:r>
              <a:rPr lang="en-GB" sz="2400" dirty="0" smtClean="0"/>
              <a:t>packs)</a:t>
            </a:r>
          </a:p>
          <a:p>
            <a:r>
              <a:rPr lang="en-GB" sz="2400" dirty="0" smtClean="0"/>
              <a:t>If patient is not able to attend for medication pickup/drop off, a courier can be arranged. </a:t>
            </a:r>
          </a:p>
          <a:p>
            <a:r>
              <a:rPr lang="en-GB" sz="2400" dirty="0" smtClean="0"/>
              <a:t>In this case the </a:t>
            </a:r>
            <a:r>
              <a:rPr lang="en-GB" sz="2400" dirty="0"/>
              <a:t>number of unused medication </a:t>
            </a:r>
            <a:r>
              <a:rPr lang="en-GB" sz="2400" dirty="0" smtClean="0"/>
              <a:t>can be counted by the patient &amp; this recorded on IMP accountability log</a:t>
            </a:r>
          </a:p>
          <a:p>
            <a:endParaRPr lang="en-GB" sz="2400" dirty="0" smtClean="0"/>
          </a:p>
          <a:p>
            <a:endParaRPr lang="en-GB" dirty="0" smtClean="0"/>
          </a:p>
          <a:p>
            <a:endParaRPr lang="en-GB" dirty="0"/>
          </a:p>
          <a:p>
            <a:pPr marL="0" indent="0">
              <a:buNone/>
            </a:pPr>
            <a:endParaRPr lang="en-GB" dirty="0" smtClean="0"/>
          </a:p>
        </p:txBody>
      </p:sp>
      <p:sp>
        <p:nvSpPr>
          <p:cNvPr id="4" name="Title 1"/>
          <p:cNvSpPr txBox="1">
            <a:spLocks/>
          </p:cNvSpPr>
          <p:nvPr/>
        </p:nvSpPr>
        <p:spPr>
          <a:xfrm>
            <a:off x="658220" y="18998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solidFill>
                  <a:srgbClr val="808000"/>
                </a:solidFill>
              </a:rPr>
              <a:t>IMP compliance (dependant on patient arrangements)</a:t>
            </a:r>
            <a:endParaRPr lang="en-GB" dirty="0"/>
          </a:p>
        </p:txBody>
      </p:sp>
    </p:spTree>
    <p:extLst>
      <p:ext uri="{BB962C8B-B14F-4D97-AF65-F5344CB8AC3E}">
        <p14:creationId xmlns:p14="http://schemas.microsoft.com/office/powerpoint/2010/main" val="37771380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400491" y="1917606"/>
            <a:ext cx="5121273" cy="1780627"/>
          </a:xfrm>
          <a:prstGeom prst="rect">
            <a:avLst/>
          </a:prstGeom>
          <a:noFill/>
          <a:ln w="9525" cap="flat" cmpd="sng" algn="ctr">
            <a:solidFill>
              <a:srgbClr val="808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600" dirty="0">
                <a:solidFill>
                  <a:prstClr val="black"/>
                </a:solidFill>
              </a:rPr>
              <a:t>Patients should continue their normal </a:t>
            </a:r>
            <a:r>
              <a:rPr lang="en-GB" sz="1600" dirty="0" smtClean="0">
                <a:solidFill>
                  <a:prstClr val="black"/>
                </a:solidFill>
              </a:rPr>
              <a:t>regime</a:t>
            </a:r>
            <a:endParaRPr lang="en-GB" sz="1600" dirty="0">
              <a:solidFill>
                <a:prstClr val="black"/>
              </a:solidFill>
            </a:endParaRPr>
          </a:p>
          <a:p>
            <a:r>
              <a:rPr lang="en-GB" sz="1600" dirty="0">
                <a:solidFill>
                  <a:prstClr val="black"/>
                </a:solidFill>
              </a:rPr>
              <a:t>Review what airway clearance techniques the patient is currently </a:t>
            </a:r>
            <a:r>
              <a:rPr lang="en-GB" sz="1600" dirty="0" smtClean="0">
                <a:solidFill>
                  <a:prstClr val="black"/>
                </a:solidFill>
              </a:rPr>
              <a:t>doing and record these on their Airway Clearance Record/Action Plan</a:t>
            </a:r>
            <a:endParaRPr lang="en-GB" sz="1600" dirty="0">
              <a:solidFill>
                <a:prstClr val="black"/>
              </a:solidFill>
            </a:endParaRPr>
          </a:p>
          <a:p>
            <a:r>
              <a:rPr lang="en-GB" sz="1600" dirty="0">
                <a:solidFill>
                  <a:prstClr val="black"/>
                </a:solidFill>
              </a:rPr>
              <a:t>Encourage the prescribed dose and optimal </a:t>
            </a:r>
            <a:r>
              <a:rPr lang="en-GB" sz="1600" dirty="0" smtClean="0">
                <a:solidFill>
                  <a:prstClr val="black"/>
                </a:solidFill>
              </a:rPr>
              <a:t>technique</a:t>
            </a:r>
            <a:endParaRPr lang="en-GB" sz="1600" dirty="0">
              <a:solidFill>
                <a:prstClr val="black"/>
              </a:solidFill>
            </a:endParaRPr>
          </a:p>
          <a:p>
            <a:r>
              <a:rPr lang="en-GB" sz="1600" dirty="0">
                <a:solidFill>
                  <a:prstClr val="black"/>
                </a:solidFill>
              </a:rPr>
              <a:t>For specific queries speak to the local clinical </a:t>
            </a:r>
            <a:r>
              <a:rPr lang="en-GB" sz="1600" dirty="0" smtClean="0">
                <a:solidFill>
                  <a:prstClr val="black"/>
                </a:solidFill>
              </a:rPr>
              <a:t>team</a:t>
            </a:r>
            <a:endParaRPr lang="en-GB" sz="1600" dirty="0">
              <a:solidFill>
                <a:prstClr val="black"/>
              </a:solidFill>
            </a:endParaRPr>
          </a:p>
          <a:p>
            <a:pPr marL="0" indent="0">
              <a:buFont typeface="Arial" panose="020B0604020202020204" pitchFamily="34" charset="0"/>
              <a:buNone/>
            </a:pPr>
            <a:endParaRPr lang="en-GB" sz="1200" dirty="0">
              <a:solidFill>
                <a:prstClr val="black"/>
              </a:solidFill>
            </a:endParaRPr>
          </a:p>
          <a:p>
            <a:endParaRPr lang="en-GB" sz="1200" dirty="0">
              <a:solidFill>
                <a:prstClr val="black"/>
              </a:solidFill>
            </a:endParaRPr>
          </a:p>
        </p:txBody>
      </p:sp>
      <p:sp>
        <p:nvSpPr>
          <p:cNvPr id="8" name="Content Placeholder 2"/>
          <p:cNvSpPr txBox="1">
            <a:spLocks/>
          </p:cNvSpPr>
          <p:nvPr/>
        </p:nvSpPr>
        <p:spPr>
          <a:xfrm>
            <a:off x="545167" y="3787018"/>
            <a:ext cx="2128710" cy="923458"/>
          </a:xfrm>
          <a:prstGeom prst="rect">
            <a:avLst/>
          </a:prstGeom>
          <a:noFill/>
          <a:ln w="9525" cap="flat" cmpd="sng" algn="ctr">
            <a:solidFill>
              <a:srgbClr val="808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600" dirty="0">
                <a:solidFill>
                  <a:prstClr val="black"/>
                </a:solidFill>
              </a:rPr>
              <a:t>If a patient </a:t>
            </a:r>
            <a:r>
              <a:rPr lang="en-GB" sz="1600" b="1" u="sng" dirty="0">
                <a:solidFill>
                  <a:prstClr val="black"/>
                </a:solidFill>
              </a:rPr>
              <a:t>does not </a:t>
            </a:r>
            <a:r>
              <a:rPr lang="en-GB" sz="1600" dirty="0">
                <a:solidFill>
                  <a:prstClr val="black"/>
                </a:solidFill>
              </a:rPr>
              <a:t>have a regular airway clearance regimen:</a:t>
            </a:r>
          </a:p>
          <a:p>
            <a:endParaRPr lang="en-GB" dirty="0">
              <a:solidFill>
                <a:prstClr val="black"/>
              </a:solidFill>
            </a:endParaRPr>
          </a:p>
        </p:txBody>
      </p:sp>
      <p:sp>
        <p:nvSpPr>
          <p:cNvPr id="11" name="Content Placeholder 2"/>
          <p:cNvSpPr txBox="1">
            <a:spLocks/>
          </p:cNvSpPr>
          <p:nvPr/>
        </p:nvSpPr>
        <p:spPr>
          <a:xfrm>
            <a:off x="653075" y="1261754"/>
            <a:ext cx="7771878" cy="502462"/>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smtClean="0">
                <a:solidFill>
                  <a:prstClr val="black"/>
                </a:solidFill>
              </a:rPr>
              <a:t>All patients randomised to the trial will continue to receive Standard </a:t>
            </a:r>
            <a:r>
              <a:rPr lang="en-GB" sz="2000" dirty="0">
                <a:solidFill>
                  <a:prstClr val="black"/>
                </a:solidFill>
              </a:rPr>
              <a:t>C</a:t>
            </a:r>
            <a:r>
              <a:rPr lang="en-GB" sz="2000" dirty="0" smtClean="0">
                <a:solidFill>
                  <a:prstClr val="black"/>
                </a:solidFill>
              </a:rPr>
              <a:t>are</a:t>
            </a:r>
          </a:p>
          <a:p>
            <a:pPr marL="0" indent="0">
              <a:buFont typeface="Arial" panose="020B0604020202020204" pitchFamily="34" charset="0"/>
              <a:buNone/>
            </a:pPr>
            <a:endParaRPr lang="en-GB" sz="2000" dirty="0">
              <a:solidFill>
                <a:prstClr val="black"/>
              </a:solidFill>
            </a:endParaRPr>
          </a:p>
        </p:txBody>
      </p:sp>
      <p:sp>
        <p:nvSpPr>
          <p:cNvPr id="14" name="Content Placeholder 2"/>
          <p:cNvSpPr txBox="1">
            <a:spLocks/>
          </p:cNvSpPr>
          <p:nvPr/>
        </p:nvSpPr>
        <p:spPr>
          <a:xfrm>
            <a:off x="545167" y="1917606"/>
            <a:ext cx="2128710" cy="1780625"/>
          </a:xfrm>
          <a:prstGeom prst="rect">
            <a:avLst/>
          </a:prstGeom>
          <a:noFill/>
          <a:ln w="9525" cap="flat" cmpd="sng" algn="ctr">
            <a:solidFill>
              <a:srgbClr val="808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600" dirty="0">
                <a:solidFill>
                  <a:prstClr val="black"/>
                </a:solidFill>
              </a:rPr>
              <a:t>If the patient currently does have any physical treatment/airway clearance techniques for their bronchiectasis:</a:t>
            </a:r>
          </a:p>
        </p:txBody>
      </p:sp>
      <p:sp>
        <p:nvSpPr>
          <p:cNvPr id="15" name="Content Placeholder 2"/>
          <p:cNvSpPr txBox="1">
            <a:spLocks/>
          </p:cNvSpPr>
          <p:nvPr/>
        </p:nvSpPr>
        <p:spPr>
          <a:xfrm>
            <a:off x="3398227" y="3787019"/>
            <a:ext cx="5123538" cy="923458"/>
          </a:xfrm>
          <a:prstGeom prst="rect">
            <a:avLst/>
          </a:prstGeom>
          <a:noFill/>
          <a:ln w="9525" cap="flat" cmpd="sng" algn="ctr">
            <a:solidFill>
              <a:srgbClr val="808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600" dirty="0" smtClean="0">
                <a:solidFill>
                  <a:prstClr val="black"/>
                </a:solidFill>
              </a:rPr>
              <a:t>Encourage </a:t>
            </a:r>
            <a:r>
              <a:rPr lang="en-GB" sz="1600" dirty="0">
                <a:solidFill>
                  <a:prstClr val="black"/>
                </a:solidFill>
              </a:rPr>
              <a:t>at least daily active cycle of breathing techniques (ACBT) and/or ask local </a:t>
            </a:r>
            <a:r>
              <a:rPr lang="en-GB" sz="1600" dirty="0" smtClean="0">
                <a:solidFill>
                  <a:prstClr val="black"/>
                </a:solidFill>
              </a:rPr>
              <a:t>advice</a:t>
            </a:r>
            <a:endParaRPr lang="en-GB" sz="3600" dirty="0">
              <a:solidFill>
                <a:prstClr val="black"/>
              </a:solidFill>
            </a:endParaRPr>
          </a:p>
        </p:txBody>
      </p:sp>
      <p:sp>
        <p:nvSpPr>
          <p:cNvPr id="5" name="Right Arrow 4"/>
          <p:cNvSpPr/>
          <p:nvPr/>
        </p:nvSpPr>
        <p:spPr>
          <a:xfrm>
            <a:off x="2761216" y="4109051"/>
            <a:ext cx="504056" cy="305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Right Arrow 17"/>
          <p:cNvSpPr/>
          <p:nvPr/>
        </p:nvSpPr>
        <p:spPr>
          <a:xfrm>
            <a:off x="2785156" y="2536111"/>
            <a:ext cx="504056" cy="305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itle 1">
            <a:extLst>
              <a:ext uri="{FF2B5EF4-FFF2-40B4-BE49-F238E27FC236}">
                <a16:creationId xmlns:a16="http://schemas.microsoft.com/office/drawing/2014/main" id="{11ECB824-0FD3-4A9F-AAEA-44A69802558D}"/>
              </a:ext>
            </a:extLst>
          </p:cNvPr>
          <p:cNvSpPr txBox="1">
            <a:spLocks/>
          </p:cNvSpPr>
          <p:nvPr/>
        </p:nvSpPr>
        <p:spPr>
          <a:xfrm>
            <a:off x="0" y="524422"/>
            <a:ext cx="9144000" cy="740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808000"/>
                </a:solidFill>
              </a:rPr>
              <a:t>Standard </a:t>
            </a:r>
            <a:r>
              <a:rPr lang="en-GB" b="1" dirty="0" smtClean="0">
                <a:solidFill>
                  <a:srgbClr val="808000"/>
                </a:solidFill>
              </a:rPr>
              <a:t>Care</a:t>
            </a:r>
            <a:endParaRPr lang="en-GB" b="1" dirty="0">
              <a:solidFill>
                <a:srgbClr val="808000"/>
              </a:solidFill>
            </a:endParaRPr>
          </a:p>
        </p:txBody>
      </p:sp>
      <p:sp>
        <p:nvSpPr>
          <p:cNvPr id="4" name="Rectangle 3">
            <a:extLst>
              <a:ext uri="{FF2B5EF4-FFF2-40B4-BE49-F238E27FC236}">
                <a16:creationId xmlns:a16="http://schemas.microsoft.com/office/drawing/2014/main" id="{C2ED6CEC-25FC-4EF9-B1DF-A7B03F5487B0}"/>
              </a:ext>
            </a:extLst>
          </p:cNvPr>
          <p:cNvSpPr/>
          <p:nvPr/>
        </p:nvSpPr>
        <p:spPr>
          <a:xfrm>
            <a:off x="299507" y="4889482"/>
            <a:ext cx="8098150" cy="646331"/>
          </a:xfrm>
          <a:prstGeom prst="rect">
            <a:avLst/>
          </a:prstGeom>
        </p:spPr>
        <p:txBody>
          <a:bodyPr wrap="square">
            <a:spAutoFit/>
          </a:bodyPr>
          <a:lstStyle/>
          <a:p>
            <a:r>
              <a:rPr lang="en-GB" dirty="0">
                <a:solidFill>
                  <a:prstClr val="black"/>
                </a:solidFill>
              </a:rPr>
              <a:t>The ACPRC leaflet on ACBT can be provided to patients:</a:t>
            </a:r>
          </a:p>
          <a:p>
            <a:r>
              <a:rPr lang="en-GB" u="sng" dirty="0">
                <a:solidFill>
                  <a:prstClr val="black"/>
                </a:solidFill>
                <a:hlinkClick r:id="rId3"/>
              </a:rPr>
              <a:t>http://www.acprc.org.uk/Data/Publication_Downloads/GL-05ACBT.pdf</a:t>
            </a:r>
            <a:r>
              <a:rPr lang="en-GB" dirty="0">
                <a:solidFill>
                  <a:prstClr val="black"/>
                </a:solidFill>
              </a:rPr>
              <a:t> </a:t>
            </a:r>
          </a:p>
        </p:txBody>
      </p:sp>
      <p:sp>
        <p:nvSpPr>
          <p:cNvPr id="6" name="Rectangle 5">
            <a:extLst>
              <a:ext uri="{FF2B5EF4-FFF2-40B4-BE49-F238E27FC236}">
                <a16:creationId xmlns:a16="http://schemas.microsoft.com/office/drawing/2014/main" id="{C225FB67-1C0A-4533-85FC-6FAC2D47688A}"/>
              </a:ext>
            </a:extLst>
          </p:cNvPr>
          <p:cNvSpPr/>
          <p:nvPr/>
        </p:nvSpPr>
        <p:spPr>
          <a:xfrm>
            <a:off x="299507" y="5562428"/>
            <a:ext cx="8384753" cy="1200329"/>
          </a:xfrm>
          <a:prstGeom prst="rect">
            <a:avLst/>
          </a:prstGeom>
        </p:spPr>
        <p:txBody>
          <a:bodyPr wrap="square">
            <a:spAutoFit/>
          </a:bodyPr>
          <a:lstStyle/>
          <a:p>
            <a:r>
              <a:rPr lang="en-GB" b="1" dirty="0">
                <a:solidFill>
                  <a:prstClr val="black"/>
                </a:solidFill>
              </a:rPr>
              <a:t>For further information on how to demonstrate ACBT to the patient see the video in the following </a:t>
            </a:r>
            <a:r>
              <a:rPr lang="en-GB" dirty="0">
                <a:solidFill>
                  <a:prstClr val="black"/>
                </a:solidFill>
              </a:rPr>
              <a:t>link:</a:t>
            </a:r>
            <a:r>
              <a:rPr lang="en-GB" i="1" dirty="0">
                <a:solidFill>
                  <a:prstClr val="white">
                    <a:lumMod val="50000"/>
                  </a:prstClr>
                </a:solidFill>
              </a:rPr>
              <a:t> scroll down to the video ‘Physiotherapy Techniques demonstration’</a:t>
            </a:r>
          </a:p>
          <a:p>
            <a:r>
              <a:rPr lang="en-GB" u="sng" dirty="0">
                <a:solidFill>
                  <a:prstClr val="black"/>
                </a:solidFill>
                <a:hlinkClick r:id="rId4"/>
              </a:rPr>
              <a:t>http://bronchiectasis.me/treatment/treatments/</a:t>
            </a:r>
            <a:endParaRPr lang="en-GB" dirty="0">
              <a:solidFill>
                <a:prstClr val="black"/>
              </a:solidFill>
            </a:endParaRPr>
          </a:p>
          <a:p>
            <a:endParaRPr lang="en-GB" i="1" dirty="0">
              <a:solidFill>
                <a:prstClr val="white">
                  <a:lumMod val="50000"/>
                </a:prstClr>
              </a:solidFill>
            </a:endParaRPr>
          </a:p>
        </p:txBody>
      </p:sp>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23199" y="155373"/>
            <a:ext cx="877456" cy="952991"/>
          </a:xfrm>
          <a:prstGeom prst="rect">
            <a:avLst/>
          </a:prstGeom>
          <a:noFill/>
          <a:ln>
            <a:noFill/>
          </a:ln>
        </p:spPr>
      </p:pic>
    </p:spTree>
    <p:extLst>
      <p:ext uri="{BB962C8B-B14F-4D97-AF65-F5344CB8AC3E}">
        <p14:creationId xmlns:p14="http://schemas.microsoft.com/office/powerpoint/2010/main" val="18164203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469"/>
            <a:ext cx="9143999" cy="1325563"/>
          </a:xfrm>
        </p:spPr>
        <p:txBody>
          <a:bodyPr>
            <a:normAutofit/>
          </a:bodyPr>
          <a:lstStyle/>
          <a:p>
            <a:pPr algn="ctr"/>
            <a:r>
              <a:rPr lang="en-GB" sz="4000" b="1" dirty="0">
                <a:solidFill>
                  <a:srgbClr val="808000"/>
                </a:solidFill>
              </a:rPr>
              <a:t>Airway Clearance Record/</a:t>
            </a:r>
            <a:br>
              <a:rPr lang="en-GB" sz="4000" b="1" dirty="0">
                <a:solidFill>
                  <a:srgbClr val="808000"/>
                </a:solidFill>
              </a:rPr>
            </a:br>
            <a:r>
              <a:rPr lang="en-GB" sz="4000" b="1" dirty="0">
                <a:solidFill>
                  <a:srgbClr val="808000"/>
                </a:solidFill>
              </a:rPr>
              <a:t>Action Plan</a:t>
            </a:r>
          </a:p>
        </p:txBody>
      </p:sp>
      <p:sp>
        <p:nvSpPr>
          <p:cNvPr id="3" name="Content Placeholder 2"/>
          <p:cNvSpPr>
            <a:spLocks noGrp="1"/>
          </p:cNvSpPr>
          <p:nvPr>
            <p:ph idx="1"/>
          </p:nvPr>
        </p:nvSpPr>
        <p:spPr>
          <a:xfrm>
            <a:off x="976755" y="1716657"/>
            <a:ext cx="7011305" cy="4700079"/>
          </a:xfrm>
        </p:spPr>
        <p:txBody>
          <a:bodyPr>
            <a:normAutofit fontScale="77500" lnSpcReduction="20000"/>
          </a:bodyPr>
          <a:lstStyle/>
          <a:p>
            <a:r>
              <a:rPr lang="en-GB" dirty="0"/>
              <a:t>Used for </a:t>
            </a:r>
            <a:r>
              <a:rPr lang="en-GB" b="1" u="sng" dirty="0"/>
              <a:t>all </a:t>
            </a:r>
            <a:r>
              <a:rPr lang="en-GB" dirty="0" smtClean="0"/>
              <a:t>patients </a:t>
            </a:r>
            <a:r>
              <a:rPr lang="en-GB" dirty="0"/>
              <a:t>(</a:t>
            </a:r>
            <a:r>
              <a:rPr lang="en-GB" b="1" dirty="0"/>
              <a:t>all </a:t>
            </a:r>
            <a:r>
              <a:rPr lang="en-GB" b="1" dirty="0" smtClean="0"/>
              <a:t>treatment groups</a:t>
            </a:r>
            <a:r>
              <a:rPr lang="en-GB" dirty="0"/>
              <a:t>)</a:t>
            </a:r>
          </a:p>
          <a:p>
            <a:r>
              <a:rPr lang="en-GB" dirty="0"/>
              <a:t>It is a record of standard airway clearance and study medication(s) as </a:t>
            </a:r>
            <a:r>
              <a:rPr lang="en-GB" dirty="0" smtClean="0"/>
              <a:t>applicable</a:t>
            </a:r>
            <a:endParaRPr lang="en-GB" dirty="0"/>
          </a:p>
          <a:p>
            <a:r>
              <a:rPr lang="en-GB" dirty="0"/>
              <a:t>Complete it with the patient and give it to them to take home and make a copy for their CRF</a:t>
            </a:r>
          </a:p>
          <a:p>
            <a:r>
              <a:rPr lang="en-GB" dirty="0"/>
              <a:t>The Airway Clearance Record/Action Plan needs to be individualised for each </a:t>
            </a:r>
            <a:r>
              <a:rPr lang="en-GB" dirty="0" smtClean="0"/>
              <a:t>patient</a:t>
            </a:r>
            <a:endParaRPr lang="en-GB" dirty="0"/>
          </a:p>
          <a:p>
            <a:r>
              <a:rPr lang="en-GB" dirty="0"/>
              <a:t>Review it at each study visit and update if </a:t>
            </a:r>
            <a:r>
              <a:rPr lang="en-GB" dirty="0" smtClean="0"/>
              <a:t>required*</a:t>
            </a:r>
            <a:endParaRPr lang="en-GB" dirty="0"/>
          </a:p>
          <a:p>
            <a:r>
              <a:rPr lang="en-GB" dirty="0"/>
              <a:t>For patients in Intervention G</a:t>
            </a:r>
            <a:r>
              <a:rPr lang="en-GB" dirty="0" smtClean="0"/>
              <a:t>roups </a:t>
            </a:r>
            <a:r>
              <a:rPr lang="en-GB" dirty="0"/>
              <a:t>2 and 3 the Airway Clearance Record/Action Plan will need to be updated </a:t>
            </a:r>
            <a:r>
              <a:rPr lang="en-GB" dirty="0" smtClean="0"/>
              <a:t>at Visit 3 due </a:t>
            </a:r>
            <a:r>
              <a:rPr lang="en-GB" dirty="0"/>
              <a:t>to the change in the dose of </a:t>
            </a:r>
            <a:r>
              <a:rPr lang="en-GB" dirty="0" smtClean="0"/>
              <a:t>Carbocisteine</a:t>
            </a:r>
          </a:p>
          <a:p>
            <a:pPr marL="0" indent="0">
              <a:buNone/>
            </a:pPr>
            <a:endParaRPr lang="en-GB" dirty="0" smtClean="0"/>
          </a:p>
          <a:p>
            <a:pPr marL="0" indent="0">
              <a:buNone/>
            </a:pPr>
            <a:r>
              <a:rPr lang="en-GB" dirty="0"/>
              <a:t>*</a:t>
            </a:r>
            <a:r>
              <a:rPr lang="en-GB" dirty="0" smtClean="0"/>
              <a:t>During remote visits, complete it over the phone with the patient, and post a copy to the patient for reference</a:t>
            </a:r>
            <a:endParaRPr lang="en-GB" dirty="0"/>
          </a:p>
          <a:p>
            <a:endParaRPr lang="en-GB" dirty="0"/>
          </a:p>
        </p:txBody>
      </p:sp>
      <p:pic>
        <p:nvPicPr>
          <p:cNvPr id="9" name="Picture 8"/>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3199" y="155373"/>
            <a:ext cx="877456" cy="952991"/>
          </a:xfrm>
          <a:prstGeom prst="rect">
            <a:avLst/>
          </a:prstGeom>
          <a:noFill/>
          <a:ln>
            <a:noFill/>
          </a:ln>
        </p:spPr>
      </p:pic>
    </p:spTree>
    <p:extLst>
      <p:ext uri="{BB962C8B-B14F-4D97-AF65-F5344CB8AC3E}">
        <p14:creationId xmlns:p14="http://schemas.microsoft.com/office/powerpoint/2010/main" val="37008383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905"/>
            <a:ext cx="9144000" cy="1325563"/>
          </a:xfrm>
        </p:spPr>
        <p:txBody>
          <a:bodyPr>
            <a:normAutofit/>
          </a:bodyPr>
          <a:lstStyle/>
          <a:p>
            <a:pPr algn="ctr"/>
            <a:r>
              <a:rPr lang="en-GB" sz="4000" b="1" dirty="0">
                <a:solidFill>
                  <a:srgbClr val="808000"/>
                </a:solidFill>
              </a:rPr>
              <a:t>Airway Clearance Record/</a:t>
            </a:r>
            <a:br>
              <a:rPr lang="en-GB" sz="4000" b="1" dirty="0">
                <a:solidFill>
                  <a:srgbClr val="808000"/>
                </a:solidFill>
              </a:rPr>
            </a:br>
            <a:r>
              <a:rPr lang="en-GB" sz="4000" b="1" dirty="0">
                <a:solidFill>
                  <a:srgbClr val="808000"/>
                </a:solidFill>
              </a:rPr>
              <a:t>Action </a:t>
            </a:r>
            <a:r>
              <a:rPr lang="en-GB" sz="4000" b="1" dirty="0" smtClean="0">
                <a:solidFill>
                  <a:srgbClr val="808000"/>
                </a:solidFill>
              </a:rPr>
              <a:t>Plan</a:t>
            </a:r>
            <a:endParaRPr lang="en-GB" sz="4000" b="1" dirty="0">
              <a:solidFill>
                <a:srgbClr val="808000"/>
              </a:solidFill>
            </a:endParaRPr>
          </a:p>
        </p:txBody>
      </p:sp>
      <p:sp>
        <p:nvSpPr>
          <p:cNvPr id="26" name="Content Placeholder 25"/>
          <p:cNvSpPr>
            <a:spLocks noGrp="1"/>
          </p:cNvSpPr>
          <p:nvPr>
            <p:ph idx="1"/>
          </p:nvPr>
        </p:nvSpPr>
        <p:spPr>
          <a:xfrm>
            <a:off x="245660" y="1316008"/>
            <a:ext cx="8666328" cy="5481668"/>
          </a:xfrm>
        </p:spPr>
        <p:txBody>
          <a:bodyPr>
            <a:normAutofit fontScale="77500" lnSpcReduction="20000"/>
          </a:bodyPr>
          <a:lstStyle/>
          <a:p>
            <a:pPr marL="0" indent="0">
              <a:buNone/>
            </a:pPr>
            <a:r>
              <a:rPr lang="en-US" b="1" dirty="0" smtClean="0"/>
              <a:t>Example: Intervention 1</a:t>
            </a:r>
          </a:p>
          <a:p>
            <a:r>
              <a:rPr lang="en-US" dirty="0" smtClean="0"/>
              <a:t>Name </a:t>
            </a:r>
            <a:r>
              <a:rPr lang="en-US" dirty="0"/>
              <a:t>of airway clearance treatment(s): </a:t>
            </a:r>
            <a:endParaRPr lang="en-US" dirty="0" smtClean="0"/>
          </a:p>
          <a:p>
            <a:pPr marL="457200" lvl="1" indent="0">
              <a:buNone/>
            </a:pPr>
            <a:r>
              <a:rPr lang="en-US" i="1" dirty="0" err="1">
                <a:solidFill>
                  <a:schemeClr val="accent1"/>
                </a:solidFill>
              </a:rPr>
              <a:t>Nebulised</a:t>
            </a:r>
            <a:r>
              <a:rPr lang="en-US" i="1" dirty="0">
                <a:solidFill>
                  <a:schemeClr val="accent1"/>
                </a:solidFill>
              </a:rPr>
              <a:t> </a:t>
            </a:r>
            <a:r>
              <a:rPr lang="en-US" i="1" dirty="0" smtClean="0">
                <a:solidFill>
                  <a:schemeClr val="accent1"/>
                </a:solidFill>
              </a:rPr>
              <a:t>HTS and Active </a:t>
            </a:r>
            <a:r>
              <a:rPr lang="en-US" i="1" dirty="0">
                <a:solidFill>
                  <a:schemeClr val="accent1"/>
                </a:solidFill>
              </a:rPr>
              <a:t>Cycle of Breathing </a:t>
            </a:r>
            <a:r>
              <a:rPr lang="en-US" i="1" dirty="0" smtClean="0">
                <a:solidFill>
                  <a:schemeClr val="accent1"/>
                </a:solidFill>
              </a:rPr>
              <a:t>Techniques</a:t>
            </a:r>
          </a:p>
          <a:p>
            <a:r>
              <a:rPr lang="en-US" dirty="0"/>
              <a:t>How I do/take my airway clearance treatment</a:t>
            </a:r>
            <a:r>
              <a:rPr lang="en-US" dirty="0" smtClean="0"/>
              <a:t>:</a:t>
            </a:r>
          </a:p>
          <a:p>
            <a:pPr marL="457200" lvl="1" indent="0">
              <a:buNone/>
            </a:pPr>
            <a:r>
              <a:rPr lang="en-US" i="1" dirty="0">
                <a:solidFill>
                  <a:schemeClr val="accent1"/>
                </a:solidFill>
              </a:rPr>
              <a:t>I </a:t>
            </a:r>
            <a:r>
              <a:rPr lang="en-US" i="1" dirty="0" err="1">
                <a:solidFill>
                  <a:schemeClr val="accent1"/>
                </a:solidFill>
              </a:rPr>
              <a:t>nebulise</a:t>
            </a:r>
            <a:r>
              <a:rPr lang="en-US" i="1" dirty="0">
                <a:solidFill>
                  <a:schemeClr val="accent1"/>
                </a:solidFill>
              </a:rPr>
              <a:t> 1 x 4ml ampule of </a:t>
            </a:r>
            <a:r>
              <a:rPr lang="en-US" i="1" dirty="0" smtClean="0">
                <a:solidFill>
                  <a:schemeClr val="accent1"/>
                </a:solidFill>
              </a:rPr>
              <a:t>HTS using </a:t>
            </a:r>
            <a:r>
              <a:rPr lang="en-US" i="1" dirty="0">
                <a:solidFill>
                  <a:schemeClr val="accent1"/>
                </a:solidFill>
              </a:rPr>
              <a:t>the </a:t>
            </a:r>
            <a:r>
              <a:rPr lang="en-US" i="1" dirty="0" err="1">
                <a:solidFill>
                  <a:schemeClr val="accent1"/>
                </a:solidFill>
              </a:rPr>
              <a:t>eFlow</a:t>
            </a:r>
            <a:r>
              <a:rPr lang="en-US" i="1" dirty="0">
                <a:solidFill>
                  <a:schemeClr val="accent1"/>
                </a:solidFill>
              </a:rPr>
              <a:t> </a:t>
            </a:r>
            <a:r>
              <a:rPr lang="en-US" i="1" dirty="0" err="1">
                <a:solidFill>
                  <a:schemeClr val="accent1"/>
                </a:solidFill>
              </a:rPr>
              <a:t>nebuliser</a:t>
            </a:r>
            <a:r>
              <a:rPr lang="en-US" i="1" dirty="0">
                <a:solidFill>
                  <a:schemeClr val="accent1"/>
                </a:solidFill>
              </a:rPr>
              <a:t> </a:t>
            </a:r>
            <a:r>
              <a:rPr lang="en-US" i="1" dirty="0" smtClean="0">
                <a:solidFill>
                  <a:schemeClr val="accent1"/>
                </a:solidFill>
              </a:rPr>
              <a:t>twice </a:t>
            </a:r>
            <a:r>
              <a:rPr lang="en-US" i="1" dirty="0">
                <a:solidFill>
                  <a:schemeClr val="accent1"/>
                </a:solidFill>
              </a:rPr>
              <a:t>a </a:t>
            </a:r>
            <a:r>
              <a:rPr lang="en-US" i="1" dirty="0" smtClean="0">
                <a:solidFill>
                  <a:schemeClr val="accent1"/>
                </a:solidFill>
              </a:rPr>
              <a:t>day</a:t>
            </a:r>
            <a:endParaRPr lang="en-US" i="1" dirty="0">
              <a:solidFill>
                <a:schemeClr val="accent1"/>
              </a:solidFill>
            </a:endParaRPr>
          </a:p>
          <a:p>
            <a:pPr marL="457200" lvl="1" indent="0">
              <a:buNone/>
            </a:pPr>
            <a:r>
              <a:rPr lang="en-US" i="1" dirty="0">
                <a:solidFill>
                  <a:schemeClr val="accent1"/>
                </a:solidFill>
              </a:rPr>
              <a:t>Immediately after </a:t>
            </a:r>
            <a:r>
              <a:rPr lang="en-US" i="1" dirty="0" err="1">
                <a:solidFill>
                  <a:schemeClr val="accent1"/>
                </a:solidFill>
              </a:rPr>
              <a:t>nebulising</a:t>
            </a:r>
            <a:r>
              <a:rPr lang="en-US" i="1" dirty="0">
                <a:solidFill>
                  <a:schemeClr val="accent1"/>
                </a:solidFill>
              </a:rPr>
              <a:t> my </a:t>
            </a:r>
            <a:r>
              <a:rPr lang="en-US" i="1" dirty="0" smtClean="0">
                <a:solidFill>
                  <a:schemeClr val="accent1"/>
                </a:solidFill>
              </a:rPr>
              <a:t>HTS I </a:t>
            </a:r>
            <a:r>
              <a:rPr lang="en-US" i="1" dirty="0">
                <a:solidFill>
                  <a:schemeClr val="accent1"/>
                </a:solidFill>
              </a:rPr>
              <a:t>complete my airway clearance for 5 cycles or until my chest feels </a:t>
            </a:r>
            <a:r>
              <a:rPr lang="en-US" i="1" dirty="0" smtClean="0">
                <a:solidFill>
                  <a:schemeClr val="accent1"/>
                </a:solidFill>
              </a:rPr>
              <a:t>clear</a:t>
            </a:r>
            <a:endParaRPr lang="en-US" i="1" dirty="0">
              <a:solidFill>
                <a:schemeClr val="accent1"/>
              </a:solidFill>
            </a:endParaRPr>
          </a:p>
          <a:p>
            <a:r>
              <a:rPr lang="en-US" dirty="0"/>
              <a:t>When I do/take my airway clearance treatment</a:t>
            </a:r>
            <a:r>
              <a:rPr lang="en-US" dirty="0" smtClean="0"/>
              <a:t>:</a:t>
            </a:r>
          </a:p>
          <a:p>
            <a:pPr marL="457200" lvl="1" indent="0">
              <a:buNone/>
            </a:pPr>
            <a:r>
              <a:rPr lang="en-US" i="1" dirty="0">
                <a:solidFill>
                  <a:schemeClr val="accent1"/>
                </a:solidFill>
              </a:rPr>
              <a:t>Immediately after </a:t>
            </a:r>
            <a:r>
              <a:rPr lang="en-US" i="1" dirty="0" err="1">
                <a:solidFill>
                  <a:schemeClr val="accent1"/>
                </a:solidFill>
              </a:rPr>
              <a:t>nebulising</a:t>
            </a:r>
            <a:r>
              <a:rPr lang="en-US" i="1" dirty="0">
                <a:solidFill>
                  <a:schemeClr val="accent1"/>
                </a:solidFill>
              </a:rPr>
              <a:t> my </a:t>
            </a:r>
            <a:r>
              <a:rPr lang="en-US" i="1" dirty="0" smtClean="0">
                <a:solidFill>
                  <a:schemeClr val="accent1"/>
                </a:solidFill>
              </a:rPr>
              <a:t>HTS I </a:t>
            </a:r>
            <a:r>
              <a:rPr lang="en-US" i="1" dirty="0">
                <a:solidFill>
                  <a:schemeClr val="accent1"/>
                </a:solidFill>
              </a:rPr>
              <a:t>complete my airway </a:t>
            </a:r>
            <a:r>
              <a:rPr lang="en-US" i="1" dirty="0" smtClean="0">
                <a:solidFill>
                  <a:schemeClr val="accent1"/>
                </a:solidFill>
              </a:rPr>
              <a:t>clearance</a:t>
            </a:r>
            <a:endParaRPr lang="en-US" i="1" dirty="0">
              <a:solidFill>
                <a:schemeClr val="accent1"/>
              </a:solidFill>
            </a:endParaRPr>
          </a:p>
          <a:p>
            <a:r>
              <a:rPr lang="en-US" dirty="0" smtClean="0"/>
              <a:t>I </a:t>
            </a:r>
            <a:r>
              <a:rPr lang="en-US" dirty="0"/>
              <a:t>will remember to do/take my airway clearance treatment by</a:t>
            </a:r>
            <a:r>
              <a:rPr lang="en-US" dirty="0" smtClean="0"/>
              <a:t>:</a:t>
            </a:r>
          </a:p>
          <a:p>
            <a:pPr marL="457200" lvl="1" indent="0">
              <a:buNone/>
            </a:pPr>
            <a:r>
              <a:rPr lang="en-US" i="1" dirty="0" smtClean="0">
                <a:solidFill>
                  <a:schemeClr val="accent1"/>
                </a:solidFill>
              </a:rPr>
              <a:t>I </a:t>
            </a:r>
            <a:r>
              <a:rPr lang="en-US" i="1" dirty="0">
                <a:solidFill>
                  <a:schemeClr val="accent1"/>
                </a:solidFill>
              </a:rPr>
              <a:t>set alarms on my phone to remind me when to take my airway clearance </a:t>
            </a:r>
            <a:r>
              <a:rPr lang="en-US" i="1" dirty="0" smtClean="0">
                <a:solidFill>
                  <a:schemeClr val="accent1"/>
                </a:solidFill>
              </a:rPr>
              <a:t>treatments</a:t>
            </a:r>
            <a:endParaRPr lang="en-US" i="1" dirty="0">
              <a:solidFill>
                <a:schemeClr val="accent1"/>
              </a:solidFill>
            </a:endParaRPr>
          </a:p>
          <a:p>
            <a:r>
              <a:rPr lang="en-US" dirty="0" smtClean="0"/>
              <a:t>What </a:t>
            </a:r>
            <a:r>
              <a:rPr lang="en-US" dirty="0"/>
              <a:t>to do if I miss a treatment</a:t>
            </a:r>
            <a:r>
              <a:rPr lang="en-US" dirty="0" smtClean="0"/>
              <a:t>:</a:t>
            </a:r>
          </a:p>
          <a:p>
            <a:pPr marL="457200" lvl="1" indent="0">
              <a:buNone/>
            </a:pPr>
            <a:r>
              <a:rPr lang="en-US" i="1" dirty="0">
                <a:solidFill>
                  <a:schemeClr val="accent1"/>
                </a:solidFill>
              </a:rPr>
              <a:t>If I miss a treatment and remember later that day I will take it on the same </a:t>
            </a:r>
            <a:r>
              <a:rPr lang="en-US" i="1" dirty="0" smtClean="0">
                <a:solidFill>
                  <a:schemeClr val="accent1"/>
                </a:solidFill>
              </a:rPr>
              <a:t>day</a:t>
            </a:r>
            <a:endParaRPr lang="en-US" i="1" dirty="0">
              <a:solidFill>
                <a:schemeClr val="accent1"/>
              </a:solidFill>
            </a:endParaRPr>
          </a:p>
          <a:p>
            <a:pPr marL="457200" lvl="1" indent="0">
              <a:buNone/>
            </a:pPr>
            <a:r>
              <a:rPr lang="en-US" i="1" dirty="0">
                <a:solidFill>
                  <a:schemeClr val="accent1"/>
                </a:solidFill>
              </a:rPr>
              <a:t>If I </a:t>
            </a:r>
            <a:r>
              <a:rPr lang="en-US" i="1" dirty="0" smtClean="0">
                <a:solidFill>
                  <a:schemeClr val="accent1"/>
                </a:solidFill>
              </a:rPr>
              <a:t>missed </a:t>
            </a:r>
            <a:r>
              <a:rPr lang="en-US" i="1" dirty="0">
                <a:solidFill>
                  <a:schemeClr val="accent1"/>
                </a:solidFill>
              </a:rPr>
              <a:t>a treatment yesterday I will not take </a:t>
            </a:r>
            <a:r>
              <a:rPr lang="en-US" i="1" dirty="0" smtClean="0">
                <a:solidFill>
                  <a:schemeClr val="accent1"/>
                </a:solidFill>
              </a:rPr>
              <a:t>it, </a:t>
            </a:r>
            <a:r>
              <a:rPr lang="en-US" i="1" dirty="0">
                <a:solidFill>
                  <a:schemeClr val="accent1"/>
                </a:solidFill>
              </a:rPr>
              <a:t>but will continue with my treatments </a:t>
            </a:r>
            <a:r>
              <a:rPr lang="en-US" i="1" dirty="0" smtClean="0">
                <a:solidFill>
                  <a:schemeClr val="accent1"/>
                </a:solidFill>
              </a:rPr>
              <a:t>today</a:t>
            </a:r>
          </a:p>
          <a:p>
            <a:r>
              <a:rPr lang="en-US" dirty="0"/>
              <a:t>What to do if my symptoms </a:t>
            </a:r>
            <a:r>
              <a:rPr lang="en-US" dirty="0" smtClean="0"/>
              <a:t>increase:</a:t>
            </a:r>
          </a:p>
          <a:p>
            <a:pPr marL="457200" lvl="1" indent="0">
              <a:buNone/>
            </a:pPr>
            <a:r>
              <a:rPr lang="en-US" i="1" dirty="0" smtClean="0">
                <a:solidFill>
                  <a:schemeClr val="accent1"/>
                </a:solidFill>
              </a:rPr>
              <a:t>If </a:t>
            </a:r>
            <a:r>
              <a:rPr lang="en-US" i="1" dirty="0">
                <a:solidFill>
                  <a:schemeClr val="accent1"/>
                </a:solidFill>
              </a:rPr>
              <a:t>I am experiencing an increase in symptoms I will contact the research </a:t>
            </a:r>
            <a:r>
              <a:rPr lang="en-US" i="1" dirty="0" smtClean="0">
                <a:solidFill>
                  <a:schemeClr val="accent1"/>
                </a:solidFill>
              </a:rPr>
              <a:t>team</a:t>
            </a:r>
            <a:endParaRPr lang="en-GB" i="1" dirty="0">
              <a:solidFill>
                <a:schemeClr val="accent1"/>
              </a:solidFill>
            </a:endParaRPr>
          </a:p>
        </p:txBody>
      </p:sp>
      <p:pic>
        <p:nvPicPr>
          <p:cNvPr id="9" name="Picture 8"/>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3199" y="155373"/>
            <a:ext cx="877456" cy="952991"/>
          </a:xfrm>
          <a:prstGeom prst="rect">
            <a:avLst/>
          </a:prstGeom>
          <a:noFill/>
          <a:ln>
            <a:noFill/>
          </a:ln>
        </p:spPr>
      </p:pic>
    </p:spTree>
    <p:extLst>
      <p:ext uri="{BB962C8B-B14F-4D97-AF65-F5344CB8AC3E}">
        <p14:creationId xmlns:p14="http://schemas.microsoft.com/office/powerpoint/2010/main" val="33745211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023" y="-71252"/>
            <a:ext cx="7886700" cy="1325563"/>
          </a:xfrm>
        </p:spPr>
        <p:txBody>
          <a:bodyPr/>
          <a:lstStyle/>
          <a:p>
            <a:pPr algn="ctr"/>
            <a:r>
              <a:rPr lang="en-GB" b="1" dirty="0" smtClean="0">
                <a:solidFill>
                  <a:srgbClr val="808000"/>
                </a:solidFill>
              </a:rPr>
              <a:t>Patient tasks summary sheet</a:t>
            </a:r>
            <a:endParaRPr lang="en-GB" b="1" dirty="0">
              <a:solidFill>
                <a:srgbClr val="808000"/>
              </a:solidFill>
            </a:endParaRPr>
          </a:p>
        </p:txBody>
      </p:sp>
      <p:pic>
        <p:nvPicPr>
          <p:cNvPr id="4" name="Content Placeholder 3"/>
          <p:cNvPicPr>
            <a:picLocks noGrp="1" noChangeAspect="1"/>
          </p:cNvPicPr>
          <p:nvPr>
            <p:ph idx="1"/>
          </p:nvPr>
        </p:nvPicPr>
        <p:blipFill>
          <a:blip r:embed="rId2"/>
          <a:stretch>
            <a:fillRect/>
          </a:stretch>
        </p:blipFill>
        <p:spPr>
          <a:xfrm>
            <a:off x="2065728" y="905774"/>
            <a:ext cx="5085571" cy="5822830"/>
          </a:xfrm>
          <a:prstGeom prst="rect">
            <a:avLst/>
          </a:prstGeom>
        </p:spPr>
      </p:pic>
    </p:spTree>
    <p:extLst>
      <p:ext uri="{BB962C8B-B14F-4D97-AF65-F5344CB8AC3E}">
        <p14:creationId xmlns:p14="http://schemas.microsoft.com/office/powerpoint/2010/main" val="2943784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628650" y="365126"/>
            <a:ext cx="7886700" cy="5575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err="1" smtClean="0">
                <a:solidFill>
                  <a:srgbClr val="808000"/>
                </a:solidFill>
              </a:rPr>
              <a:t>Eflow</a:t>
            </a:r>
            <a:r>
              <a:rPr lang="en-GB" sz="4000" b="1" dirty="0" smtClean="0">
                <a:solidFill>
                  <a:srgbClr val="808000"/>
                </a:solidFill>
              </a:rPr>
              <a:t>/</a:t>
            </a:r>
            <a:r>
              <a:rPr lang="en-GB" sz="4000" b="1" dirty="0" err="1" smtClean="0">
                <a:solidFill>
                  <a:srgbClr val="808000"/>
                </a:solidFill>
              </a:rPr>
              <a:t>mySpiroSense</a:t>
            </a:r>
            <a:r>
              <a:rPr lang="en-GB" sz="4000" b="1" dirty="0" smtClean="0">
                <a:solidFill>
                  <a:srgbClr val="808000"/>
                </a:solidFill>
              </a:rPr>
              <a:t> Utility Questionnaire (Visit 5)</a:t>
            </a:r>
            <a:endParaRPr lang="en-GB" sz="4000" dirty="0"/>
          </a:p>
        </p:txBody>
      </p:sp>
      <p:pic>
        <p:nvPicPr>
          <p:cNvPr id="5" name="Picture 4"/>
          <p:cNvPicPr/>
          <p:nvPr/>
        </p:nvPicPr>
        <p:blipFill>
          <a:blip r:embed="rId2" cstate="email">
            <a:extLst>
              <a:ext uri="{28A0092B-C50C-407E-A947-70E740481C1C}">
                <a14:useLocalDpi xmlns:a14="http://schemas.microsoft.com/office/drawing/2010/main"/>
              </a:ext>
            </a:extLst>
          </a:blip>
          <a:srcRect/>
          <a:stretch>
            <a:fillRect/>
          </a:stretch>
        </p:blipFill>
        <p:spPr bwMode="auto">
          <a:xfrm>
            <a:off x="7997766" y="108167"/>
            <a:ext cx="877456" cy="952991"/>
          </a:xfrm>
          <a:prstGeom prst="rect">
            <a:avLst/>
          </a:prstGeom>
          <a:noFill/>
          <a:ln>
            <a:noFill/>
          </a:ln>
        </p:spPr>
      </p:pic>
      <p:sp>
        <p:nvSpPr>
          <p:cNvPr id="7" name="TextBox 6"/>
          <p:cNvSpPr txBox="1"/>
          <p:nvPr/>
        </p:nvSpPr>
        <p:spPr>
          <a:xfrm>
            <a:off x="1111439" y="1962476"/>
            <a:ext cx="6921122" cy="2675604"/>
          </a:xfrm>
          <a:prstGeom prst="rect">
            <a:avLst/>
          </a:prstGeom>
          <a:noFill/>
        </p:spPr>
        <p:txBody>
          <a:bodyPr wrap="square" rtlCol="0">
            <a:spAutoFit/>
          </a:bodyPr>
          <a:lstStyle/>
          <a:p>
            <a:pPr marL="230400" indent="-230400">
              <a:lnSpc>
                <a:spcPct val="90000"/>
              </a:lnSpc>
              <a:spcBef>
                <a:spcPts val="1000"/>
              </a:spcBef>
              <a:buFont typeface="Arial" panose="020B0604020202020204" pitchFamily="34" charset="0"/>
              <a:buChar char="•"/>
            </a:pPr>
            <a:r>
              <a:rPr lang="en-GB" sz="2400" dirty="0"/>
              <a:t>At Visit 5, patients will be asked to complete a questionnaire about use of the </a:t>
            </a:r>
            <a:r>
              <a:rPr lang="en-GB" sz="2400" dirty="0" err="1"/>
              <a:t>mySpiroSense</a:t>
            </a:r>
            <a:r>
              <a:rPr lang="en-GB" sz="2400" dirty="0"/>
              <a:t> and </a:t>
            </a:r>
            <a:r>
              <a:rPr lang="en-GB" sz="2400" dirty="0" err="1"/>
              <a:t>eTrack</a:t>
            </a:r>
            <a:r>
              <a:rPr lang="en-GB" sz="2400" dirty="0"/>
              <a:t> Controller/eFlow Nebuliser (only for applicable groups</a:t>
            </a:r>
            <a:r>
              <a:rPr lang="en-GB" sz="2400" dirty="0" smtClean="0"/>
              <a:t>).</a:t>
            </a:r>
          </a:p>
          <a:p>
            <a:pPr marL="230400" indent="-230400">
              <a:lnSpc>
                <a:spcPct val="90000"/>
              </a:lnSpc>
              <a:spcBef>
                <a:spcPts val="1000"/>
              </a:spcBef>
              <a:buFont typeface="Arial" panose="020B0604020202020204" pitchFamily="34" charset="0"/>
              <a:buChar char="•"/>
            </a:pPr>
            <a:endParaRPr lang="en-GB" sz="2400" dirty="0"/>
          </a:p>
          <a:p>
            <a:pPr marL="230400" indent="-230400">
              <a:lnSpc>
                <a:spcPct val="90000"/>
              </a:lnSpc>
              <a:spcBef>
                <a:spcPts val="1000"/>
              </a:spcBef>
              <a:buFont typeface="Arial" panose="020B0604020202020204" pitchFamily="34" charset="0"/>
              <a:buChar char="•"/>
            </a:pPr>
            <a:r>
              <a:rPr lang="en-GB" sz="2400" dirty="0" smtClean="0"/>
              <a:t>You will be required to send these questionnaires to the NICTU in bulk. </a:t>
            </a:r>
          </a:p>
        </p:txBody>
      </p:sp>
    </p:spTree>
    <p:extLst>
      <p:ext uri="{BB962C8B-B14F-4D97-AF65-F5344CB8AC3E}">
        <p14:creationId xmlns:p14="http://schemas.microsoft.com/office/powerpoint/2010/main" val="20485318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107" y="551411"/>
            <a:ext cx="7886700" cy="399645"/>
          </a:xfrm>
        </p:spPr>
        <p:txBody>
          <a:bodyPr>
            <a:normAutofit fontScale="90000"/>
          </a:bodyPr>
          <a:lstStyle/>
          <a:p>
            <a:pPr algn="ctr"/>
            <a:r>
              <a:rPr lang="en-GB" b="1" dirty="0" smtClean="0">
                <a:solidFill>
                  <a:srgbClr val="808000"/>
                </a:solidFill>
              </a:rPr>
              <a:t>Study Returns (Visit 5)</a:t>
            </a:r>
            <a:endParaRPr lang="en-GB" dirty="0"/>
          </a:p>
        </p:txBody>
      </p:sp>
      <p:sp>
        <p:nvSpPr>
          <p:cNvPr id="3" name="Content Placeholder 2"/>
          <p:cNvSpPr>
            <a:spLocks noGrp="1"/>
          </p:cNvSpPr>
          <p:nvPr>
            <p:ph idx="1"/>
          </p:nvPr>
        </p:nvSpPr>
        <p:spPr>
          <a:xfrm>
            <a:off x="521588" y="1214135"/>
            <a:ext cx="8361947" cy="5488590"/>
          </a:xfrm>
        </p:spPr>
        <p:txBody>
          <a:bodyPr>
            <a:noAutofit/>
          </a:bodyPr>
          <a:lstStyle/>
          <a:p>
            <a:r>
              <a:rPr lang="en-GB" sz="1800" dirty="0" smtClean="0"/>
              <a:t>In addition to the assessments outlined for visit 5, arrangements will need to be made to return study medication (as discussed on earlier slides) and equipment after visit 5 </a:t>
            </a:r>
          </a:p>
          <a:p>
            <a:r>
              <a:rPr lang="en-GB" sz="1800" dirty="0" smtClean="0"/>
              <a:t>Before </a:t>
            </a:r>
            <a:r>
              <a:rPr lang="en-GB" sz="1800" dirty="0"/>
              <a:t>returning the </a:t>
            </a:r>
            <a:r>
              <a:rPr lang="en-GB" sz="1800" dirty="0" smtClean="0"/>
              <a:t>equipment </a:t>
            </a:r>
            <a:r>
              <a:rPr lang="en-GB" sz="1800" dirty="0"/>
              <a:t>advise </a:t>
            </a:r>
            <a:r>
              <a:rPr lang="en-GB" sz="1800" dirty="0" smtClean="0"/>
              <a:t>patient </a:t>
            </a:r>
            <a:r>
              <a:rPr lang="en-GB" sz="1800" dirty="0"/>
              <a:t>to </a:t>
            </a:r>
            <a:r>
              <a:rPr lang="en-GB" sz="1800" b="1" u="sng" dirty="0"/>
              <a:t>clean and disinfect the equipment </a:t>
            </a:r>
            <a:r>
              <a:rPr lang="en-GB" sz="1800" dirty="0"/>
              <a:t>in accordance with the </a:t>
            </a:r>
            <a:r>
              <a:rPr lang="en-GB" sz="1800" dirty="0" smtClean="0"/>
              <a:t>‘Patient </a:t>
            </a:r>
            <a:r>
              <a:rPr lang="en-GB" sz="1800" dirty="0" err="1"/>
              <a:t>Quickguide</a:t>
            </a:r>
            <a:r>
              <a:rPr lang="en-GB" sz="1800" dirty="0"/>
              <a:t> </a:t>
            </a:r>
            <a:r>
              <a:rPr lang="en-GB" sz="1800" i="1" dirty="0" err="1" smtClean="0"/>
              <a:t>my</a:t>
            </a:r>
            <a:r>
              <a:rPr lang="en-GB" sz="1800" dirty="0" err="1" smtClean="0"/>
              <a:t>SpiroSense</a:t>
            </a:r>
            <a:r>
              <a:rPr lang="en-GB" sz="1800" dirty="0" smtClean="0"/>
              <a:t>’ </a:t>
            </a:r>
            <a:r>
              <a:rPr lang="en-GB" sz="1800" dirty="0"/>
              <a:t>and the </a:t>
            </a:r>
            <a:r>
              <a:rPr lang="en-GB" sz="1800" dirty="0" smtClean="0"/>
              <a:t>‘Patient </a:t>
            </a:r>
            <a:r>
              <a:rPr lang="en-GB" sz="1800" dirty="0" err="1"/>
              <a:t>Quickguide</a:t>
            </a:r>
            <a:r>
              <a:rPr lang="en-GB" sz="1800" dirty="0"/>
              <a:t> </a:t>
            </a:r>
            <a:r>
              <a:rPr lang="en-GB" sz="1800" dirty="0" err="1"/>
              <a:t>Eflow</a:t>
            </a:r>
            <a:r>
              <a:rPr lang="en-GB" sz="1800" dirty="0"/>
              <a:t> Rapid Nebuliser System &amp; </a:t>
            </a:r>
            <a:r>
              <a:rPr lang="en-GB" sz="1800" dirty="0" err="1"/>
              <a:t>eTrack</a:t>
            </a:r>
            <a:r>
              <a:rPr lang="en-GB" sz="1800" dirty="0"/>
              <a:t> </a:t>
            </a:r>
            <a:r>
              <a:rPr lang="en-GB" sz="1800" dirty="0" smtClean="0"/>
              <a:t>Controller’. </a:t>
            </a:r>
            <a:endParaRPr lang="en-GB" sz="1800" dirty="0"/>
          </a:p>
          <a:p>
            <a:r>
              <a:rPr lang="en-GB" sz="1800" dirty="0" smtClean="0"/>
              <a:t>Advise patients </a:t>
            </a:r>
            <a:r>
              <a:rPr lang="en-GB" sz="1800" dirty="0"/>
              <a:t>to discard the </a:t>
            </a:r>
            <a:r>
              <a:rPr lang="en-GB" sz="1800" i="1" dirty="0"/>
              <a:t>my</a:t>
            </a:r>
            <a:r>
              <a:rPr lang="en-GB" sz="1800" dirty="0"/>
              <a:t>SpiroSense mouthpiece and the </a:t>
            </a:r>
            <a:r>
              <a:rPr lang="en-GB" sz="1800" dirty="0" err="1"/>
              <a:t>Eflow</a:t>
            </a:r>
            <a:r>
              <a:rPr lang="en-GB" sz="1800" dirty="0"/>
              <a:t> mouthpiece and aerosol head before returning. For the </a:t>
            </a:r>
            <a:r>
              <a:rPr lang="en-GB" sz="1800" dirty="0" err="1"/>
              <a:t>Eflow</a:t>
            </a:r>
            <a:r>
              <a:rPr lang="en-GB" sz="1800" dirty="0"/>
              <a:t>, only the connection cord and </a:t>
            </a:r>
            <a:r>
              <a:rPr lang="en-GB" sz="1800" dirty="0" err="1"/>
              <a:t>eTrack</a:t>
            </a:r>
            <a:r>
              <a:rPr lang="en-GB" sz="1800" dirty="0"/>
              <a:t> controller unit should be returned</a:t>
            </a:r>
            <a:r>
              <a:rPr lang="en-GB" sz="1800" dirty="0" smtClean="0"/>
              <a:t>.</a:t>
            </a:r>
          </a:p>
          <a:p>
            <a:r>
              <a:rPr lang="en-GB" sz="1800" dirty="0" smtClean="0"/>
              <a:t>Options </a:t>
            </a:r>
            <a:r>
              <a:rPr lang="en-GB" sz="1800" dirty="0"/>
              <a:t>for returning the devices:</a:t>
            </a:r>
          </a:p>
          <a:p>
            <a:pPr marL="914400" lvl="1" indent="-457200">
              <a:buFont typeface="+mj-lt"/>
              <a:buAutoNum type="arabicPeriod"/>
            </a:pPr>
            <a:r>
              <a:rPr lang="en-GB" sz="1800" dirty="0" smtClean="0"/>
              <a:t>Return at study visit if completed at site</a:t>
            </a:r>
          </a:p>
          <a:p>
            <a:pPr marL="914400" lvl="1" indent="-457200">
              <a:buFont typeface="+mj-lt"/>
              <a:buAutoNum type="arabicPeriod"/>
            </a:pPr>
            <a:r>
              <a:rPr lang="en-GB" sz="1800" dirty="0" smtClean="0"/>
              <a:t>If remote visit  </a:t>
            </a:r>
            <a:r>
              <a:rPr lang="en-GB" sz="1800" dirty="0"/>
              <a:t>a date/time should be agreed with the patient for drop off of equipment. </a:t>
            </a:r>
          </a:p>
          <a:p>
            <a:pPr marL="914400" lvl="1" indent="-457200">
              <a:buFont typeface="+mj-lt"/>
              <a:buAutoNum type="arabicPeriod"/>
            </a:pPr>
            <a:r>
              <a:rPr lang="en-GB" sz="1800" dirty="0"/>
              <a:t>If the patient is not happy to attend the </a:t>
            </a:r>
            <a:r>
              <a:rPr lang="en-GB" sz="1800" dirty="0" smtClean="0"/>
              <a:t>site for drop off, </a:t>
            </a:r>
            <a:r>
              <a:rPr lang="en-GB" sz="1800" dirty="0"/>
              <a:t>a courier should be arranged to collect the equipment from the patients address</a:t>
            </a:r>
            <a:r>
              <a:rPr lang="en-GB" sz="1800" dirty="0" smtClean="0"/>
              <a:t>.</a:t>
            </a:r>
          </a:p>
          <a:p>
            <a:pPr marL="914400" lvl="1" indent="-457200">
              <a:buFont typeface="+mj-lt"/>
              <a:buAutoNum type="arabicPeriod"/>
            </a:pPr>
            <a:endParaRPr lang="en-GB" sz="1600" dirty="0" smtClean="0"/>
          </a:p>
          <a:p>
            <a:pPr marL="0" indent="0" algn="ctr">
              <a:buNone/>
            </a:pPr>
            <a:r>
              <a:rPr lang="en-GB" sz="1600" i="1" dirty="0" smtClean="0"/>
              <a:t>*If the patient is continuing treatment with the </a:t>
            </a:r>
            <a:r>
              <a:rPr lang="en-GB" sz="1600" i="1" dirty="0" err="1" smtClean="0"/>
              <a:t>eflow</a:t>
            </a:r>
            <a:r>
              <a:rPr lang="en-GB" sz="1600" i="1" dirty="0" smtClean="0"/>
              <a:t> for one year after visit 5 you will still need to arrange to collect the </a:t>
            </a:r>
            <a:r>
              <a:rPr lang="en-GB" sz="1600" i="1" dirty="0" err="1" smtClean="0"/>
              <a:t>eflow</a:t>
            </a:r>
            <a:r>
              <a:rPr lang="en-GB" sz="1600" i="1" dirty="0" smtClean="0"/>
              <a:t> in order to download the data after visit 5, then return it to the patient for the follow up year and collect again after this year.</a:t>
            </a:r>
            <a:endParaRPr lang="en-GB" sz="1600" i="1" dirty="0"/>
          </a:p>
        </p:txBody>
      </p: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8006079" y="74916"/>
            <a:ext cx="877456" cy="952991"/>
          </a:xfrm>
          <a:prstGeom prst="rect">
            <a:avLst/>
          </a:prstGeom>
          <a:noFill/>
          <a:ln>
            <a:noFill/>
          </a:ln>
        </p:spPr>
      </p:pic>
    </p:spTree>
    <p:extLst>
      <p:ext uri="{BB962C8B-B14F-4D97-AF65-F5344CB8AC3E}">
        <p14:creationId xmlns:p14="http://schemas.microsoft.com/office/powerpoint/2010/main" val="3242395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938" y="-85165"/>
            <a:ext cx="7886700" cy="846985"/>
          </a:xfrm>
        </p:spPr>
        <p:txBody>
          <a:bodyPr>
            <a:normAutofit/>
          </a:bodyPr>
          <a:lstStyle/>
          <a:p>
            <a:pPr algn="ctr"/>
            <a:r>
              <a:rPr lang="en-GB" sz="4000" b="1" dirty="0" smtClean="0">
                <a:solidFill>
                  <a:srgbClr val="808000"/>
                </a:solidFill>
              </a:rPr>
              <a:t>Patient Study Pack</a:t>
            </a:r>
            <a:endParaRPr lang="en-GB" sz="4000" dirty="0"/>
          </a:p>
        </p:txBody>
      </p:sp>
      <p:sp>
        <p:nvSpPr>
          <p:cNvPr id="3" name="Content Placeholder 2"/>
          <p:cNvSpPr>
            <a:spLocks noGrp="1"/>
          </p:cNvSpPr>
          <p:nvPr>
            <p:ph idx="1"/>
          </p:nvPr>
        </p:nvSpPr>
        <p:spPr>
          <a:xfrm>
            <a:off x="0" y="704132"/>
            <a:ext cx="9144000" cy="6153867"/>
          </a:xfrm>
        </p:spPr>
        <p:txBody>
          <a:bodyPr>
            <a:noAutofit/>
          </a:bodyPr>
          <a:lstStyle/>
          <a:p>
            <a:pPr marL="0" indent="0">
              <a:spcBef>
                <a:spcPts val="0"/>
              </a:spcBef>
              <a:buNone/>
            </a:pPr>
            <a:r>
              <a:rPr lang="en-US" sz="1800" dirty="0" smtClean="0"/>
              <a:t>You will be provided with a patient study pack, this will contain a folder divided into visits and will include the following:</a:t>
            </a:r>
          </a:p>
          <a:p>
            <a:pPr marL="0" indent="0">
              <a:spcBef>
                <a:spcPts val="0"/>
              </a:spcBef>
              <a:buNone/>
            </a:pPr>
            <a:endParaRPr lang="en-US" sz="1800" dirty="0" smtClean="0"/>
          </a:p>
          <a:p>
            <a:pPr>
              <a:spcBef>
                <a:spcPts val="0"/>
              </a:spcBef>
            </a:pPr>
            <a:r>
              <a:rPr lang="en-US" sz="1800" b="1" dirty="0" smtClean="0"/>
              <a:t>Study Contact Card</a:t>
            </a:r>
          </a:p>
          <a:p>
            <a:pPr>
              <a:spcBef>
                <a:spcPts val="0"/>
              </a:spcBef>
            </a:pPr>
            <a:r>
              <a:rPr lang="en-US" sz="1800" b="1" dirty="0" smtClean="0"/>
              <a:t>Patient Tasks Summary Sheet</a:t>
            </a:r>
          </a:p>
          <a:p>
            <a:pPr>
              <a:spcBef>
                <a:spcPts val="0"/>
              </a:spcBef>
            </a:pPr>
            <a:r>
              <a:rPr lang="en-US" sz="1800" b="1" dirty="0" smtClean="0"/>
              <a:t>Patient </a:t>
            </a:r>
            <a:r>
              <a:rPr lang="en-US" sz="1800" b="1" dirty="0" err="1" smtClean="0"/>
              <a:t>Quickguide</a:t>
            </a:r>
            <a:r>
              <a:rPr lang="en-US" sz="1800" b="1" dirty="0" smtClean="0"/>
              <a:t> my </a:t>
            </a:r>
            <a:r>
              <a:rPr lang="en-US" sz="1800" b="1" dirty="0" err="1" smtClean="0"/>
              <a:t>SpiroSense</a:t>
            </a:r>
            <a:endParaRPr lang="en-US" sz="1800" b="1" dirty="0" smtClean="0"/>
          </a:p>
          <a:p>
            <a:pPr>
              <a:spcBef>
                <a:spcPts val="0"/>
              </a:spcBef>
            </a:pPr>
            <a:r>
              <a:rPr lang="en-US" sz="1800" b="1" dirty="0" smtClean="0"/>
              <a:t>Patient </a:t>
            </a:r>
            <a:r>
              <a:rPr lang="en-US" sz="1800" b="1" dirty="0" err="1" smtClean="0"/>
              <a:t>Quickguide</a:t>
            </a:r>
            <a:r>
              <a:rPr lang="en-US" sz="1800" b="1" dirty="0" smtClean="0"/>
              <a:t> </a:t>
            </a:r>
            <a:r>
              <a:rPr lang="en-US" sz="1800" b="1" dirty="0" err="1" smtClean="0"/>
              <a:t>eflow</a:t>
            </a:r>
            <a:r>
              <a:rPr lang="en-US" sz="1800" b="1" dirty="0" smtClean="0"/>
              <a:t> (If applicable)</a:t>
            </a:r>
          </a:p>
          <a:p>
            <a:pPr>
              <a:spcBef>
                <a:spcPts val="600"/>
              </a:spcBef>
            </a:pPr>
            <a:r>
              <a:rPr lang="en-US" sz="1800" b="1" dirty="0" smtClean="0"/>
              <a:t>Questionnaires (for visits 2-5)</a:t>
            </a:r>
            <a:r>
              <a:rPr lang="en-US" sz="1800" dirty="0" smtClean="0"/>
              <a:t> (</a:t>
            </a:r>
            <a:r>
              <a:rPr lang="en-GB" sz="1800" dirty="0" smtClean="0"/>
              <a:t>in the order they are to be completed</a:t>
            </a:r>
            <a:r>
              <a:rPr lang="en-US" sz="1800" dirty="0" smtClean="0"/>
              <a:t>): (</a:t>
            </a:r>
            <a:r>
              <a:rPr lang="en-US" sz="1800" dirty="0" err="1" smtClean="0"/>
              <a:t>QoL</a:t>
            </a:r>
            <a:r>
              <a:rPr lang="en-US" sz="1800" dirty="0" smtClean="0"/>
              <a:t>-B; SGRQ; EQ-5D-5L; Treatment Satisfaction Questionnaires for HTS and/or </a:t>
            </a:r>
            <a:r>
              <a:rPr lang="en-US" sz="1800" dirty="0" err="1" smtClean="0"/>
              <a:t>Carbocisteine</a:t>
            </a:r>
            <a:r>
              <a:rPr lang="en-US" sz="1800" dirty="0" smtClean="0"/>
              <a:t> (if applicable)) </a:t>
            </a:r>
            <a:r>
              <a:rPr lang="en-US" sz="1600" i="1" dirty="0" smtClean="0"/>
              <a:t>If allocated to both HTS and </a:t>
            </a:r>
            <a:r>
              <a:rPr lang="en-US" sz="1600" i="1" dirty="0" err="1" smtClean="0"/>
              <a:t>Carbocisteine</a:t>
            </a:r>
            <a:r>
              <a:rPr lang="en-US" sz="1600" i="1" dirty="0" smtClean="0"/>
              <a:t> alert the patient to the label stating which drug the questionnaire is relating to. They should complete the questionnaire for HTS first.</a:t>
            </a:r>
          </a:p>
          <a:p>
            <a:pPr marL="228600" lvl="1">
              <a:spcBef>
                <a:spcPts val="600"/>
              </a:spcBef>
            </a:pPr>
            <a:r>
              <a:rPr lang="en-GB" sz="1800" b="1" dirty="0" smtClean="0"/>
              <a:t>Health </a:t>
            </a:r>
            <a:r>
              <a:rPr lang="en-GB" sz="1800" b="1" dirty="0"/>
              <a:t>Service Use </a:t>
            </a:r>
            <a:r>
              <a:rPr lang="en-GB" sz="1800" b="1" dirty="0" smtClean="0"/>
              <a:t>Logs (for visits 1-4</a:t>
            </a:r>
            <a:r>
              <a:rPr lang="en-GB" sz="1800" b="1" dirty="0"/>
              <a:t>)</a:t>
            </a:r>
          </a:p>
          <a:p>
            <a:pPr>
              <a:spcBef>
                <a:spcPts val="600"/>
              </a:spcBef>
            </a:pPr>
            <a:r>
              <a:rPr lang="en-GB" sz="1800" b="1" dirty="0" smtClean="0"/>
              <a:t>Airway </a:t>
            </a:r>
            <a:r>
              <a:rPr lang="en-GB" sz="1800" b="1" dirty="0"/>
              <a:t>Clearance </a:t>
            </a:r>
            <a:r>
              <a:rPr lang="en-GB" sz="1800" b="1" dirty="0" smtClean="0"/>
              <a:t>Record/Action </a:t>
            </a:r>
            <a:r>
              <a:rPr lang="en-GB" sz="1800" b="1" dirty="0"/>
              <a:t>Plan </a:t>
            </a:r>
            <a:r>
              <a:rPr lang="en-GB" sz="1800" b="1" dirty="0" smtClean="0"/>
              <a:t>(for all patients visits 1-5)</a:t>
            </a:r>
            <a:endParaRPr lang="en-GB" sz="1800" b="1" dirty="0"/>
          </a:p>
          <a:p>
            <a:pPr>
              <a:spcBef>
                <a:spcPts val="600"/>
              </a:spcBef>
            </a:pPr>
            <a:r>
              <a:rPr lang="en-GB" sz="1800" b="1" dirty="0" err="1"/>
              <a:t>eFlow</a:t>
            </a:r>
            <a:r>
              <a:rPr lang="en-GB" sz="1800" b="1" dirty="0"/>
              <a:t>/</a:t>
            </a:r>
            <a:r>
              <a:rPr lang="en-GB" sz="1800" b="1" dirty="0" err="1"/>
              <a:t>mySpiroSense</a:t>
            </a:r>
            <a:r>
              <a:rPr lang="en-GB" sz="1800" b="1" dirty="0"/>
              <a:t> Utility Questionnaire (for visit 5 only</a:t>
            </a:r>
            <a:r>
              <a:rPr lang="en-GB" sz="1800" b="1" dirty="0" smtClean="0"/>
              <a:t>)</a:t>
            </a:r>
          </a:p>
          <a:p>
            <a:pPr>
              <a:spcBef>
                <a:spcPts val="600"/>
              </a:spcBef>
            </a:pPr>
            <a:r>
              <a:rPr lang="en-GB" sz="1800" b="1" dirty="0" smtClean="0"/>
              <a:t>Copy of informed consent form</a:t>
            </a:r>
          </a:p>
          <a:p>
            <a:pPr marL="0" indent="0">
              <a:spcBef>
                <a:spcPts val="600"/>
              </a:spcBef>
              <a:buNone/>
            </a:pPr>
            <a:endParaRPr lang="en-GB" sz="1800" dirty="0" smtClean="0"/>
          </a:p>
          <a:p>
            <a:pPr marL="0" indent="0">
              <a:spcBef>
                <a:spcPts val="600"/>
              </a:spcBef>
              <a:buNone/>
            </a:pPr>
            <a:r>
              <a:rPr lang="en-GB" sz="1800" dirty="0" smtClean="0"/>
              <a:t>You will also provide the following equipment/consumables:</a:t>
            </a:r>
          </a:p>
          <a:p>
            <a:pPr>
              <a:spcBef>
                <a:spcPts val="600"/>
              </a:spcBef>
            </a:pPr>
            <a:r>
              <a:rPr lang="en-GB" sz="1800" b="1" dirty="0" smtClean="0"/>
              <a:t>Study Equipment</a:t>
            </a:r>
            <a:r>
              <a:rPr lang="en-GB" sz="1800" dirty="0" smtClean="0"/>
              <a:t>: </a:t>
            </a:r>
            <a:r>
              <a:rPr lang="en-GB" sz="1600" dirty="0" smtClean="0"/>
              <a:t>PARI Equipment</a:t>
            </a:r>
            <a:endParaRPr lang="en-GB" sz="1400" i="1" dirty="0" smtClean="0"/>
          </a:p>
          <a:p>
            <a:pPr>
              <a:spcBef>
                <a:spcPts val="600"/>
              </a:spcBef>
            </a:pPr>
            <a:r>
              <a:rPr lang="en-GB" sz="1800" b="1" dirty="0" smtClean="0"/>
              <a:t>Thermometer</a:t>
            </a:r>
          </a:p>
          <a:p>
            <a:pPr>
              <a:spcBef>
                <a:spcPts val="600"/>
              </a:spcBef>
            </a:pPr>
            <a:r>
              <a:rPr lang="en-GB" sz="1800" b="1" dirty="0" smtClean="0"/>
              <a:t>Study Medication </a:t>
            </a:r>
            <a:r>
              <a:rPr lang="en-GB" sz="1800" dirty="0" smtClean="0"/>
              <a:t>(if applicable)</a:t>
            </a:r>
            <a:endParaRPr lang="en-GB" sz="1400" dirty="0" smtClean="0"/>
          </a:p>
        </p:txBody>
      </p:sp>
      <p:pic>
        <p:nvPicPr>
          <p:cNvPr id="5" name="Picture 4"/>
          <p:cNvPicPr>
            <a:picLocks noChangeAspect="1"/>
          </p:cNvPicPr>
          <p:nvPr/>
        </p:nvPicPr>
        <p:blipFill>
          <a:blip r:embed="rId2"/>
          <a:stretch>
            <a:fillRect/>
          </a:stretch>
        </p:blipFill>
        <p:spPr>
          <a:xfrm>
            <a:off x="8310201" y="0"/>
            <a:ext cx="703712" cy="678931"/>
          </a:xfrm>
          <a:prstGeom prst="rect">
            <a:avLst/>
          </a:prstGeom>
        </p:spPr>
      </p:pic>
    </p:spTree>
    <p:extLst>
      <p:ext uri="{BB962C8B-B14F-4D97-AF65-F5344CB8AC3E}">
        <p14:creationId xmlns:p14="http://schemas.microsoft.com/office/powerpoint/2010/main" val="45790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4450"/>
            <a:ext cx="9144000" cy="1325563"/>
          </a:xfrm>
        </p:spPr>
        <p:txBody>
          <a:bodyPr/>
          <a:lstStyle/>
          <a:p>
            <a:pPr algn="ctr"/>
            <a:r>
              <a:rPr lang="en-GB" b="1" dirty="0">
                <a:solidFill>
                  <a:srgbClr val="808000"/>
                </a:solidFill>
              </a:rPr>
              <a:t>Schedule of Assessments</a:t>
            </a:r>
          </a:p>
        </p:txBody>
      </p:sp>
      <p:pic>
        <p:nvPicPr>
          <p:cNvPr id="8" name="Picture 7"/>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3199" y="155373"/>
            <a:ext cx="877456" cy="952991"/>
          </a:xfrm>
          <a:prstGeom prst="rect">
            <a:avLst/>
          </a:prstGeom>
          <a:noFill/>
          <a:ln>
            <a:noFill/>
          </a:ln>
        </p:spPr>
      </p:pic>
      <p:graphicFrame>
        <p:nvGraphicFramePr>
          <p:cNvPr id="3" name="Table 2"/>
          <p:cNvGraphicFramePr>
            <a:graphicFrameLocks noGrp="1"/>
          </p:cNvGraphicFramePr>
          <p:nvPr/>
        </p:nvGraphicFramePr>
        <p:xfrm>
          <a:off x="823277" y="1956975"/>
          <a:ext cx="7497445" cy="4088638"/>
        </p:xfrm>
        <a:graphic>
          <a:graphicData uri="http://schemas.openxmlformats.org/drawingml/2006/table">
            <a:tbl>
              <a:tblPr firstRow="1" firstCol="1" bandRow="1" bandCol="1"/>
              <a:tblGrid>
                <a:gridCol w="3354705">
                  <a:extLst>
                    <a:ext uri="{9D8B030D-6E8A-4147-A177-3AD203B41FA5}">
                      <a16:colId xmlns:a16="http://schemas.microsoft.com/office/drawing/2014/main" val="1395801803"/>
                    </a:ext>
                  </a:extLst>
                </a:gridCol>
                <a:gridCol w="558800">
                  <a:extLst>
                    <a:ext uri="{9D8B030D-6E8A-4147-A177-3AD203B41FA5}">
                      <a16:colId xmlns:a16="http://schemas.microsoft.com/office/drawing/2014/main" val="2555508162"/>
                    </a:ext>
                  </a:extLst>
                </a:gridCol>
                <a:gridCol w="810895">
                  <a:extLst>
                    <a:ext uri="{9D8B030D-6E8A-4147-A177-3AD203B41FA5}">
                      <a16:colId xmlns:a16="http://schemas.microsoft.com/office/drawing/2014/main" val="3911090617"/>
                    </a:ext>
                  </a:extLst>
                </a:gridCol>
                <a:gridCol w="949325">
                  <a:extLst>
                    <a:ext uri="{9D8B030D-6E8A-4147-A177-3AD203B41FA5}">
                      <a16:colId xmlns:a16="http://schemas.microsoft.com/office/drawing/2014/main" val="2519610593"/>
                    </a:ext>
                  </a:extLst>
                </a:gridCol>
                <a:gridCol w="810895">
                  <a:extLst>
                    <a:ext uri="{9D8B030D-6E8A-4147-A177-3AD203B41FA5}">
                      <a16:colId xmlns:a16="http://schemas.microsoft.com/office/drawing/2014/main" val="1792374903"/>
                    </a:ext>
                  </a:extLst>
                </a:gridCol>
                <a:gridCol w="1012825">
                  <a:extLst>
                    <a:ext uri="{9D8B030D-6E8A-4147-A177-3AD203B41FA5}">
                      <a16:colId xmlns:a16="http://schemas.microsoft.com/office/drawing/2014/main" val="680028904"/>
                    </a:ext>
                  </a:extLst>
                </a:gridCol>
              </a:tblGrid>
              <a:tr h="177800">
                <a:tc>
                  <a:txBody>
                    <a:bodyPr/>
                    <a:lstStyle/>
                    <a:p>
                      <a:pPr>
                        <a:lnSpc>
                          <a:spcPct val="107000"/>
                        </a:lnSpc>
                        <a:spcAft>
                          <a:spcPts val="0"/>
                        </a:spcAft>
                      </a:pPr>
                      <a:r>
                        <a:rPr lang="en-GB" sz="10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Visit Number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ctr">
                        <a:lnSpc>
                          <a:spcPct val="107000"/>
                        </a:lnSpc>
                        <a:spcAft>
                          <a:spcPts val="0"/>
                        </a:spcAft>
                      </a:pPr>
                      <a:r>
                        <a:rPr lang="en-GB" sz="10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ctr">
                        <a:lnSpc>
                          <a:spcPct val="107000"/>
                        </a:lnSpc>
                        <a:spcAft>
                          <a:spcPts val="0"/>
                        </a:spcAft>
                      </a:pPr>
                      <a:r>
                        <a:rPr lang="en-GB" sz="10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ctr">
                        <a:lnSpc>
                          <a:spcPct val="107000"/>
                        </a:lnSpc>
                        <a:spcAft>
                          <a:spcPts val="0"/>
                        </a:spcAft>
                      </a:pPr>
                      <a:r>
                        <a:rPr lang="en-GB" sz="10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ctr">
                        <a:lnSpc>
                          <a:spcPct val="107000"/>
                        </a:lnSpc>
                        <a:spcAft>
                          <a:spcPts val="0"/>
                        </a:spcAft>
                      </a:pPr>
                      <a:r>
                        <a:rPr lang="en-GB" sz="10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ctr">
                        <a:lnSpc>
                          <a:spcPct val="107000"/>
                        </a:lnSpc>
                        <a:spcAft>
                          <a:spcPts val="0"/>
                        </a:spcAft>
                      </a:pPr>
                      <a:r>
                        <a:rPr lang="en-GB" sz="10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extLst>
                  <a:ext uri="{0D108BD9-81ED-4DB2-BD59-A6C34878D82A}">
                    <a16:rowId xmlns:a16="http://schemas.microsoft.com/office/drawing/2014/main" val="3520160885"/>
                  </a:ext>
                </a:extLst>
              </a:tr>
              <a:tr h="368935">
                <a:tc>
                  <a:txBody>
                    <a:bodyPr/>
                    <a:lstStyle/>
                    <a:p>
                      <a:pPr>
                        <a:lnSpc>
                          <a:spcPct val="107000"/>
                        </a:lnSpc>
                        <a:spcAft>
                          <a:spcPts val="0"/>
                        </a:spcAft>
                      </a:pPr>
                      <a:r>
                        <a:rPr lang="en-GB" sz="10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Visit Schedule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Baseline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Week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Week 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Week 26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Week 52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219717712"/>
                  </a:ext>
                </a:extLst>
              </a:tr>
              <a:tr h="356235">
                <a:tc>
                  <a:txBody>
                    <a:bodyPr/>
                    <a:lstStyle/>
                    <a:p>
                      <a:pPr>
                        <a:lnSpc>
                          <a:spcPct val="107000"/>
                        </a:lnSpc>
                        <a:spcAft>
                          <a:spcPts val="0"/>
                        </a:spcAft>
                      </a:pPr>
                      <a:r>
                        <a:rPr lang="en-GB" sz="10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Visit Window</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 days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+/- 7 days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+/- 14 days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+/- 14 days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186700744"/>
                  </a:ext>
                </a:extLst>
              </a:tr>
              <a:tr h="184150">
                <a:tc>
                  <a:txBody>
                    <a:bodyPr/>
                    <a:lstStyle/>
                    <a:p>
                      <a:pPr>
                        <a:lnSpc>
                          <a:spcPct val="107000"/>
                        </a:lnSpc>
                        <a:spcAft>
                          <a:spcPts val="0"/>
                        </a:spcAft>
                      </a:pPr>
                      <a:r>
                        <a:rPr lang="en-GB" sz="10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Assessments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gridSpan="5">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12303314"/>
                  </a:ext>
                </a:extLst>
              </a:tr>
              <a:tr h="223520">
                <a:tc>
                  <a:txBody>
                    <a:bodyPr/>
                    <a:lstStyle/>
                    <a:p>
                      <a:pPr>
                        <a:lnSpc>
                          <a:spcPct val="107000"/>
                        </a:lnSpc>
                        <a:spcAft>
                          <a:spcPts val="0"/>
                        </a:spcAft>
                      </a:pPr>
                      <a:r>
                        <a:rPr lang="en-GB" sz="10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Inclusion &amp; Exclusion Criteria Review</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053683427"/>
                  </a:ext>
                </a:extLst>
              </a:tr>
              <a:tr h="184150">
                <a:tc>
                  <a:txBody>
                    <a:bodyPr/>
                    <a:lstStyle/>
                    <a:p>
                      <a:pPr>
                        <a:lnSpc>
                          <a:spcPct val="107000"/>
                        </a:lnSpc>
                        <a:spcAft>
                          <a:spcPts val="0"/>
                        </a:spcAft>
                      </a:pPr>
                      <a:r>
                        <a:rPr lang="en-GB" sz="10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Informed consent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926891125"/>
                  </a:ext>
                </a:extLst>
              </a:tr>
              <a:tr h="184150">
                <a:tc>
                  <a:txBody>
                    <a:bodyPr/>
                    <a:lstStyle/>
                    <a:p>
                      <a:pPr>
                        <a:lnSpc>
                          <a:spcPct val="107000"/>
                        </a:lnSpc>
                        <a:spcAft>
                          <a:spcPts val="0"/>
                        </a:spcAft>
                      </a:pPr>
                      <a:r>
                        <a:rPr lang="en-GB" sz="10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Demographics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131845973"/>
                  </a:ext>
                </a:extLst>
              </a:tr>
              <a:tr h="184150">
                <a:tc>
                  <a:txBody>
                    <a:bodyPr/>
                    <a:lstStyle/>
                    <a:p>
                      <a:pPr>
                        <a:lnSpc>
                          <a:spcPct val="107000"/>
                        </a:lnSpc>
                        <a:spcAft>
                          <a:spcPts val="0"/>
                        </a:spcAft>
                      </a:pPr>
                      <a:r>
                        <a:rPr lang="en-GB" sz="10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Patient BE Characteristics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357077009"/>
                  </a:ext>
                </a:extLst>
              </a:tr>
              <a:tr h="257810">
                <a:tc>
                  <a:txBody>
                    <a:bodyPr/>
                    <a:lstStyle/>
                    <a:p>
                      <a:pPr>
                        <a:lnSpc>
                          <a:spcPct val="107000"/>
                        </a:lnSpc>
                        <a:spcAft>
                          <a:spcPts val="0"/>
                        </a:spcAft>
                      </a:pPr>
                      <a:r>
                        <a:rPr lang="en-GB" sz="10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Assess Sputum colour from sample, if available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990439959"/>
                  </a:ext>
                </a:extLst>
              </a:tr>
              <a:tr h="0">
                <a:tc>
                  <a:txBody>
                    <a:bodyPr/>
                    <a:lstStyle/>
                    <a:p>
                      <a:pPr>
                        <a:lnSpc>
                          <a:spcPct val="107000"/>
                        </a:lnSpc>
                        <a:spcAft>
                          <a:spcPts val="0"/>
                        </a:spcAft>
                      </a:pPr>
                      <a:r>
                        <a:rPr lang="en-GB" sz="10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Patient Standard Care Review</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357475184"/>
                  </a:ext>
                </a:extLst>
              </a:tr>
              <a:tr h="184150">
                <a:tc>
                  <a:txBody>
                    <a:bodyPr/>
                    <a:lstStyle/>
                    <a:p>
                      <a:pPr>
                        <a:lnSpc>
                          <a:spcPct val="107000"/>
                        </a:lnSpc>
                        <a:spcAft>
                          <a:spcPts val="0"/>
                        </a:spcAft>
                      </a:pPr>
                      <a:r>
                        <a:rPr lang="en-GB" sz="10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Medical History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640436221"/>
                  </a:ext>
                </a:extLst>
              </a:tr>
              <a:tr h="184150">
                <a:tc>
                  <a:txBody>
                    <a:bodyPr/>
                    <a:lstStyle/>
                    <a:p>
                      <a:pPr>
                        <a:lnSpc>
                          <a:spcPct val="107000"/>
                        </a:lnSpc>
                        <a:spcAft>
                          <a:spcPts val="0"/>
                        </a:spcAft>
                      </a:pPr>
                      <a:r>
                        <a:rPr lang="en-GB" sz="10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Review Medications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07821793"/>
                  </a:ext>
                </a:extLst>
              </a:tr>
              <a:tr h="184150">
                <a:tc>
                  <a:txBody>
                    <a:bodyPr/>
                    <a:lstStyle/>
                    <a:p>
                      <a:pPr>
                        <a:lnSpc>
                          <a:spcPct val="107000"/>
                        </a:lnSpc>
                        <a:spcAft>
                          <a:spcPts val="0"/>
                        </a:spcAft>
                      </a:pPr>
                      <a:r>
                        <a:rPr lang="en-GB" sz="10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Vital Signs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80270757"/>
                  </a:ext>
                </a:extLst>
              </a:tr>
              <a:tr h="184150">
                <a:tc>
                  <a:txBody>
                    <a:bodyPr/>
                    <a:lstStyle/>
                    <a:p>
                      <a:pPr>
                        <a:lnSpc>
                          <a:spcPct val="107000"/>
                        </a:lnSpc>
                        <a:spcAft>
                          <a:spcPts val="0"/>
                        </a:spcAft>
                      </a:pPr>
                      <a:r>
                        <a:rPr lang="en-GB" sz="10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Urine Pregnancy Test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686558595"/>
                  </a:ext>
                </a:extLst>
              </a:tr>
              <a:tr h="184150">
                <a:tc>
                  <a:txBody>
                    <a:bodyPr/>
                    <a:lstStyle/>
                    <a:p>
                      <a:pPr>
                        <a:lnSpc>
                          <a:spcPct val="107000"/>
                        </a:lnSpc>
                        <a:spcAft>
                          <a:spcPts val="0"/>
                        </a:spcAft>
                      </a:pPr>
                      <a:r>
                        <a:rPr lang="en-GB" sz="10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Physical Exam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466896507"/>
                  </a:ext>
                </a:extLst>
              </a:tr>
              <a:tr h="184150">
                <a:tc>
                  <a:txBody>
                    <a:bodyPr/>
                    <a:lstStyle/>
                    <a:p>
                      <a:pPr>
                        <a:lnSpc>
                          <a:spcPct val="107000"/>
                        </a:lnSpc>
                        <a:spcAft>
                          <a:spcPts val="0"/>
                        </a:spcAft>
                      </a:pPr>
                      <a:r>
                        <a:rPr lang="en-GB" sz="10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Confirmation of Eligibility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506140058"/>
                  </a:ext>
                </a:extLst>
              </a:tr>
              <a:tr h="184150">
                <a:tc>
                  <a:txBody>
                    <a:bodyPr/>
                    <a:lstStyle/>
                    <a:p>
                      <a:pPr>
                        <a:lnSpc>
                          <a:spcPct val="107000"/>
                        </a:lnSpc>
                        <a:spcAft>
                          <a:spcPts val="0"/>
                        </a:spcAft>
                      </a:pPr>
                      <a:r>
                        <a:rPr lang="en-GB" sz="10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Adverse Events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gridSpan="5">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&lt;------------------------------------------------&gt;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76688113"/>
                  </a:ext>
                </a:extLst>
              </a:tr>
              <a:tr h="247015">
                <a:tc>
                  <a:txBody>
                    <a:bodyPr/>
                    <a:lstStyle/>
                    <a:p>
                      <a:pPr>
                        <a:lnSpc>
                          <a:spcPct val="107000"/>
                        </a:lnSpc>
                        <a:spcAft>
                          <a:spcPts val="0"/>
                        </a:spcAft>
                      </a:pPr>
                      <a:r>
                        <a:rPr lang="en-GB" sz="10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Respiratory and Systemic Symptoms Questionnaire (RSSQ)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737428241"/>
                  </a:ext>
                </a:extLst>
              </a:tr>
              <a:tr h="259080">
                <a:tc>
                  <a:txBody>
                    <a:bodyPr/>
                    <a:lstStyle/>
                    <a:p>
                      <a:pPr>
                        <a:lnSpc>
                          <a:spcPct val="107000"/>
                        </a:lnSpc>
                        <a:spcAft>
                          <a:spcPts val="0"/>
                        </a:spcAft>
                      </a:pPr>
                      <a:r>
                        <a:rPr lang="en-GB" sz="10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Exacerbation/Antibiotic Use^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GB" sz="10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714689927"/>
                  </a:ext>
                </a:extLst>
              </a:tr>
            </a:tbl>
          </a:graphicData>
        </a:graphic>
      </p:graphicFrame>
    </p:spTree>
    <p:extLst>
      <p:ext uri="{BB962C8B-B14F-4D97-AF65-F5344CB8AC3E}">
        <p14:creationId xmlns:p14="http://schemas.microsoft.com/office/powerpoint/2010/main" val="2700715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49721"/>
            <a:ext cx="9144000" cy="1325563"/>
          </a:xfrm>
        </p:spPr>
        <p:txBody>
          <a:bodyPr/>
          <a:lstStyle/>
          <a:p>
            <a:pPr algn="ctr"/>
            <a:r>
              <a:rPr lang="en-GB" b="1" dirty="0">
                <a:solidFill>
                  <a:srgbClr val="808000"/>
                </a:solidFill>
              </a:rPr>
              <a:t>Schedule of Assessments</a:t>
            </a:r>
          </a:p>
        </p:txBody>
      </p:sp>
      <p:pic>
        <p:nvPicPr>
          <p:cNvPr id="9" name="Picture 8"/>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3199" y="155373"/>
            <a:ext cx="877456" cy="952991"/>
          </a:xfrm>
          <a:prstGeom prst="rect">
            <a:avLst/>
          </a:prstGeom>
          <a:noFill/>
          <a:ln>
            <a:noFill/>
          </a:ln>
        </p:spPr>
      </p:pic>
      <p:graphicFrame>
        <p:nvGraphicFramePr>
          <p:cNvPr id="3" name="Table 2"/>
          <p:cNvGraphicFramePr>
            <a:graphicFrameLocks noGrp="1"/>
          </p:cNvGraphicFramePr>
          <p:nvPr/>
        </p:nvGraphicFramePr>
        <p:xfrm>
          <a:off x="812800" y="1914523"/>
          <a:ext cx="7518400" cy="4173542"/>
        </p:xfrm>
        <a:graphic>
          <a:graphicData uri="http://schemas.openxmlformats.org/drawingml/2006/table">
            <a:tbl>
              <a:tblPr firstRow="1" firstCol="1" lastCol="1" bandRow="1" bandCol="1"/>
              <a:tblGrid>
                <a:gridCol w="3581400">
                  <a:extLst>
                    <a:ext uri="{9D8B030D-6E8A-4147-A177-3AD203B41FA5}">
                      <a16:colId xmlns:a16="http://schemas.microsoft.com/office/drawing/2014/main" val="3875670189"/>
                    </a:ext>
                  </a:extLst>
                </a:gridCol>
                <a:gridCol w="787400">
                  <a:extLst>
                    <a:ext uri="{9D8B030D-6E8A-4147-A177-3AD203B41FA5}">
                      <a16:colId xmlns:a16="http://schemas.microsoft.com/office/drawing/2014/main" val="849484500"/>
                    </a:ext>
                  </a:extLst>
                </a:gridCol>
                <a:gridCol w="736600">
                  <a:extLst>
                    <a:ext uri="{9D8B030D-6E8A-4147-A177-3AD203B41FA5}">
                      <a16:colId xmlns:a16="http://schemas.microsoft.com/office/drawing/2014/main" val="4212147378"/>
                    </a:ext>
                  </a:extLst>
                </a:gridCol>
                <a:gridCol w="736600">
                  <a:extLst>
                    <a:ext uri="{9D8B030D-6E8A-4147-A177-3AD203B41FA5}">
                      <a16:colId xmlns:a16="http://schemas.microsoft.com/office/drawing/2014/main" val="3716298458"/>
                    </a:ext>
                  </a:extLst>
                </a:gridCol>
                <a:gridCol w="762000">
                  <a:extLst>
                    <a:ext uri="{9D8B030D-6E8A-4147-A177-3AD203B41FA5}">
                      <a16:colId xmlns:a16="http://schemas.microsoft.com/office/drawing/2014/main" val="776580415"/>
                    </a:ext>
                  </a:extLst>
                </a:gridCol>
                <a:gridCol w="914400">
                  <a:extLst>
                    <a:ext uri="{9D8B030D-6E8A-4147-A177-3AD203B41FA5}">
                      <a16:colId xmlns:a16="http://schemas.microsoft.com/office/drawing/2014/main" val="974309888"/>
                    </a:ext>
                  </a:extLst>
                </a:gridCol>
              </a:tblGrid>
              <a:tr h="188595">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Visit Number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extLst>
                  <a:ext uri="{0D108BD9-81ED-4DB2-BD59-A6C34878D82A}">
                    <a16:rowId xmlns:a16="http://schemas.microsoft.com/office/drawing/2014/main" val="2437032341"/>
                  </a:ext>
                </a:extLst>
              </a:tr>
              <a:tr h="344805">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Patient Questionnaires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gridSpan="5">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39217666"/>
                  </a:ext>
                </a:extLst>
              </a:tr>
              <a:tr h="236220">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Treatment Satisfaction Questionnaire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310314083"/>
                  </a:ext>
                </a:extLst>
              </a:tr>
              <a:tr h="188595">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QoL-B</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518353061"/>
                  </a:ext>
                </a:extLst>
              </a:tr>
              <a:tr h="188595">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SGRQ</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101384997"/>
                  </a:ext>
                </a:extLst>
              </a:tr>
              <a:tr h="188595">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EQ-5D-5L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479941686"/>
                  </a:ext>
                </a:extLst>
              </a:tr>
              <a:tr h="188595">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Health Service Use Questionnaire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872373415"/>
                  </a:ext>
                </a:extLst>
              </a:tr>
              <a:tr h="188595">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Lung Function Tests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567379592"/>
                  </a:ext>
                </a:extLst>
              </a:tr>
              <a:tr h="244475">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Randomisation &amp; Treatment Allocation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671808970"/>
                  </a:ext>
                </a:extLst>
              </a:tr>
              <a:tr h="188595">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IMP prescribing &amp; Dispensing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849597965"/>
                  </a:ext>
                </a:extLst>
              </a:tr>
              <a:tr h="302260">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Drug response assessment (for patients assigned any HTS group)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799727320"/>
                  </a:ext>
                </a:extLst>
              </a:tr>
              <a:tr h="269240">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Airway Clearance Record/Action Plan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684795987"/>
                  </a:ext>
                </a:extLst>
              </a:tr>
              <a:tr h="273685">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Patient Training on Usual care, spirometers and eFlow</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654645966"/>
                  </a:ext>
                </a:extLst>
              </a:tr>
              <a:tr h="121920">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eFlow/mySpirosense Utility Questionnaire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867083461"/>
                  </a:ext>
                </a:extLst>
              </a:tr>
              <a:tr h="112395">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Sputum Sample Collection (EME sub study only)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x</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937670894"/>
                  </a:ext>
                </a:extLst>
              </a:tr>
              <a:tr h="188595">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Spirometry (at home)</a:t>
                      </a:r>
                      <a:r>
                        <a:rPr lang="en-GB" sz="1100" b="1" baseline="30000">
                          <a:effectLst/>
                          <a:latin typeface="Calibri" panose="020F0502020204030204" pitchFamily="34" charset="0"/>
                          <a:ea typeface="Calibri" panose="020F0502020204030204" pitchFamily="34" charset="0"/>
                          <a:cs typeface="Times New Roman" panose="02020603050405020304" pitchFamily="18" charset="0"/>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gridSpan="5">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&lt;-----------------------------------------------------------------------------------------&gt;</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93059685"/>
                  </a:ext>
                </a:extLst>
              </a:tr>
              <a:tr h="188595">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Exacerbation Management^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gridSpan="5">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&lt;-----------------------------------------------------------------------------------------&gt;</a:t>
                      </a:r>
                    </a:p>
                  </a:txBody>
                  <a:tcPr marL="46355" marR="46355" marT="9525"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76299482"/>
                  </a:ext>
                </a:extLst>
              </a:tr>
            </a:tbl>
          </a:graphicData>
        </a:graphic>
      </p:graphicFrame>
    </p:spTree>
    <p:extLst>
      <p:ext uri="{BB962C8B-B14F-4D97-AF65-F5344CB8AC3E}">
        <p14:creationId xmlns:p14="http://schemas.microsoft.com/office/powerpoint/2010/main" val="913648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2528"/>
            <a:ext cx="7823199" cy="1325563"/>
          </a:xfrm>
        </p:spPr>
        <p:txBody>
          <a:bodyPr>
            <a:normAutofit/>
          </a:bodyPr>
          <a:lstStyle/>
          <a:p>
            <a:pPr algn="ctr"/>
            <a:r>
              <a:rPr lang="en-GB" sz="4200" b="1" dirty="0">
                <a:solidFill>
                  <a:srgbClr val="808000"/>
                </a:solidFill>
              </a:rPr>
              <a:t>Screening and Recruitment Log</a:t>
            </a:r>
          </a:p>
        </p:txBody>
      </p:sp>
      <p:sp>
        <p:nvSpPr>
          <p:cNvPr id="3" name="Content Placeholder 2"/>
          <p:cNvSpPr>
            <a:spLocks noGrp="1"/>
          </p:cNvSpPr>
          <p:nvPr>
            <p:ph idx="1"/>
          </p:nvPr>
        </p:nvSpPr>
        <p:spPr>
          <a:xfrm>
            <a:off x="628650" y="1465169"/>
            <a:ext cx="7886700" cy="4805457"/>
          </a:xfrm>
        </p:spPr>
        <p:txBody>
          <a:bodyPr>
            <a:normAutofit/>
          </a:bodyPr>
          <a:lstStyle/>
          <a:p>
            <a:r>
              <a:rPr lang="en-GB" sz="2000" dirty="0"/>
              <a:t>Record all patients </a:t>
            </a:r>
            <a:r>
              <a:rPr lang="en-GB" sz="2000" dirty="0" smtClean="0"/>
              <a:t>screened</a:t>
            </a:r>
            <a:endParaRPr lang="en-GB" sz="2000" dirty="0"/>
          </a:p>
          <a:p>
            <a:r>
              <a:rPr lang="en-GB" sz="2000" dirty="0"/>
              <a:t>Unique Screening ID </a:t>
            </a:r>
            <a:r>
              <a:rPr lang="en-GB" sz="2000" dirty="0" smtClean="0"/>
              <a:t>for each patient is assigned sequentially: </a:t>
            </a:r>
            <a:r>
              <a:rPr lang="en-GB" sz="2000" dirty="0"/>
              <a:t>format of </a:t>
            </a:r>
            <a:r>
              <a:rPr lang="en-GB" sz="2000" dirty="0" smtClean="0"/>
              <a:t>SXXNNNN </a:t>
            </a:r>
            <a:endParaRPr lang="en-GB" sz="2000" dirty="0"/>
          </a:p>
          <a:p>
            <a:pPr lvl="1"/>
            <a:r>
              <a:rPr lang="en-GB" sz="1600" dirty="0" smtClean="0"/>
              <a:t>Prefix S denotes screening </a:t>
            </a:r>
            <a:endParaRPr lang="en-GB" sz="1600" dirty="0"/>
          </a:p>
          <a:p>
            <a:pPr lvl="1"/>
            <a:r>
              <a:rPr lang="en-GB" sz="1600" dirty="0" smtClean="0"/>
              <a:t>XX will be </a:t>
            </a:r>
            <a:r>
              <a:rPr lang="en-GB" sz="1600" dirty="0"/>
              <a:t>your site number</a:t>
            </a:r>
          </a:p>
          <a:p>
            <a:pPr lvl="1"/>
            <a:r>
              <a:rPr lang="en-GB" sz="1600" dirty="0" smtClean="0"/>
              <a:t>NNNN </a:t>
            </a:r>
            <a:r>
              <a:rPr lang="en-GB" sz="1600" dirty="0"/>
              <a:t>will be allocated sequentially </a:t>
            </a:r>
            <a:r>
              <a:rPr lang="en-GB" sz="1600" dirty="0" smtClean="0"/>
              <a:t>to each patient screened starting </a:t>
            </a:r>
            <a:r>
              <a:rPr lang="en-GB" sz="1600" dirty="0"/>
              <a:t>at 0001 </a:t>
            </a:r>
            <a:r>
              <a:rPr lang="en-GB" sz="1600" i="1" dirty="0"/>
              <a:t>e.g. </a:t>
            </a:r>
            <a:r>
              <a:rPr lang="en-GB" sz="1600" i="1" dirty="0" smtClean="0"/>
              <a:t>at </a:t>
            </a:r>
            <a:r>
              <a:rPr lang="en-GB" sz="1600" b="1" i="1" dirty="0" smtClean="0"/>
              <a:t>Site </a:t>
            </a:r>
            <a:r>
              <a:rPr lang="en-GB" sz="1600" b="1" i="1" dirty="0"/>
              <a:t>01 </a:t>
            </a:r>
            <a:r>
              <a:rPr lang="en-GB" sz="1600" i="1" dirty="0"/>
              <a:t>the </a:t>
            </a:r>
            <a:r>
              <a:rPr lang="en-GB" sz="1600" b="1" i="1" dirty="0"/>
              <a:t>first patient screened </a:t>
            </a:r>
            <a:r>
              <a:rPr lang="en-GB" sz="1600" i="1" dirty="0" smtClean="0"/>
              <a:t>would </a:t>
            </a:r>
            <a:r>
              <a:rPr lang="en-GB" sz="1600" i="1" dirty="0"/>
              <a:t>have </a:t>
            </a:r>
            <a:r>
              <a:rPr lang="en-GB" sz="1600" b="1" i="1" dirty="0"/>
              <a:t>S</a:t>
            </a:r>
            <a:r>
              <a:rPr lang="en-GB" sz="1600" b="1" i="1" dirty="0" smtClean="0"/>
              <a:t>creening </a:t>
            </a:r>
            <a:r>
              <a:rPr lang="en-GB" sz="1600" b="1" i="1" dirty="0"/>
              <a:t>ID </a:t>
            </a:r>
            <a:r>
              <a:rPr lang="en-GB" sz="1600" b="1" i="1" dirty="0" smtClean="0"/>
              <a:t>S010001</a:t>
            </a:r>
            <a:endParaRPr lang="en-GB" sz="1600" i="1" dirty="0"/>
          </a:p>
          <a:p>
            <a:r>
              <a:rPr lang="en-GB" sz="2000" dirty="0"/>
              <a:t>Record </a:t>
            </a:r>
            <a:r>
              <a:rPr lang="en-GB" sz="2000" dirty="0" smtClean="0"/>
              <a:t>Patient </a:t>
            </a:r>
            <a:r>
              <a:rPr lang="en-GB" sz="2000" dirty="0"/>
              <a:t>Name, Hospital Number, DOB and Screening </a:t>
            </a:r>
            <a:r>
              <a:rPr lang="en-GB" sz="2000" dirty="0" smtClean="0"/>
              <a:t>Date</a:t>
            </a:r>
            <a:endParaRPr lang="en-GB" sz="2000" dirty="0"/>
          </a:p>
          <a:p>
            <a:pPr lvl="1"/>
            <a:r>
              <a:rPr lang="en-GB" sz="1600" dirty="0"/>
              <a:t>This log will remain at site and should not be sent onto NICTU as it contains patient identifiers</a:t>
            </a:r>
          </a:p>
          <a:p>
            <a:r>
              <a:rPr lang="en-GB" sz="2000" dirty="0"/>
              <a:t>Record </a:t>
            </a:r>
            <a:r>
              <a:rPr lang="en-GB" sz="2000" dirty="0" smtClean="0"/>
              <a:t>if patient is eligible for the trial. There is a key provided listing ‘reasons for non-eligibility’</a:t>
            </a:r>
          </a:p>
          <a:p>
            <a:r>
              <a:rPr lang="en-GB" sz="2000" dirty="0" smtClean="0"/>
              <a:t>For patients given </a:t>
            </a:r>
            <a:r>
              <a:rPr lang="en-GB" sz="2000" dirty="0"/>
              <a:t>a SWAT recruitment pack, </a:t>
            </a:r>
            <a:r>
              <a:rPr lang="en-GB" sz="2000" dirty="0" smtClean="0"/>
              <a:t>record the unique </a:t>
            </a:r>
            <a:r>
              <a:rPr lang="en-GB" sz="2000" dirty="0"/>
              <a:t>Pack Identifying </a:t>
            </a:r>
            <a:r>
              <a:rPr lang="en-GB" sz="2000" dirty="0" smtClean="0"/>
              <a:t>Number</a:t>
            </a:r>
          </a:p>
          <a:p>
            <a:r>
              <a:rPr lang="en-GB" sz="2000" dirty="0" smtClean="0"/>
              <a:t>Patients who decide to participate will be invited for a baseline visit</a:t>
            </a:r>
            <a:endParaRPr lang="en-GB" dirty="0"/>
          </a:p>
        </p:txBody>
      </p:sp>
      <p:pic>
        <p:nvPicPr>
          <p:cNvPr id="9" name="Picture 8"/>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3199" y="155373"/>
            <a:ext cx="877456" cy="952991"/>
          </a:xfrm>
          <a:prstGeom prst="rect">
            <a:avLst/>
          </a:prstGeom>
          <a:noFill/>
          <a:ln>
            <a:noFill/>
          </a:ln>
        </p:spPr>
      </p:pic>
    </p:spTree>
    <p:extLst>
      <p:ext uri="{BB962C8B-B14F-4D97-AF65-F5344CB8AC3E}">
        <p14:creationId xmlns:p14="http://schemas.microsoft.com/office/powerpoint/2010/main" val="309646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8" y="260336"/>
            <a:ext cx="7817332" cy="1325563"/>
          </a:xfrm>
        </p:spPr>
        <p:txBody>
          <a:bodyPr>
            <a:normAutofit/>
          </a:bodyPr>
          <a:lstStyle/>
          <a:p>
            <a:pPr algn="ctr"/>
            <a:r>
              <a:rPr lang="en-GB" sz="4200" b="1" dirty="0">
                <a:solidFill>
                  <a:srgbClr val="808000"/>
                </a:solidFill>
              </a:rPr>
              <a:t>Screening and Recruitment Log</a:t>
            </a:r>
          </a:p>
        </p:txBody>
      </p:sp>
      <p:sp>
        <p:nvSpPr>
          <p:cNvPr id="3" name="Content Placeholder 2"/>
          <p:cNvSpPr>
            <a:spLocks noGrp="1"/>
          </p:cNvSpPr>
          <p:nvPr>
            <p:ph idx="1"/>
          </p:nvPr>
        </p:nvSpPr>
        <p:spPr>
          <a:xfrm>
            <a:off x="390145" y="1550894"/>
            <a:ext cx="8310510" cy="4715794"/>
          </a:xfrm>
        </p:spPr>
        <p:txBody>
          <a:bodyPr>
            <a:normAutofit/>
          </a:bodyPr>
          <a:lstStyle/>
          <a:p>
            <a:r>
              <a:rPr lang="en-GB" sz="2000" dirty="0"/>
              <a:t>Record if patient </a:t>
            </a:r>
            <a:r>
              <a:rPr lang="en-GB" sz="2000" dirty="0" smtClean="0"/>
              <a:t>randomised. There is a key provided listing ‘reasons for non-randomisation’</a:t>
            </a:r>
          </a:p>
          <a:p>
            <a:r>
              <a:rPr lang="en-GB" sz="2000" dirty="0" smtClean="0"/>
              <a:t>Record </a:t>
            </a:r>
            <a:r>
              <a:rPr lang="en-GB" sz="2000" dirty="0"/>
              <a:t>date randomised and Subject ID (assigned by </a:t>
            </a:r>
            <a:r>
              <a:rPr lang="en-GB" sz="2000" dirty="0" smtClean="0"/>
              <a:t>Sealed Envelopes): format of RSSNNN</a:t>
            </a:r>
            <a:endParaRPr lang="en-GB" sz="2000" dirty="0"/>
          </a:p>
          <a:p>
            <a:pPr lvl="1"/>
            <a:r>
              <a:rPr lang="en-GB" sz="1600" dirty="0"/>
              <a:t>Prefix R denotes randomisation</a:t>
            </a:r>
          </a:p>
          <a:p>
            <a:pPr lvl="1"/>
            <a:r>
              <a:rPr lang="en-US" sz="1600" dirty="0"/>
              <a:t>SS will be your site number </a:t>
            </a:r>
          </a:p>
          <a:p>
            <a:pPr lvl="1"/>
            <a:r>
              <a:rPr lang="en-US" sz="1600" dirty="0" smtClean="0"/>
              <a:t>NNN will </a:t>
            </a:r>
            <a:r>
              <a:rPr lang="en-US" sz="1600" dirty="0"/>
              <a:t>be allocated sequentially to each patient </a:t>
            </a:r>
            <a:r>
              <a:rPr lang="en-US" sz="1600" dirty="0" smtClean="0"/>
              <a:t>recruited </a:t>
            </a:r>
            <a:r>
              <a:rPr lang="en-US" sz="1600" dirty="0"/>
              <a:t>at your site </a:t>
            </a:r>
            <a:r>
              <a:rPr lang="en-US" sz="1600" dirty="0" smtClean="0"/>
              <a:t>starting at </a:t>
            </a:r>
            <a:r>
              <a:rPr lang="en-US" sz="1600" dirty="0"/>
              <a:t>001  </a:t>
            </a:r>
            <a:r>
              <a:rPr lang="en-US" sz="1600" i="1" dirty="0"/>
              <a:t>e.g. At </a:t>
            </a:r>
            <a:r>
              <a:rPr lang="en-US" sz="1600" b="1" i="1" dirty="0" smtClean="0"/>
              <a:t>Site </a:t>
            </a:r>
            <a:r>
              <a:rPr lang="en-US" sz="1600" b="1" i="1" dirty="0"/>
              <a:t>01 </a:t>
            </a:r>
            <a:r>
              <a:rPr lang="en-US" sz="1600" i="1" dirty="0"/>
              <a:t>the </a:t>
            </a:r>
            <a:r>
              <a:rPr lang="en-US" sz="1600" b="1" i="1" dirty="0"/>
              <a:t>first </a:t>
            </a:r>
            <a:r>
              <a:rPr lang="en-US" sz="1600" b="1" i="1" dirty="0" smtClean="0"/>
              <a:t>patient recruited </a:t>
            </a:r>
            <a:r>
              <a:rPr lang="en-US" sz="1600" i="1" dirty="0" smtClean="0"/>
              <a:t>would </a:t>
            </a:r>
            <a:r>
              <a:rPr lang="en-US" sz="1600" i="1" dirty="0"/>
              <a:t>have </a:t>
            </a:r>
            <a:r>
              <a:rPr lang="en-US" sz="1600" b="1" i="1" dirty="0" smtClean="0"/>
              <a:t>Subject </a:t>
            </a:r>
            <a:r>
              <a:rPr lang="en-US" sz="1600" b="1" i="1" dirty="0"/>
              <a:t>ID </a:t>
            </a:r>
            <a:r>
              <a:rPr lang="en-US" sz="1600" b="1" i="1" dirty="0" smtClean="0"/>
              <a:t>R01001</a:t>
            </a:r>
            <a:endParaRPr lang="en-US" sz="1600" dirty="0" smtClean="0"/>
          </a:p>
          <a:p>
            <a:r>
              <a:rPr lang="en-GB" sz="2000" dirty="0" smtClean="0"/>
              <a:t>Retain </a:t>
            </a:r>
            <a:r>
              <a:rPr lang="en-GB" sz="2000" dirty="0"/>
              <a:t>Screening &amp; Recruitment </a:t>
            </a:r>
            <a:r>
              <a:rPr lang="en-GB" sz="2000" dirty="0" smtClean="0"/>
              <a:t>Log</a:t>
            </a:r>
            <a:endParaRPr lang="en-GB" sz="2000" dirty="0"/>
          </a:p>
          <a:p>
            <a:r>
              <a:rPr lang="en-GB" sz="2000" dirty="0" smtClean="0"/>
              <a:t>Input screening data </a:t>
            </a:r>
            <a:r>
              <a:rPr lang="en-GB" sz="2000" dirty="0"/>
              <a:t>onto Web-based MACRO Screening database by </a:t>
            </a:r>
            <a:r>
              <a:rPr lang="en-GB" sz="2000" dirty="0" smtClean="0"/>
              <a:t>the </a:t>
            </a:r>
            <a:r>
              <a:rPr lang="en-GB" sz="2000" u="sng" dirty="0" smtClean="0"/>
              <a:t>1</a:t>
            </a:r>
            <a:r>
              <a:rPr lang="en-GB" sz="2000" u="sng" baseline="30000" dirty="0" smtClean="0"/>
              <a:t>st</a:t>
            </a:r>
            <a:r>
              <a:rPr lang="en-GB" sz="2000" u="sng" dirty="0" smtClean="0"/>
              <a:t> </a:t>
            </a:r>
            <a:r>
              <a:rPr lang="en-GB" sz="2000" u="sng" dirty="0"/>
              <a:t>Monday of each </a:t>
            </a:r>
            <a:r>
              <a:rPr lang="en-GB" sz="2000" u="sng" dirty="0" smtClean="0"/>
              <a:t>month</a:t>
            </a:r>
            <a:r>
              <a:rPr lang="en-GB" sz="2000" dirty="0" smtClean="0"/>
              <a:t>. This allows the Trial Management Group to review at the monthly meeting</a:t>
            </a:r>
            <a:endParaRPr lang="en-GB" sz="2000" dirty="0"/>
          </a:p>
          <a:p>
            <a:r>
              <a:rPr lang="en-GB" sz="2000" dirty="0"/>
              <a:t>Bi-weekly telephone calls with the NICTU </a:t>
            </a:r>
            <a:r>
              <a:rPr lang="en-GB" sz="2000" dirty="0" smtClean="0"/>
              <a:t>coordinator to discuss screening and recruitment, exacerbations, and other FAQs until your site is established</a:t>
            </a:r>
            <a:endParaRPr lang="en-GB" dirty="0"/>
          </a:p>
        </p:txBody>
      </p:sp>
      <p:pic>
        <p:nvPicPr>
          <p:cNvPr id="9" name="Picture 8"/>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3199" y="155373"/>
            <a:ext cx="877456" cy="952991"/>
          </a:xfrm>
          <a:prstGeom prst="rect">
            <a:avLst/>
          </a:prstGeom>
          <a:noFill/>
          <a:ln>
            <a:noFill/>
          </a:ln>
        </p:spPr>
      </p:pic>
    </p:spTree>
    <p:extLst>
      <p:ext uri="{BB962C8B-B14F-4D97-AF65-F5344CB8AC3E}">
        <p14:creationId xmlns:p14="http://schemas.microsoft.com/office/powerpoint/2010/main" val="4100471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 y="260336"/>
            <a:ext cx="7817332" cy="1325563"/>
          </a:xfrm>
        </p:spPr>
        <p:txBody>
          <a:bodyPr>
            <a:normAutofit/>
          </a:bodyPr>
          <a:lstStyle/>
          <a:p>
            <a:pPr algn="ctr"/>
            <a:r>
              <a:rPr lang="en-GB" sz="4200" b="1" dirty="0">
                <a:solidFill>
                  <a:srgbClr val="808000"/>
                </a:solidFill>
              </a:rPr>
              <a:t>Screening and Recruitment Log</a:t>
            </a:r>
          </a:p>
        </p:txBody>
      </p:sp>
      <p:sp>
        <p:nvSpPr>
          <p:cNvPr id="3" name="Content Placeholder 2"/>
          <p:cNvSpPr>
            <a:spLocks noGrp="1"/>
          </p:cNvSpPr>
          <p:nvPr>
            <p:ph idx="1"/>
          </p:nvPr>
        </p:nvSpPr>
        <p:spPr>
          <a:xfrm>
            <a:off x="628650" y="1550894"/>
            <a:ext cx="7886700" cy="4626069"/>
          </a:xfrm>
        </p:spPr>
        <p:txBody>
          <a:bodyPr>
            <a:normAutofit/>
          </a:bodyPr>
          <a:lstStyle/>
          <a:p>
            <a:pPr lvl="1"/>
            <a:endParaRPr lang="en-GB" sz="1800" dirty="0"/>
          </a:p>
          <a:p>
            <a:pPr marL="0" indent="0">
              <a:buNone/>
            </a:pPr>
            <a:endParaRPr lang="en-GB" dirty="0"/>
          </a:p>
        </p:txBody>
      </p:sp>
      <p:pic>
        <p:nvPicPr>
          <p:cNvPr id="10" name="Picture 9"/>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3199" y="155373"/>
            <a:ext cx="877456" cy="952991"/>
          </a:xfrm>
          <a:prstGeom prst="rect">
            <a:avLst/>
          </a:prstGeom>
          <a:noFill/>
          <a:ln>
            <a:noFill/>
          </a:ln>
        </p:spPr>
      </p:pic>
      <p:sp>
        <p:nvSpPr>
          <p:cNvPr id="5" name="TextBox 4"/>
          <p:cNvSpPr txBox="1"/>
          <p:nvPr/>
        </p:nvSpPr>
        <p:spPr>
          <a:xfrm>
            <a:off x="777922" y="5800463"/>
            <a:ext cx="7588155" cy="400110"/>
          </a:xfrm>
          <a:prstGeom prst="rect">
            <a:avLst/>
          </a:prstGeom>
          <a:noFill/>
        </p:spPr>
        <p:txBody>
          <a:bodyPr wrap="square" rtlCol="0">
            <a:spAutoFit/>
          </a:bodyPr>
          <a:lstStyle/>
          <a:p>
            <a:pPr algn="ctr"/>
            <a:r>
              <a:rPr lang="en-GB" sz="2000" dirty="0" smtClean="0"/>
              <a:t>An electronic </a:t>
            </a:r>
            <a:r>
              <a:rPr lang="en-GB" sz="2000" dirty="0"/>
              <a:t>S</a:t>
            </a:r>
            <a:r>
              <a:rPr lang="en-GB" sz="2000" dirty="0" smtClean="0"/>
              <a:t>creening </a:t>
            </a:r>
            <a:r>
              <a:rPr lang="en-GB" sz="2000" dirty="0"/>
              <a:t>L</a:t>
            </a:r>
            <a:r>
              <a:rPr lang="en-GB" sz="2000" dirty="0" smtClean="0"/>
              <a:t>og (Excel spreadsheet) will be sent to your site</a:t>
            </a:r>
            <a:endParaRPr lang="en-GB" sz="2000" dirty="0"/>
          </a:p>
        </p:txBody>
      </p:sp>
      <p:graphicFrame>
        <p:nvGraphicFramePr>
          <p:cNvPr id="4" name="Table 3"/>
          <p:cNvGraphicFramePr>
            <a:graphicFrameLocks noGrp="1"/>
          </p:cNvGraphicFramePr>
          <p:nvPr>
            <p:extLst>
              <p:ext uri="{D42A27DB-BD31-4B8C-83A1-F6EECF244321}">
                <p14:modId xmlns:p14="http://schemas.microsoft.com/office/powerpoint/2010/main" val="2743381730"/>
              </p:ext>
            </p:extLst>
          </p:nvPr>
        </p:nvGraphicFramePr>
        <p:xfrm>
          <a:off x="389603" y="1414734"/>
          <a:ext cx="8311052" cy="4190068"/>
        </p:xfrm>
        <a:graphic>
          <a:graphicData uri="http://schemas.openxmlformats.org/drawingml/2006/table">
            <a:tbl>
              <a:tblPr/>
              <a:tblGrid>
                <a:gridCol w="564683">
                  <a:extLst>
                    <a:ext uri="{9D8B030D-6E8A-4147-A177-3AD203B41FA5}">
                      <a16:colId xmlns:a16="http://schemas.microsoft.com/office/drawing/2014/main" val="4122226599"/>
                    </a:ext>
                  </a:extLst>
                </a:gridCol>
                <a:gridCol w="391435">
                  <a:extLst>
                    <a:ext uri="{9D8B030D-6E8A-4147-A177-3AD203B41FA5}">
                      <a16:colId xmlns:a16="http://schemas.microsoft.com/office/drawing/2014/main" val="2770546869"/>
                    </a:ext>
                  </a:extLst>
                </a:gridCol>
                <a:gridCol w="342354">
                  <a:extLst>
                    <a:ext uri="{9D8B030D-6E8A-4147-A177-3AD203B41FA5}">
                      <a16:colId xmlns:a16="http://schemas.microsoft.com/office/drawing/2014/main" val="675005905"/>
                    </a:ext>
                  </a:extLst>
                </a:gridCol>
                <a:gridCol w="604844">
                  <a:extLst>
                    <a:ext uri="{9D8B030D-6E8A-4147-A177-3AD203B41FA5}">
                      <a16:colId xmlns:a16="http://schemas.microsoft.com/office/drawing/2014/main" val="3732201526"/>
                    </a:ext>
                  </a:extLst>
                </a:gridCol>
                <a:gridCol w="577099">
                  <a:extLst>
                    <a:ext uri="{9D8B030D-6E8A-4147-A177-3AD203B41FA5}">
                      <a16:colId xmlns:a16="http://schemas.microsoft.com/office/drawing/2014/main" val="3168186764"/>
                    </a:ext>
                  </a:extLst>
                </a:gridCol>
                <a:gridCol w="366236">
                  <a:extLst>
                    <a:ext uri="{9D8B030D-6E8A-4147-A177-3AD203B41FA5}">
                      <a16:colId xmlns:a16="http://schemas.microsoft.com/office/drawing/2014/main" val="3438172238"/>
                    </a:ext>
                  </a:extLst>
                </a:gridCol>
                <a:gridCol w="578486">
                  <a:extLst>
                    <a:ext uri="{9D8B030D-6E8A-4147-A177-3AD203B41FA5}">
                      <a16:colId xmlns:a16="http://schemas.microsoft.com/office/drawing/2014/main" val="2301997467"/>
                    </a:ext>
                  </a:extLst>
                </a:gridCol>
                <a:gridCol w="660334">
                  <a:extLst>
                    <a:ext uri="{9D8B030D-6E8A-4147-A177-3AD203B41FA5}">
                      <a16:colId xmlns:a16="http://schemas.microsoft.com/office/drawing/2014/main" val="2492940259"/>
                    </a:ext>
                  </a:extLst>
                </a:gridCol>
                <a:gridCol w="778250">
                  <a:extLst>
                    <a:ext uri="{9D8B030D-6E8A-4147-A177-3AD203B41FA5}">
                      <a16:colId xmlns:a16="http://schemas.microsoft.com/office/drawing/2014/main" val="4175804945"/>
                    </a:ext>
                  </a:extLst>
                </a:gridCol>
                <a:gridCol w="366236">
                  <a:extLst>
                    <a:ext uri="{9D8B030D-6E8A-4147-A177-3AD203B41FA5}">
                      <a16:colId xmlns:a16="http://schemas.microsoft.com/office/drawing/2014/main" val="348206022"/>
                    </a:ext>
                  </a:extLst>
                </a:gridCol>
                <a:gridCol w="676981">
                  <a:extLst>
                    <a:ext uri="{9D8B030D-6E8A-4147-A177-3AD203B41FA5}">
                      <a16:colId xmlns:a16="http://schemas.microsoft.com/office/drawing/2014/main" val="1443886656"/>
                    </a:ext>
                  </a:extLst>
                </a:gridCol>
                <a:gridCol w="754667">
                  <a:extLst>
                    <a:ext uri="{9D8B030D-6E8A-4147-A177-3AD203B41FA5}">
                      <a16:colId xmlns:a16="http://schemas.microsoft.com/office/drawing/2014/main" val="3032226411"/>
                    </a:ext>
                  </a:extLst>
                </a:gridCol>
                <a:gridCol w="395368">
                  <a:extLst>
                    <a:ext uri="{9D8B030D-6E8A-4147-A177-3AD203B41FA5}">
                      <a16:colId xmlns:a16="http://schemas.microsoft.com/office/drawing/2014/main" val="1757192392"/>
                    </a:ext>
                  </a:extLst>
                </a:gridCol>
                <a:gridCol w="499412">
                  <a:extLst>
                    <a:ext uri="{9D8B030D-6E8A-4147-A177-3AD203B41FA5}">
                      <a16:colId xmlns:a16="http://schemas.microsoft.com/office/drawing/2014/main" val="3693969881"/>
                    </a:ext>
                  </a:extLst>
                </a:gridCol>
                <a:gridCol w="754667">
                  <a:extLst>
                    <a:ext uri="{9D8B030D-6E8A-4147-A177-3AD203B41FA5}">
                      <a16:colId xmlns:a16="http://schemas.microsoft.com/office/drawing/2014/main" val="4230481628"/>
                    </a:ext>
                  </a:extLst>
                </a:gridCol>
              </a:tblGrid>
              <a:tr h="325251">
                <a:tc>
                  <a:txBody>
                    <a:bodyPr/>
                    <a:lstStyle/>
                    <a:p>
                      <a:pPr algn="l" fontAlgn="b"/>
                      <a:endParaRPr lang="en-GB" sz="500" b="0" i="0" u="none" strike="noStrike">
                        <a:solidFill>
                          <a:srgbClr val="000000"/>
                        </a:solidFill>
                        <a:effectLst/>
                        <a:latin typeface="Calibri" panose="020F0502020204030204" pitchFamily="34" charset="0"/>
                      </a:endParaRPr>
                    </a:p>
                  </a:txBody>
                  <a:tcPr marL="3951" marR="3951" marT="3951" marB="0" anchor="b">
                    <a:lnL>
                      <a:noFill/>
                    </a:lnL>
                    <a:lnR>
                      <a:noFill/>
                    </a:lnR>
                    <a:lnT>
                      <a:noFill/>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3951" marR="3951" marT="395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000" b="1" i="0" u="none" strike="noStrike" dirty="0">
                          <a:solidFill>
                            <a:srgbClr val="000000"/>
                          </a:solidFill>
                          <a:effectLst/>
                          <a:latin typeface="+mn-lt"/>
                        </a:rPr>
                        <a:t>Site No:</a:t>
                      </a:r>
                    </a:p>
                  </a:txBody>
                  <a:tcPr marL="3951" marR="3951" marT="39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000" b="0" i="0" u="none" strike="noStrike" dirty="0">
                          <a:solidFill>
                            <a:srgbClr val="000000"/>
                          </a:solidFill>
                          <a:effectLst/>
                          <a:latin typeface="+mn-lt"/>
                        </a:rPr>
                        <a:t>S61</a:t>
                      </a:r>
                    </a:p>
                  </a:txBody>
                  <a:tcPr marL="3951" marR="3951" marT="39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1" i="0" u="none" strike="noStrike" dirty="0">
                          <a:solidFill>
                            <a:srgbClr val="000000"/>
                          </a:solidFill>
                          <a:effectLst/>
                          <a:latin typeface="+mn-lt"/>
                        </a:rPr>
                        <a:t>PI Name:</a:t>
                      </a:r>
                    </a:p>
                  </a:txBody>
                  <a:tcPr marL="3951" marR="3951" marT="39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GB" sz="1000" b="0" i="0" u="none" strike="noStrike" dirty="0">
                          <a:solidFill>
                            <a:srgbClr val="000000"/>
                          </a:solidFill>
                          <a:effectLst/>
                          <a:latin typeface="+mn-lt"/>
                        </a:rPr>
                        <a:t>Dr Joe Bloggs</a:t>
                      </a:r>
                    </a:p>
                  </a:txBody>
                  <a:tcPr marL="3951" marR="3951" marT="39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b"/>
                      <a:r>
                        <a:rPr lang="en-GB" sz="1000" b="0" i="0" u="none" strike="noStrike" dirty="0">
                          <a:solidFill>
                            <a:srgbClr val="000000"/>
                          </a:solidFill>
                          <a:effectLst/>
                          <a:latin typeface="+mn-lt"/>
                        </a:rPr>
                        <a:t> </a:t>
                      </a:r>
                    </a:p>
                  </a:txBody>
                  <a:tcPr marL="3951" marR="3951" marT="39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000" b="1" i="0" u="none" strike="noStrike" dirty="0">
                          <a:solidFill>
                            <a:srgbClr val="000000"/>
                          </a:solidFill>
                          <a:effectLst/>
                          <a:latin typeface="+mn-lt"/>
                        </a:rPr>
                        <a:t>Site Name:</a:t>
                      </a:r>
                    </a:p>
                  </a:txBody>
                  <a:tcPr marL="3951" marR="3951" marT="39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l" fontAlgn="b"/>
                      <a:r>
                        <a:rPr lang="en-GB" sz="1000" b="0" i="0" u="none" strike="noStrike" dirty="0">
                          <a:solidFill>
                            <a:srgbClr val="000000"/>
                          </a:solidFill>
                          <a:effectLst/>
                          <a:latin typeface="+mn-lt"/>
                        </a:rPr>
                        <a:t>Example </a:t>
                      </a:r>
                      <a:r>
                        <a:rPr lang="en-GB" sz="1000" b="0" i="0" u="none" strike="noStrike" dirty="0" smtClean="0">
                          <a:solidFill>
                            <a:srgbClr val="000000"/>
                          </a:solidFill>
                          <a:effectLst/>
                          <a:latin typeface="+mn-lt"/>
                        </a:rPr>
                        <a:t>Hospital </a:t>
                      </a:r>
                      <a:r>
                        <a:rPr lang="en-GB" sz="1000" b="0" i="0" u="none" strike="noStrike" dirty="0">
                          <a:solidFill>
                            <a:srgbClr val="000000"/>
                          </a:solidFill>
                          <a:effectLst/>
                          <a:latin typeface="+mn-lt"/>
                        </a:rPr>
                        <a:t>NHS Trust</a:t>
                      </a:r>
                    </a:p>
                  </a:txBody>
                  <a:tcPr marL="3951" marR="3951" marT="395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b"/>
                      <a:r>
                        <a:rPr lang="en-GB" sz="900" b="0" i="0" u="none" strike="noStrike" dirty="0">
                          <a:solidFill>
                            <a:srgbClr val="000000"/>
                          </a:solidFill>
                          <a:effectLst/>
                          <a:latin typeface="+mn-lt"/>
                        </a:rPr>
                        <a:t> </a:t>
                      </a:r>
                    </a:p>
                  </a:txBody>
                  <a:tcPr marL="3951" marR="3951" marT="395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900" b="0" i="0" u="none" strike="noStrike" dirty="0">
                        <a:solidFill>
                          <a:srgbClr val="000000"/>
                        </a:solidFill>
                        <a:effectLst/>
                        <a:latin typeface="+mn-lt"/>
                      </a:endParaRPr>
                    </a:p>
                  </a:txBody>
                  <a:tcPr marL="3951" marR="3951" marT="395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900" b="0" i="0" u="none" strike="noStrike" dirty="0">
                        <a:solidFill>
                          <a:srgbClr val="000000"/>
                        </a:solidFill>
                        <a:effectLst/>
                        <a:latin typeface="+mn-lt"/>
                      </a:endParaRPr>
                    </a:p>
                  </a:txBody>
                  <a:tcPr marL="3951" marR="3951" marT="3951" marB="0" anchor="b">
                    <a:lnL>
                      <a:noFill/>
                    </a:lnL>
                    <a:lnR>
                      <a:noFill/>
                    </a:lnR>
                    <a:lnT>
                      <a:noFill/>
                    </a:lnT>
                    <a:lnB>
                      <a:noFill/>
                    </a:lnB>
                  </a:tcPr>
                </a:tc>
                <a:extLst>
                  <a:ext uri="{0D108BD9-81ED-4DB2-BD59-A6C34878D82A}">
                    <a16:rowId xmlns:a16="http://schemas.microsoft.com/office/drawing/2014/main" val="939895964"/>
                  </a:ext>
                </a:extLst>
              </a:tr>
              <a:tr h="234011">
                <a:tc>
                  <a:txBody>
                    <a:bodyPr/>
                    <a:lstStyle/>
                    <a:p>
                      <a:pPr algn="l" fontAlgn="b"/>
                      <a:endParaRPr lang="en-GB" sz="500" b="0" i="0" u="none" strike="noStrike" dirty="0">
                        <a:solidFill>
                          <a:srgbClr val="000000"/>
                        </a:solidFill>
                        <a:effectLst/>
                        <a:latin typeface="Calibri" panose="020F0502020204030204" pitchFamily="34" charset="0"/>
                      </a:endParaRPr>
                    </a:p>
                  </a:txBody>
                  <a:tcPr marL="3951" marR="3951" marT="39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dirty="0">
                        <a:solidFill>
                          <a:srgbClr val="000000"/>
                        </a:solidFill>
                        <a:effectLst/>
                        <a:latin typeface="Calibri" panose="020F0502020204030204" pitchFamily="34" charset="0"/>
                      </a:endParaRPr>
                    </a:p>
                  </a:txBody>
                  <a:tcPr marL="3951" marR="3951" marT="39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dirty="0">
                        <a:solidFill>
                          <a:srgbClr val="000000"/>
                        </a:solidFill>
                        <a:effectLst/>
                        <a:latin typeface="+mn-lt"/>
                      </a:endParaRPr>
                    </a:p>
                  </a:txBody>
                  <a:tcPr marL="3951" marR="3951" marT="395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dirty="0">
                        <a:solidFill>
                          <a:srgbClr val="000000"/>
                        </a:solidFill>
                        <a:effectLst/>
                        <a:latin typeface="+mn-lt"/>
                      </a:endParaRPr>
                    </a:p>
                  </a:txBody>
                  <a:tcPr marL="3951" marR="3951" marT="395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dirty="0">
                        <a:solidFill>
                          <a:srgbClr val="000000"/>
                        </a:solidFill>
                        <a:effectLst/>
                        <a:latin typeface="+mn-lt"/>
                      </a:endParaRPr>
                    </a:p>
                  </a:txBody>
                  <a:tcPr marL="3951" marR="3951" marT="395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dirty="0">
                        <a:solidFill>
                          <a:srgbClr val="000000"/>
                        </a:solidFill>
                        <a:effectLst/>
                        <a:latin typeface="+mn-lt"/>
                      </a:endParaRPr>
                    </a:p>
                  </a:txBody>
                  <a:tcPr marL="3951" marR="3951" marT="395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dirty="0">
                        <a:solidFill>
                          <a:srgbClr val="000000"/>
                        </a:solidFill>
                        <a:effectLst/>
                        <a:latin typeface="+mn-lt"/>
                      </a:endParaRPr>
                    </a:p>
                  </a:txBody>
                  <a:tcPr marL="3951" marR="3951" marT="395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dirty="0">
                        <a:solidFill>
                          <a:srgbClr val="000000"/>
                        </a:solidFill>
                        <a:effectLst/>
                        <a:latin typeface="+mn-lt"/>
                      </a:endParaRPr>
                    </a:p>
                  </a:txBody>
                  <a:tcPr marL="3951" marR="3951" marT="395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dirty="0">
                        <a:solidFill>
                          <a:srgbClr val="000000"/>
                        </a:solidFill>
                        <a:effectLst/>
                        <a:latin typeface="+mn-lt"/>
                      </a:endParaRPr>
                    </a:p>
                  </a:txBody>
                  <a:tcPr marL="3951" marR="3951" marT="395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dirty="0">
                        <a:solidFill>
                          <a:srgbClr val="000000"/>
                        </a:solidFill>
                        <a:effectLst/>
                        <a:latin typeface="+mn-lt"/>
                      </a:endParaRPr>
                    </a:p>
                  </a:txBody>
                  <a:tcPr marL="3951" marR="3951" marT="395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dirty="0">
                        <a:solidFill>
                          <a:srgbClr val="000000"/>
                        </a:solidFill>
                        <a:effectLst/>
                        <a:latin typeface="+mn-lt"/>
                      </a:endParaRPr>
                    </a:p>
                  </a:txBody>
                  <a:tcPr marL="3951" marR="3951" marT="395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dirty="0">
                        <a:solidFill>
                          <a:srgbClr val="000000"/>
                        </a:solidFill>
                        <a:effectLst/>
                        <a:latin typeface="+mn-lt"/>
                      </a:endParaRPr>
                    </a:p>
                  </a:txBody>
                  <a:tcPr marL="3951" marR="3951" marT="395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dirty="0">
                        <a:solidFill>
                          <a:srgbClr val="000000"/>
                        </a:solidFill>
                        <a:effectLst/>
                        <a:latin typeface="+mn-lt"/>
                      </a:endParaRPr>
                    </a:p>
                  </a:txBody>
                  <a:tcPr marL="3951" marR="3951" marT="395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dirty="0">
                        <a:solidFill>
                          <a:srgbClr val="000000"/>
                        </a:solidFill>
                        <a:effectLst/>
                        <a:latin typeface="+mn-lt"/>
                      </a:endParaRPr>
                    </a:p>
                  </a:txBody>
                  <a:tcPr marL="3951" marR="3951" marT="39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dirty="0">
                        <a:solidFill>
                          <a:srgbClr val="000000"/>
                        </a:solidFill>
                        <a:effectLst/>
                        <a:latin typeface="+mn-lt"/>
                      </a:endParaRPr>
                    </a:p>
                  </a:txBody>
                  <a:tcPr marL="3951" marR="3951" marT="3951"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5676038"/>
                  </a:ext>
                </a:extLst>
              </a:tr>
              <a:tr h="717138">
                <a:tc>
                  <a:txBody>
                    <a:bodyPr/>
                    <a:lstStyle/>
                    <a:p>
                      <a:pPr algn="ctr" fontAlgn="ctr"/>
                      <a:r>
                        <a:rPr lang="en-GB" sz="900" b="1" i="0" u="none" strike="noStrike" dirty="0">
                          <a:solidFill>
                            <a:srgbClr val="000000"/>
                          </a:solidFill>
                          <a:effectLst/>
                          <a:latin typeface="+mn-lt"/>
                        </a:rPr>
                        <a:t>Screening ID</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GB" sz="900" b="1" i="0" u="none" strike="noStrike" dirty="0">
                          <a:solidFill>
                            <a:srgbClr val="000000"/>
                          </a:solidFill>
                          <a:effectLst/>
                          <a:latin typeface="+mn-lt"/>
                        </a:rPr>
                        <a:t>Patient Name</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GB" sz="900" b="1" i="0" u="none" strike="noStrike" dirty="0">
                          <a:solidFill>
                            <a:srgbClr val="000000"/>
                          </a:solidFill>
                          <a:effectLst/>
                          <a:latin typeface="+mn-lt"/>
                        </a:rPr>
                        <a:t>DOB</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GB" sz="900" b="1" i="0" u="none" strike="noStrike" dirty="0">
                          <a:solidFill>
                            <a:srgbClr val="000000"/>
                          </a:solidFill>
                          <a:effectLst/>
                          <a:latin typeface="+mn-lt"/>
                        </a:rPr>
                        <a:t>Hospital Number</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GB" sz="900" b="1" i="0" u="none" strike="noStrike" dirty="0">
                          <a:solidFill>
                            <a:srgbClr val="000000"/>
                          </a:solidFill>
                          <a:effectLst/>
                          <a:latin typeface="+mn-lt"/>
                        </a:rPr>
                        <a:t>Screening Date</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GB" sz="900" b="1" i="0" u="none" strike="noStrike" dirty="0">
                          <a:solidFill>
                            <a:srgbClr val="000000"/>
                          </a:solidFill>
                          <a:effectLst/>
                          <a:latin typeface="+mn-lt"/>
                        </a:rPr>
                        <a:t>Eligible for Trial?</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GB" sz="900" b="1" i="0" u="none" strike="noStrike" dirty="0">
                          <a:solidFill>
                            <a:srgbClr val="000000"/>
                          </a:solidFill>
                          <a:effectLst/>
                          <a:latin typeface="+mn-lt"/>
                        </a:rPr>
                        <a:t>If no, please select main reason for non-eligibility:</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GB" sz="900" b="1" i="0" u="none" strike="noStrike" dirty="0">
                          <a:solidFill>
                            <a:srgbClr val="000000"/>
                          </a:solidFill>
                          <a:effectLst/>
                          <a:latin typeface="+mn-lt"/>
                        </a:rPr>
                        <a:t>Other Reason:</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GB" sz="900" b="1" i="0" u="none" strike="noStrike" dirty="0">
                          <a:solidFill>
                            <a:srgbClr val="000000"/>
                          </a:solidFill>
                          <a:effectLst/>
                          <a:latin typeface="+mn-lt"/>
                        </a:rPr>
                        <a:t>SWAT Recruitment Pack Identifying Number</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GB" sz="900" b="1" i="0" u="none" strike="noStrike" dirty="0">
                          <a:solidFill>
                            <a:srgbClr val="000000"/>
                          </a:solidFill>
                          <a:effectLst/>
                          <a:latin typeface="+mn-lt"/>
                        </a:rPr>
                        <a:t>Randomised (y/n)</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GB" sz="900" b="1" i="0" u="none" strike="noStrike" dirty="0">
                          <a:solidFill>
                            <a:srgbClr val="000000"/>
                          </a:solidFill>
                          <a:effectLst/>
                          <a:latin typeface="+mn-lt"/>
                        </a:rPr>
                        <a:t>If no, please select main reason for non-randomisation:</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GB" sz="900" b="1" i="0" u="none" strike="noStrike" dirty="0">
                          <a:solidFill>
                            <a:srgbClr val="000000"/>
                          </a:solidFill>
                          <a:effectLst/>
                          <a:latin typeface="+mn-lt"/>
                        </a:rPr>
                        <a:t>Other Reason:</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GB" sz="900" b="1" i="0" u="none" strike="noStrike" dirty="0">
                          <a:solidFill>
                            <a:srgbClr val="000000"/>
                          </a:solidFill>
                          <a:effectLst/>
                          <a:latin typeface="+mn-lt"/>
                        </a:rPr>
                        <a:t>Date Randomised</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GB" sz="900" b="1" i="0" u="none" strike="noStrike" dirty="0">
                          <a:solidFill>
                            <a:srgbClr val="000000"/>
                          </a:solidFill>
                          <a:effectLst/>
                          <a:latin typeface="+mn-lt"/>
                        </a:rPr>
                        <a:t>Subject ID</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GB" sz="900" b="1" i="0" u="none" strike="noStrike" dirty="0">
                          <a:solidFill>
                            <a:srgbClr val="000000"/>
                          </a:solidFill>
                          <a:effectLst/>
                          <a:latin typeface="+mn-lt"/>
                        </a:rPr>
                        <a:t>Additional Comments</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2490565088"/>
                  </a:ext>
                </a:extLst>
              </a:tr>
              <a:tr h="164935">
                <a:tc>
                  <a:txBody>
                    <a:bodyPr/>
                    <a:lstStyle/>
                    <a:p>
                      <a:pPr algn="l" fontAlgn="b"/>
                      <a:r>
                        <a:rPr lang="en-GB" sz="900" b="0" i="0" u="none" strike="noStrike" dirty="0">
                          <a:solidFill>
                            <a:srgbClr val="000000"/>
                          </a:solidFill>
                          <a:effectLst/>
                          <a:latin typeface="+mn-lt"/>
                        </a:rPr>
                        <a:t>S610001</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5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6904324"/>
                  </a:ext>
                </a:extLst>
              </a:tr>
              <a:tr h="164935">
                <a:tc>
                  <a:txBody>
                    <a:bodyPr/>
                    <a:lstStyle/>
                    <a:p>
                      <a:pPr algn="l" fontAlgn="b"/>
                      <a:r>
                        <a:rPr lang="en-GB" sz="900" b="0" i="0" u="none" strike="noStrike" dirty="0">
                          <a:solidFill>
                            <a:srgbClr val="000000"/>
                          </a:solidFill>
                          <a:effectLst/>
                          <a:latin typeface="+mn-lt"/>
                        </a:rPr>
                        <a:t>S610002</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5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7535426"/>
                  </a:ext>
                </a:extLst>
              </a:tr>
              <a:tr h="164935">
                <a:tc>
                  <a:txBody>
                    <a:bodyPr/>
                    <a:lstStyle/>
                    <a:p>
                      <a:pPr algn="l" fontAlgn="b"/>
                      <a:r>
                        <a:rPr lang="en-GB" sz="900" b="0" i="0" u="none" strike="noStrike" dirty="0">
                          <a:solidFill>
                            <a:srgbClr val="000000"/>
                          </a:solidFill>
                          <a:effectLst/>
                          <a:latin typeface="+mn-lt"/>
                        </a:rPr>
                        <a:t>S610003</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5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5110383"/>
                  </a:ext>
                </a:extLst>
              </a:tr>
              <a:tr h="164935">
                <a:tc>
                  <a:txBody>
                    <a:bodyPr/>
                    <a:lstStyle/>
                    <a:p>
                      <a:pPr algn="l" fontAlgn="b"/>
                      <a:r>
                        <a:rPr lang="en-GB" sz="900" b="0" i="0" u="none" strike="noStrike" dirty="0">
                          <a:solidFill>
                            <a:srgbClr val="000000"/>
                          </a:solidFill>
                          <a:effectLst/>
                          <a:latin typeface="+mn-lt"/>
                        </a:rPr>
                        <a:t>S610004</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5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9821715"/>
                  </a:ext>
                </a:extLst>
              </a:tr>
              <a:tr h="164935">
                <a:tc>
                  <a:txBody>
                    <a:bodyPr/>
                    <a:lstStyle/>
                    <a:p>
                      <a:pPr algn="l" fontAlgn="b"/>
                      <a:r>
                        <a:rPr lang="en-GB" sz="900" b="0" i="0" u="none" strike="noStrike" dirty="0">
                          <a:solidFill>
                            <a:srgbClr val="000000"/>
                          </a:solidFill>
                          <a:effectLst/>
                          <a:latin typeface="+mn-lt"/>
                        </a:rPr>
                        <a:t>S610005</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5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9612540"/>
                  </a:ext>
                </a:extLst>
              </a:tr>
              <a:tr h="164935">
                <a:tc>
                  <a:txBody>
                    <a:bodyPr/>
                    <a:lstStyle/>
                    <a:p>
                      <a:pPr algn="l" fontAlgn="b"/>
                      <a:r>
                        <a:rPr lang="en-GB" sz="900" b="0" i="0" u="none" strike="noStrike" dirty="0">
                          <a:solidFill>
                            <a:srgbClr val="000000"/>
                          </a:solidFill>
                          <a:effectLst/>
                          <a:latin typeface="+mn-lt"/>
                        </a:rPr>
                        <a:t>S610006</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500" b="0" i="0" u="none" strike="noStrike" dirty="0">
                          <a:solidFill>
                            <a:srgbClr val="000000"/>
                          </a:solidFill>
                          <a:effectLst/>
                          <a:latin typeface="+mn-lt"/>
                        </a:rPr>
                        <a:t> </a:t>
                      </a:r>
                    </a:p>
                  </a:txBody>
                  <a:tcPr marL="3951" marR="3951" marT="3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421073"/>
                  </a:ext>
                </a:extLst>
              </a:tr>
              <a:tr h="164935">
                <a:tc>
                  <a:txBody>
                    <a:bodyPr/>
                    <a:lstStyle/>
                    <a:p>
                      <a:pPr algn="l" fontAlgn="b"/>
                      <a:r>
                        <a:rPr lang="en-GB" sz="900" b="0" i="0" u="none" strike="noStrike" dirty="0">
                          <a:solidFill>
                            <a:srgbClr val="000000"/>
                          </a:solidFill>
                          <a:effectLst/>
                          <a:latin typeface="+mn-lt"/>
                        </a:rPr>
                        <a:t>S610007</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500" b="0" i="0" u="none" strike="noStrike" dirty="0">
                          <a:solidFill>
                            <a:srgbClr val="000000"/>
                          </a:solidFill>
                          <a:effectLst/>
                          <a:latin typeface="+mn-lt"/>
                        </a:rPr>
                        <a:t> </a:t>
                      </a:r>
                    </a:p>
                  </a:txBody>
                  <a:tcPr marL="3951" marR="3951" marT="3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349840"/>
                  </a:ext>
                </a:extLst>
              </a:tr>
              <a:tr h="164935">
                <a:tc>
                  <a:txBody>
                    <a:bodyPr/>
                    <a:lstStyle/>
                    <a:p>
                      <a:pPr algn="l" fontAlgn="b"/>
                      <a:r>
                        <a:rPr lang="en-GB" sz="900" b="0" i="0" u="none" strike="noStrike" dirty="0">
                          <a:solidFill>
                            <a:srgbClr val="000000"/>
                          </a:solidFill>
                          <a:effectLst/>
                          <a:latin typeface="+mn-lt"/>
                        </a:rPr>
                        <a:t>S610008</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500" b="0" i="0" u="none" strike="noStrike" dirty="0">
                          <a:solidFill>
                            <a:srgbClr val="000000"/>
                          </a:solidFill>
                          <a:effectLst/>
                          <a:latin typeface="+mn-lt"/>
                        </a:rPr>
                        <a:t> </a:t>
                      </a:r>
                    </a:p>
                  </a:txBody>
                  <a:tcPr marL="3951" marR="3951" marT="3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619441"/>
                  </a:ext>
                </a:extLst>
              </a:tr>
              <a:tr h="164935">
                <a:tc>
                  <a:txBody>
                    <a:bodyPr/>
                    <a:lstStyle/>
                    <a:p>
                      <a:pPr algn="l" fontAlgn="b"/>
                      <a:r>
                        <a:rPr lang="en-GB" sz="900" b="0" i="0" u="none" strike="noStrike" dirty="0">
                          <a:solidFill>
                            <a:srgbClr val="000000"/>
                          </a:solidFill>
                          <a:effectLst/>
                          <a:latin typeface="+mn-lt"/>
                        </a:rPr>
                        <a:t>S610009</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500" b="0" i="0" u="none" strike="noStrike" dirty="0">
                          <a:solidFill>
                            <a:srgbClr val="000000"/>
                          </a:solidFill>
                          <a:effectLst/>
                          <a:latin typeface="+mn-lt"/>
                        </a:rPr>
                        <a:t> </a:t>
                      </a:r>
                    </a:p>
                  </a:txBody>
                  <a:tcPr marL="3951" marR="3951" marT="3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100351"/>
                  </a:ext>
                </a:extLst>
              </a:tr>
              <a:tr h="164935">
                <a:tc>
                  <a:txBody>
                    <a:bodyPr/>
                    <a:lstStyle/>
                    <a:p>
                      <a:pPr algn="l" fontAlgn="b"/>
                      <a:r>
                        <a:rPr lang="en-GB" sz="900" b="0" i="0" u="none" strike="noStrike" dirty="0">
                          <a:solidFill>
                            <a:srgbClr val="000000"/>
                          </a:solidFill>
                          <a:effectLst/>
                          <a:latin typeface="+mn-lt"/>
                        </a:rPr>
                        <a:t>S610010</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500" b="0" i="0" u="none" strike="noStrike" dirty="0">
                          <a:solidFill>
                            <a:srgbClr val="000000"/>
                          </a:solidFill>
                          <a:effectLst/>
                          <a:latin typeface="+mn-lt"/>
                        </a:rPr>
                        <a:t> </a:t>
                      </a:r>
                    </a:p>
                  </a:txBody>
                  <a:tcPr marL="3951" marR="3951" marT="3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6423845"/>
                  </a:ext>
                </a:extLst>
              </a:tr>
              <a:tr h="164935">
                <a:tc>
                  <a:txBody>
                    <a:bodyPr/>
                    <a:lstStyle/>
                    <a:p>
                      <a:pPr algn="l" fontAlgn="b"/>
                      <a:r>
                        <a:rPr lang="en-GB" sz="900" b="0" i="0" u="none" strike="noStrike" dirty="0">
                          <a:solidFill>
                            <a:srgbClr val="000000"/>
                          </a:solidFill>
                          <a:effectLst/>
                          <a:latin typeface="+mn-lt"/>
                        </a:rPr>
                        <a:t>S610011</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500" b="0" i="0" u="none" strike="noStrike" dirty="0">
                          <a:solidFill>
                            <a:srgbClr val="000000"/>
                          </a:solidFill>
                          <a:effectLst/>
                          <a:latin typeface="+mn-lt"/>
                        </a:rPr>
                        <a:t> </a:t>
                      </a:r>
                    </a:p>
                  </a:txBody>
                  <a:tcPr marL="3951" marR="3951" marT="3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23654"/>
                  </a:ext>
                </a:extLst>
              </a:tr>
              <a:tr h="164935">
                <a:tc>
                  <a:txBody>
                    <a:bodyPr/>
                    <a:lstStyle/>
                    <a:p>
                      <a:pPr algn="l" fontAlgn="b"/>
                      <a:r>
                        <a:rPr lang="en-GB" sz="900" b="0" i="0" u="none" strike="noStrike" dirty="0">
                          <a:solidFill>
                            <a:srgbClr val="000000"/>
                          </a:solidFill>
                          <a:effectLst/>
                          <a:latin typeface="+mn-lt"/>
                        </a:rPr>
                        <a:t>S610012</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500" b="0" i="0" u="none" strike="noStrike" dirty="0">
                          <a:solidFill>
                            <a:srgbClr val="000000"/>
                          </a:solidFill>
                          <a:effectLst/>
                          <a:latin typeface="+mn-lt"/>
                        </a:rPr>
                        <a:t> </a:t>
                      </a:r>
                    </a:p>
                  </a:txBody>
                  <a:tcPr marL="3951" marR="3951" marT="3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598810"/>
                  </a:ext>
                </a:extLst>
              </a:tr>
              <a:tr h="164935">
                <a:tc>
                  <a:txBody>
                    <a:bodyPr/>
                    <a:lstStyle/>
                    <a:p>
                      <a:pPr algn="l" fontAlgn="b"/>
                      <a:r>
                        <a:rPr lang="en-GB" sz="900" b="0" i="0" u="none" strike="noStrike" dirty="0">
                          <a:solidFill>
                            <a:srgbClr val="000000"/>
                          </a:solidFill>
                          <a:effectLst/>
                          <a:latin typeface="+mn-lt"/>
                        </a:rPr>
                        <a:t>S610013</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500" b="0" i="0" u="none" strike="noStrike" dirty="0">
                          <a:solidFill>
                            <a:srgbClr val="000000"/>
                          </a:solidFill>
                          <a:effectLst/>
                          <a:latin typeface="+mn-lt"/>
                        </a:rPr>
                        <a:t> </a:t>
                      </a:r>
                    </a:p>
                  </a:txBody>
                  <a:tcPr marL="3951" marR="3951" marT="3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2521748"/>
                  </a:ext>
                </a:extLst>
              </a:tr>
              <a:tr h="164935">
                <a:tc>
                  <a:txBody>
                    <a:bodyPr/>
                    <a:lstStyle/>
                    <a:p>
                      <a:pPr algn="l" fontAlgn="b"/>
                      <a:r>
                        <a:rPr lang="en-GB" sz="900" b="0" i="0" u="none" strike="noStrike" dirty="0">
                          <a:solidFill>
                            <a:srgbClr val="000000"/>
                          </a:solidFill>
                          <a:effectLst/>
                          <a:latin typeface="+mn-lt"/>
                        </a:rPr>
                        <a:t>S610014</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500" b="0" i="0" u="none" strike="noStrike" dirty="0">
                          <a:solidFill>
                            <a:srgbClr val="000000"/>
                          </a:solidFill>
                          <a:effectLst/>
                          <a:latin typeface="+mn-lt"/>
                        </a:rPr>
                        <a:t> </a:t>
                      </a:r>
                    </a:p>
                  </a:txBody>
                  <a:tcPr marL="3951" marR="3951" marT="3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555330"/>
                  </a:ext>
                </a:extLst>
              </a:tr>
              <a:tr h="164935">
                <a:tc>
                  <a:txBody>
                    <a:bodyPr/>
                    <a:lstStyle/>
                    <a:p>
                      <a:pPr algn="l" fontAlgn="b"/>
                      <a:r>
                        <a:rPr lang="en-GB" sz="900" b="0" i="0" u="none" strike="noStrike" dirty="0">
                          <a:solidFill>
                            <a:srgbClr val="000000"/>
                          </a:solidFill>
                          <a:effectLst/>
                          <a:latin typeface="+mn-lt"/>
                        </a:rPr>
                        <a:t>S610015</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500" b="0" i="0" u="none" strike="noStrike" dirty="0">
                          <a:solidFill>
                            <a:srgbClr val="000000"/>
                          </a:solidFill>
                          <a:effectLst/>
                          <a:latin typeface="+mn-lt"/>
                        </a:rPr>
                        <a:t> </a:t>
                      </a:r>
                    </a:p>
                  </a:txBody>
                  <a:tcPr marL="3951" marR="3951" marT="3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1652476"/>
                  </a:ext>
                </a:extLst>
              </a:tr>
              <a:tr h="164935">
                <a:tc>
                  <a:txBody>
                    <a:bodyPr/>
                    <a:lstStyle/>
                    <a:p>
                      <a:pPr algn="l" fontAlgn="b"/>
                      <a:r>
                        <a:rPr lang="en-GB" sz="900" b="0" i="0" u="none" strike="noStrike" dirty="0">
                          <a:solidFill>
                            <a:srgbClr val="000000"/>
                          </a:solidFill>
                          <a:effectLst/>
                          <a:latin typeface="+mn-lt"/>
                        </a:rPr>
                        <a:t>S610016</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500" b="0" i="0" u="none" strike="noStrike" dirty="0">
                          <a:solidFill>
                            <a:srgbClr val="000000"/>
                          </a:solidFill>
                          <a:effectLst/>
                          <a:latin typeface="+mn-lt"/>
                        </a:rPr>
                        <a:t> </a:t>
                      </a:r>
                    </a:p>
                  </a:txBody>
                  <a:tcPr marL="3951" marR="3951" marT="3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3741751"/>
                  </a:ext>
                </a:extLst>
              </a:tr>
              <a:tr h="164935">
                <a:tc>
                  <a:txBody>
                    <a:bodyPr/>
                    <a:lstStyle/>
                    <a:p>
                      <a:pPr algn="l" fontAlgn="b"/>
                      <a:r>
                        <a:rPr lang="en-GB" sz="900" b="0" i="0" u="none" strike="noStrike" dirty="0">
                          <a:solidFill>
                            <a:srgbClr val="000000"/>
                          </a:solidFill>
                          <a:effectLst/>
                          <a:latin typeface="+mn-lt"/>
                        </a:rPr>
                        <a:t>S610017</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500" b="0" i="0" u="none" strike="noStrike" dirty="0">
                          <a:solidFill>
                            <a:srgbClr val="000000"/>
                          </a:solidFill>
                          <a:effectLst/>
                          <a:latin typeface="+mn-lt"/>
                        </a:rPr>
                        <a:t> </a:t>
                      </a:r>
                    </a:p>
                  </a:txBody>
                  <a:tcPr marL="3951" marR="3951" marT="3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FF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 </a:t>
                      </a:r>
                    </a:p>
                  </a:txBody>
                  <a:tcPr marL="3951" marR="3951" marT="3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514212"/>
                  </a:ext>
                </a:extLst>
              </a:tr>
            </a:tbl>
          </a:graphicData>
        </a:graphic>
      </p:graphicFrame>
    </p:spTree>
    <p:extLst>
      <p:ext uri="{BB962C8B-B14F-4D97-AF65-F5344CB8AC3E}">
        <p14:creationId xmlns:p14="http://schemas.microsoft.com/office/powerpoint/2010/main" val="2139747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3856</TotalTime>
  <Words>4360</Words>
  <Application>Microsoft Office PowerPoint</Application>
  <PresentationFormat>On-screen Show (4:3)</PresentationFormat>
  <Paragraphs>821</Paragraphs>
  <Slides>38</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Bookman Old Style</vt:lpstr>
      <vt:lpstr>Calibri</vt:lpstr>
      <vt:lpstr>Calibri Light</vt:lpstr>
      <vt:lpstr>Times New Roman</vt:lpstr>
      <vt:lpstr>Wingdings</vt:lpstr>
      <vt:lpstr>Office Theme</vt:lpstr>
      <vt:lpstr>1_Office Theme</vt:lpstr>
      <vt:lpstr>The CLEAR Trial</vt:lpstr>
      <vt:lpstr>PowerPoint Presentation</vt:lpstr>
      <vt:lpstr>Study Visits</vt:lpstr>
      <vt:lpstr>Patient Study Pack</vt:lpstr>
      <vt:lpstr>Schedule of Assessments</vt:lpstr>
      <vt:lpstr>Schedule of Assessments</vt:lpstr>
      <vt:lpstr>Screening and Recruitment Log</vt:lpstr>
      <vt:lpstr>Screening and Recruitment Log</vt:lpstr>
      <vt:lpstr>Screening and Recruitment Log</vt:lpstr>
      <vt:lpstr>Informed Consent</vt:lpstr>
      <vt:lpstr>Co-Enrollment</vt:lpstr>
      <vt:lpstr>BE Characteristics (Baseline)</vt:lpstr>
      <vt:lpstr>Sputum Colour</vt:lpstr>
      <vt:lpstr>Sputum Sample* (*EME sub-study only)</vt:lpstr>
      <vt:lpstr>Sputum Sample Tracking Log* (*EME sub-study only)</vt:lpstr>
      <vt:lpstr>SWAT C</vt:lpstr>
      <vt:lpstr>Medical History (Baseline)</vt:lpstr>
      <vt:lpstr>Medications</vt:lpstr>
      <vt:lpstr>Assessments</vt:lpstr>
      <vt:lpstr>Physical Exam</vt:lpstr>
      <vt:lpstr>Confirmation of Eligibility </vt:lpstr>
      <vt:lpstr>Outcome Questionnaires (QOL-B, SGRQ, EQ-5D-5L)</vt:lpstr>
      <vt:lpstr>Health Service Use Questionnaire and Logs</vt:lpstr>
      <vt:lpstr>Treatment Satisfaction  Questionnaire</vt:lpstr>
      <vt:lpstr>Lung Function Tests</vt:lpstr>
      <vt:lpstr>Treatment Allocation</vt:lpstr>
      <vt:lpstr>IMP Details</vt:lpstr>
      <vt:lpstr>Clinical Trial Prescription</vt:lpstr>
      <vt:lpstr>IMP Dispensing</vt:lpstr>
      <vt:lpstr>IMP Accountability - Pharmacy</vt:lpstr>
      <vt:lpstr>PowerPoint Presentation</vt:lpstr>
      <vt:lpstr>PowerPoint Presentation</vt:lpstr>
      <vt:lpstr>PowerPoint Presentation</vt:lpstr>
      <vt:lpstr>Airway Clearance Record/ Action Plan</vt:lpstr>
      <vt:lpstr>Airway Clearance Record/ Action Plan</vt:lpstr>
      <vt:lpstr>Patient tasks summary sheet</vt:lpstr>
      <vt:lpstr>Eflow/mySpiroSense Utility Questionnaire (Visit 5)</vt:lpstr>
      <vt:lpstr>Study Returns (Visit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CLEAR Trial</dc:title>
  <dc:creator>Rebecca McLeese</dc:creator>
  <cp:lastModifiedBy>Jackson, AndrewX</cp:lastModifiedBy>
  <cp:revision>269</cp:revision>
  <cp:lastPrinted>2021-02-18T13:20:24Z</cp:lastPrinted>
  <dcterms:created xsi:type="dcterms:W3CDTF">2021-01-12T09:25:11Z</dcterms:created>
  <dcterms:modified xsi:type="dcterms:W3CDTF">2023-02-13T16:44:38Z</dcterms:modified>
</cp:coreProperties>
</file>