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86" r:id="rId3"/>
    <p:sldId id="258" r:id="rId4"/>
    <p:sldId id="264" r:id="rId5"/>
    <p:sldId id="265" r:id="rId6"/>
    <p:sldId id="266" r:id="rId7"/>
    <p:sldId id="267" r:id="rId8"/>
    <p:sldId id="268" r:id="rId9"/>
    <p:sldId id="269" r:id="rId10"/>
    <p:sldId id="270" r:id="rId11"/>
    <p:sldId id="273" r:id="rId12"/>
    <p:sldId id="274" r:id="rId13"/>
    <p:sldId id="276" r:id="rId14"/>
    <p:sldId id="277" r:id="rId15"/>
    <p:sldId id="278" r:id="rId16"/>
    <p:sldId id="279" r:id="rId17"/>
    <p:sldId id="280" r:id="rId18"/>
    <p:sldId id="281" r:id="rId19"/>
    <p:sldId id="282" r:id="rId20"/>
    <p:sldId id="283" r:id="rId21"/>
    <p:sldId id="28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McLeese" initials="RM" lastIdx="1" clrIdx="0">
    <p:extLst/>
  </p:cmAuthor>
  <p:cmAuthor id="2" name="Ferguson Kathryn" initials="FK" lastIdx="15" clrIdx="1"/>
  <p:cmAuthor id="3" name="Kennedy, Gavin" initials="KG" lastIdx="1" clrIdx="2">
    <p:extLst/>
  </p:cmAuthor>
  <p:cmAuthor id="4" name="Jackson, AndrewX" initials="JA" lastIdx="7" clrIdx="3">
    <p:extLst/>
  </p:cmAuthor>
  <p:cmAuthor id="5" name="AndrewX Jackson" initials="AJ" lastIdx="1"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4" autoAdjust="0"/>
    <p:restoredTop sz="94660"/>
  </p:normalViewPr>
  <p:slideViewPr>
    <p:cSldViewPr snapToGrid="0">
      <p:cViewPr varScale="1">
        <p:scale>
          <a:sx n="115" d="100"/>
          <a:sy n="115" d="100"/>
        </p:scale>
        <p:origin x="183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245CD6-1237-4F95-8F03-6082970280D0}" type="datetimeFigureOut">
              <a:rPr lang="en-GB" smtClean="0"/>
              <a:t>22/11/2022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27AAC-53DE-41FB-B3E7-0501D84E0BA7}" type="slidenum">
              <a:rPr lang="en-GB" smtClean="0"/>
              <a:t>‹#›</a:t>
            </a:fld>
            <a:endParaRPr lang="en-GB"/>
          </a:p>
        </p:txBody>
      </p:sp>
    </p:spTree>
    <p:extLst>
      <p:ext uri="{BB962C8B-B14F-4D97-AF65-F5344CB8AC3E}">
        <p14:creationId xmlns:p14="http://schemas.microsoft.com/office/powerpoint/2010/main" val="157565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118015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11</a:t>
            </a:fld>
            <a:endParaRPr lang="en-GB"/>
          </a:p>
        </p:txBody>
      </p:sp>
    </p:spTree>
    <p:extLst>
      <p:ext uri="{BB962C8B-B14F-4D97-AF65-F5344CB8AC3E}">
        <p14:creationId xmlns:p14="http://schemas.microsoft.com/office/powerpoint/2010/main" val="40102363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12</a:t>
            </a:fld>
            <a:endParaRPr lang="en-GB"/>
          </a:p>
        </p:txBody>
      </p:sp>
    </p:spTree>
    <p:extLst>
      <p:ext uri="{BB962C8B-B14F-4D97-AF65-F5344CB8AC3E}">
        <p14:creationId xmlns:p14="http://schemas.microsoft.com/office/powerpoint/2010/main" val="790477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13</a:t>
            </a:fld>
            <a:endParaRPr lang="en-GB"/>
          </a:p>
        </p:txBody>
      </p:sp>
    </p:spTree>
    <p:extLst>
      <p:ext uri="{BB962C8B-B14F-4D97-AF65-F5344CB8AC3E}">
        <p14:creationId xmlns:p14="http://schemas.microsoft.com/office/powerpoint/2010/main" val="193018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14</a:t>
            </a:fld>
            <a:endParaRPr lang="en-GB"/>
          </a:p>
        </p:txBody>
      </p:sp>
    </p:spTree>
    <p:extLst>
      <p:ext uri="{BB962C8B-B14F-4D97-AF65-F5344CB8AC3E}">
        <p14:creationId xmlns:p14="http://schemas.microsoft.com/office/powerpoint/2010/main" val="1627081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15</a:t>
            </a:fld>
            <a:endParaRPr lang="en-GB"/>
          </a:p>
        </p:txBody>
      </p:sp>
    </p:spTree>
    <p:extLst>
      <p:ext uri="{BB962C8B-B14F-4D97-AF65-F5344CB8AC3E}">
        <p14:creationId xmlns:p14="http://schemas.microsoft.com/office/powerpoint/2010/main" val="2202337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16</a:t>
            </a:fld>
            <a:endParaRPr lang="en-GB"/>
          </a:p>
        </p:txBody>
      </p:sp>
    </p:spTree>
    <p:extLst>
      <p:ext uri="{BB962C8B-B14F-4D97-AF65-F5344CB8AC3E}">
        <p14:creationId xmlns:p14="http://schemas.microsoft.com/office/powerpoint/2010/main" val="19259029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17</a:t>
            </a:fld>
            <a:endParaRPr lang="en-GB"/>
          </a:p>
        </p:txBody>
      </p:sp>
    </p:spTree>
    <p:extLst>
      <p:ext uri="{BB962C8B-B14F-4D97-AF65-F5344CB8AC3E}">
        <p14:creationId xmlns:p14="http://schemas.microsoft.com/office/powerpoint/2010/main" val="1174293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18</a:t>
            </a:fld>
            <a:endParaRPr lang="en-GB"/>
          </a:p>
        </p:txBody>
      </p:sp>
    </p:spTree>
    <p:extLst>
      <p:ext uri="{BB962C8B-B14F-4D97-AF65-F5344CB8AC3E}">
        <p14:creationId xmlns:p14="http://schemas.microsoft.com/office/powerpoint/2010/main" val="532103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19</a:t>
            </a:fld>
            <a:endParaRPr lang="en-GB"/>
          </a:p>
        </p:txBody>
      </p:sp>
    </p:spTree>
    <p:extLst>
      <p:ext uri="{BB962C8B-B14F-4D97-AF65-F5344CB8AC3E}">
        <p14:creationId xmlns:p14="http://schemas.microsoft.com/office/powerpoint/2010/main" val="2971630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20</a:t>
            </a:fld>
            <a:endParaRPr lang="en-GB"/>
          </a:p>
        </p:txBody>
      </p:sp>
    </p:spTree>
    <p:extLst>
      <p:ext uri="{BB962C8B-B14F-4D97-AF65-F5344CB8AC3E}">
        <p14:creationId xmlns:p14="http://schemas.microsoft.com/office/powerpoint/2010/main" val="1782383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3</a:t>
            </a:fld>
            <a:endParaRPr lang="en-GB"/>
          </a:p>
        </p:txBody>
      </p:sp>
    </p:spTree>
    <p:extLst>
      <p:ext uri="{BB962C8B-B14F-4D97-AF65-F5344CB8AC3E}">
        <p14:creationId xmlns:p14="http://schemas.microsoft.com/office/powerpoint/2010/main" val="1408450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4</a:t>
            </a:fld>
            <a:endParaRPr lang="en-GB"/>
          </a:p>
        </p:txBody>
      </p:sp>
    </p:spTree>
    <p:extLst>
      <p:ext uri="{BB962C8B-B14F-4D97-AF65-F5344CB8AC3E}">
        <p14:creationId xmlns:p14="http://schemas.microsoft.com/office/powerpoint/2010/main" val="3781293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5</a:t>
            </a:fld>
            <a:endParaRPr lang="en-GB"/>
          </a:p>
        </p:txBody>
      </p:sp>
    </p:spTree>
    <p:extLst>
      <p:ext uri="{BB962C8B-B14F-4D97-AF65-F5344CB8AC3E}">
        <p14:creationId xmlns:p14="http://schemas.microsoft.com/office/powerpoint/2010/main" val="2910391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6</a:t>
            </a:fld>
            <a:endParaRPr lang="en-GB"/>
          </a:p>
        </p:txBody>
      </p:sp>
    </p:spTree>
    <p:extLst>
      <p:ext uri="{BB962C8B-B14F-4D97-AF65-F5344CB8AC3E}">
        <p14:creationId xmlns:p14="http://schemas.microsoft.com/office/powerpoint/2010/main" val="2640306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7</a:t>
            </a:fld>
            <a:endParaRPr lang="en-GB"/>
          </a:p>
        </p:txBody>
      </p:sp>
    </p:spTree>
    <p:extLst>
      <p:ext uri="{BB962C8B-B14F-4D97-AF65-F5344CB8AC3E}">
        <p14:creationId xmlns:p14="http://schemas.microsoft.com/office/powerpoint/2010/main" val="872915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8</a:t>
            </a:fld>
            <a:endParaRPr lang="en-GB"/>
          </a:p>
        </p:txBody>
      </p:sp>
    </p:spTree>
    <p:extLst>
      <p:ext uri="{BB962C8B-B14F-4D97-AF65-F5344CB8AC3E}">
        <p14:creationId xmlns:p14="http://schemas.microsoft.com/office/powerpoint/2010/main" val="100944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9</a:t>
            </a:fld>
            <a:endParaRPr lang="en-GB"/>
          </a:p>
        </p:txBody>
      </p:sp>
    </p:spTree>
    <p:extLst>
      <p:ext uri="{BB962C8B-B14F-4D97-AF65-F5344CB8AC3E}">
        <p14:creationId xmlns:p14="http://schemas.microsoft.com/office/powerpoint/2010/main" val="149561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10</a:t>
            </a:fld>
            <a:endParaRPr lang="en-GB"/>
          </a:p>
        </p:txBody>
      </p:sp>
    </p:spTree>
    <p:extLst>
      <p:ext uri="{BB962C8B-B14F-4D97-AF65-F5344CB8AC3E}">
        <p14:creationId xmlns:p14="http://schemas.microsoft.com/office/powerpoint/2010/main" val="33738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7DFDA4-AFBB-44B6-987F-0BDE3DE2E3FC}" type="datetimeFigureOut">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3672394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7DFDA4-AFBB-44B6-987F-0BDE3DE2E3FC}" type="datetimeFigureOut">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106469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7DFDA4-AFBB-44B6-987F-0BDE3DE2E3FC}" type="datetimeFigureOut">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3430937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5635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0520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633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76374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48835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9156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76294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740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7DFDA4-AFBB-44B6-987F-0BDE3DE2E3FC}" type="datetimeFigureOut">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403514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265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41075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63857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7DFDA4-AFBB-44B6-987F-0BDE3DE2E3FC}" type="datetimeFigureOut">
              <a:rPr lang="en-GB" smtClean="0"/>
              <a:t>22/11/2022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1838778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7DFDA4-AFBB-44B6-987F-0BDE3DE2E3FC}" type="datetimeFigureOut">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258178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7DFDA4-AFBB-44B6-987F-0BDE3DE2E3FC}" type="datetimeFigureOut">
              <a:rPr lang="en-GB" smtClean="0"/>
              <a:t>22/11/2022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2813984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7DFDA4-AFBB-44B6-987F-0BDE3DE2E3FC}" type="datetimeFigureOut">
              <a:rPr lang="en-GB" smtClean="0"/>
              <a:t>22/11/2022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320934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DFDA4-AFBB-44B6-987F-0BDE3DE2E3FC}" type="datetimeFigureOut">
              <a:rPr lang="en-GB" smtClean="0"/>
              <a:t>22/11/2022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2241047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7DFDA4-AFBB-44B6-987F-0BDE3DE2E3FC}" type="datetimeFigureOut">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3265048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7DFDA4-AFBB-44B6-987F-0BDE3DE2E3FC}" type="datetimeFigureOut">
              <a:rPr lang="en-GB" smtClean="0"/>
              <a:t>22/11/2022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04677B-416E-465A-8F25-A71B438CD39F}" type="slidenum">
              <a:rPr lang="en-GB" smtClean="0"/>
              <a:t>‹#›</a:t>
            </a:fld>
            <a:endParaRPr lang="en-GB"/>
          </a:p>
        </p:txBody>
      </p:sp>
    </p:spTree>
    <p:extLst>
      <p:ext uri="{BB962C8B-B14F-4D97-AF65-F5344CB8AC3E}">
        <p14:creationId xmlns:p14="http://schemas.microsoft.com/office/powerpoint/2010/main" val="4070704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DFDA4-AFBB-44B6-987F-0BDE3DE2E3FC}" type="datetimeFigureOut">
              <a:rPr lang="en-GB" smtClean="0"/>
              <a:t>22/11/2022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04677B-416E-465A-8F25-A71B438CD39F}" type="slidenum">
              <a:rPr lang="en-GB" smtClean="0"/>
              <a:t>‹#›</a:t>
            </a:fld>
            <a:endParaRPr lang="en-GB"/>
          </a:p>
        </p:txBody>
      </p:sp>
    </p:spTree>
    <p:extLst>
      <p:ext uri="{BB962C8B-B14F-4D97-AF65-F5344CB8AC3E}">
        <p14:creationId xmlns:p14="http://schemas.microsoft.com/office/powerpoint/2010/main" val="3000708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CA844-F748-487D-B97C-6875EEC65A1E}" type="datetimeFigureOut">
              <a:rPr lang="en-GB" smtClean="0">
                <a:solidFill>
                  <a:prstClr val="black">
                    <a:tint val="75000"/>
                  </a:prstClr>
                </a:solidFill>
              </a:rPr>
              <a:pPr/>
              <a:t>22/11/2022</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940195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linical.trials@nictu.hscni.ne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79580"/>
            <a:ext cx="9144000" cy="946940"/>
          </a:xfrm>
        </p:spPr>
        <p:txBody>
          <a:bodyPr/>
          <a:lstStyle/>
          <a:p>
            <a:r>
              <a:rPr lang="en-GB" b="1" dirty="0">
                <a:solidFill>
                  <a:srgbClr val="808000"/>
                </a:solidFill>
              </a:rPr>
              <a:t>The CLEAR </a:t>
            </a:r>
            <a:r>
              <a:rPr lang="en-GB" b="1" dirty="0" smtClean="0">
                <a:solidFill>
                  <a:srgbClr val="808000"/>
                </a:solidFill>
              </a:rPr>
              <a:t>Trial</a:t>
            </a:r>
            <a:endParaRPr lang="en-GB" b="1" dirty="0">
              <a:solidFill>
                <a:srgbClr val="808000"/>
              </a:solidFill>
            </a:endParaRPr>
          </a:p>
        </p:txBody>
      </p:sp>
      <p:sp>
        <p:nvSpPr>
          <p:cNvPr id="3" name="Subtitle 2"/>
          <p:cNvSpPr>
            <a:spLocks noGrp="1"/>
          </p:cNvSpPr>
          <p:nvPr>
            <p:ph type="subTitle" idx="1"/>
          </p:nvPr>
        </p:nvSpPr>
        <p:spPr>
          <a:xfrm>
            <a:off x="3971" y="2656732"/>
            <a:ext cx="9144000" cy="2008094"/>
          </a:xfrm>
        </p:spPr>
        <p:txBody>
          <a:bodyPr>
            <a:normAutofit fontScale="62500" lnSpcReduction="20000"/>
          </a:bodyPr>
          <a:lstStyle/>
          <a:p>
            <a:r>
              <a:rPr lang="en-GB" sz="3300" b="1" dirty="0">
                <a:ea typeface="Times New Roman" panose="02020603050405020304" pitchFamily="18" charset="0"/>
                <a:cs typeface="Times New Roman" panose="02020603050405020304" pitchFamily="18" charset="0"/>
              </a:rPr>
              <a:t>A 2x2 factorial randomised </a:t>
            </a:r>
            <a:r>
              <a:rPr lang="en-GB" sz="3300" b="1" dirty="0" smtClean="0">
                <a:ea typeface="Times New Roman" panose="02020603050405020304" pitchFamily="18" charset="0"/>
                <a:cs typeface="Times New Roman" panose="02020603050405020304" pitchFamily="18" charset="0"/>
              </a:rPr>
              <a:t>open </a:t>
            </a:r>
            <a:r>
              <a:rPr lang="en-GB" sz="3300" b="1" dirty="0">
                <a:ea typeface="Times New Roman" panose="02020603050405020304" pitchFamily="18" charset="0"/>
                <a:cs typeface="Times New Roman" panose="02020603050405020304" pitchFamily="18" charset="0"/>
              </a:rPr>
              <a:t>label trial to determine the </a:t>
            </a:r>
            <a:r>
              <a:rPr lang="en-GB" sz="3300" b="1" dirty="0">
                <a:solidFill>
                  <a:srgbClr val="FF0000"/>
                </a:solidFill>
                <a:ea typeface="Times New Roman" panose="02020603050405020304" pitchFamily="18" charset="0"/>
                <a:cs typeface="Times New Roman" panose="02020603050405020304" pitchFamily="18" charset="0"/>
              </a:rPr>
              <a:t>cl</a:t>
            </a:r>
            <a:r>
              <a:rPr lang="en-GB" sz="3300" b="1" dirty="0">
                <a:ea typeface="Times New Roman" panose="02020603050405020304" pitchFamily="18" charset="0"/>
                <a:cs typeface="Times New Roman" panose="02020603050405020304" pitchFamily="18" charset="0"/>
              </a:rPr>
              <a:t>inical and </a:t>
            </a:r>
            <a:r>
              <a:rPr lang="en-GB" sz="3300" b="1" dirty="0" smtClean="0">
                <a:ea typeface="Times New Roman" panose="02020603050405020304" pitchFamily="18" charset="0"/>
                <a:cs typeface="Times New Roman" panose="02020603050405020304" pitchFamily="18" charset="0"/>
              </a:rPr>
              <a:t>cost-</a:t>
            </a:r>
            <a:r>
              <a:rPr lang="en-GB" sz="3300" b="1" dirty="0" smtClean="0">
                <a:solidFill>
                  <a:srgbClr val="FF0000"/>
                </a:solidFill>
                <a:ea typeface="Times New Roman" panose="02020603050405020304" pitchFamily="18" charset="0"/>
                <a:cs typeface="Times New Roman" panose="02020603050405020304" pitchFamily="18" charset="0"/>
              </a:rPr>
              <a:t>e</a:t>
            </a:r>
            <a:r>
              <a:rPr lang="en-GB" sz="3300" b="1" dirty="0" smtClean="0">
                <a:ea typeface="Times New Roman" panose="02020603050405020304" pitchFamily="18" charset="0"/>
                <a:cs typeface="Times New Roman" panose="02020603050405020304" pitchFamily="18" charset="0"/>
              </a:rPr>
              <a:t>ffectiveness </a:t>
            </a:r>
            <a:r>
              <a:rPr lang="en-GB" sz="3300" b="1" dirty="0">
                <a:ea typeface="Times New Roman" panose="02020603050405020304" pitchFamily="18" charset="0"/>
                <a:cs typeface="Times New Roman" panose="02020603050405020304" pitchFamily="18" charset="0"/>
              </a:rPr>
              <a:t>of hypertonic saline (HTS 6%) and carbocisteine for </a:t>
            </a:r>
            <a:r>
              <a:rPr lang="en-GB" sz="3300" b="1" dirty="0">
                <a:solidFill>
                  <a:srgbClr val="FF0000"/>
                </a:solidFill>
                <a:ea typeface="Times New Roman" panose="02020603050405020304" pitchFamily="18" charset="0"/>
                <a:cs typeface="Times New Roman" panose="02020603050405020304" pitchFamily="18" charset="0"/>
              </a:rPr>
              <a:t>a</a:t>
            </a:r>
            <a:r>
              <a:rPr lang="en-GB" sz="3300" b="1" dirty="0">
                <a:ea typeface="Times New Roman" panose="02020603050405020304" pitchFamily="18" charset="0"/>
                <a:cs typeface="Times New Roman" panose="02020603050405020304" pitchFamily="18" charset="0"/>
              </a:rPr>
              <a:t>irway clea</a:t>
            </a:r>
            <a:r>
              <a:rPr lang="en-GB" sz="3300" b="1" dirty="0">
                <a:solidFill>
                  <a:srgbClr val="FF0000"/>
                </a:solidFill>
                <a:ea typeface="Times New Roman" panose="02020603050405020304" pitchFamily="18" charset="0"/>
                <a:cs typeface="Times New Roman" panose="02020603050405020304" pitchFamily="18" charset="0"/>
              </a:rPr>
              <a:t>r</a:t>
            </a:r>
            <a:r>
              <a:rPr lang="en-GB" sz="3300" b="1" dirty="0">
                <a:ea typeface="Times New Roman" panose="02020603050405020304" pitchFamily="18" charset="0"/>
                <a:cs typeface="Times New Roman" panose="02020603050405020304" pitchFamily="18" charset="0"/>
              </a:rPr>
              <a:t>ance versus usual care over 52 weeks in bronchiectasis (BE)</a:t>
            </a:r>
          </a:p>
          <a:p>
            <a:endParaRPr lang="en-GB" sz="1300" b="1" dirty="0">
              <a:ea typeface="Times New Roman" panose="02020603050405020304" pitchFamily="18" charset="0"/>
              <a:cs typeface="Times New Roman" panose="02020603050405020304" pitchFamily="18" charset="0"/>
            </a:endParaRPr>
          </a:p>
          <a:p>
            <a:r>
              <a:rPr lang="en-GB" sz="3200" b="1" dirty="0">
                <a:ea typeface="Times New Roman" panose="02020603050405020304" pitchFamily="18" charset="0"/>
                <a:cs typeface="Times New Roman" panose="02020603050405020304" pitchFamily="18" charset="0"/>
              </a:rPr>
              <a:t>Chief Investigator: Professor Stuart Elborn, Queen’s University Belfast</a:t>
            </a:r>
          </a:p>
          <a:p>
            <a:r>
              <a:rPr lang="en-GB" sz="3200" b="1" dirty="0">
                <a:ea typeface="Times New Roman" panose="02020603050405020304" pitchFamily="18" charset="0"/>
                <a:cs typeface="Times New Roman" panose="02020603050405020304" pitchFamily="18" charset="0"/>
              </a:rPr>
              <a:t>Lead Applicant Physiotherapist: Professor Judy </a:t>
            </a:r>
            <a:r>
              <a:rPr lang="en-GB" sz="3200" b="1" dirty="0" smtClean="0">
                <a:ea typeface="Times New Roman" panose="02020603050405020304" pitchFamily="18" charset="0"/>
                <a:cs typeface="Times New Roman" panose="02020603050405020304" pitchFamily="18" charset="0"/>
              </a:rPr>
              <a:t>Bradley, Queen’s </a:t>
            </a:r>
            <a:r>
              <a:rPr lang="en-GB" sz="3200" b="1" dirty="0">
                <a:ea typeface="Times New Roman" panose="02020603050405020304" pitchFamily="18" charset="0"/>
                <a:cs typeface="Times New Roman" panose="02020603050405020304" pitchFamily="18" charset="0"/>
              </a:rPr>
              <a:t>University Belfast</a:t>
            </a:r>
          </a:p>
          <a:p>
            <a:endParaRPr lang="en-GB" sz="3300" dirty="0">
              <a:ea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3057" y="5756742"/>
            <a:ext cx="2645893" cy="92667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336722" y="5756742"/>
            <a:ext cx="2705100" cy="1076325"/>
          </a:xfrm>
          <a:prstGeom prst="rect">
            <a:avLst/>
          </a:prstGeom>
        </p:spPr>
      </p:pic>
      <p:pic>
        <p:nvPicPr>
          <p:cNvPr id="7" name="Picture 6"/>
          <p:cNvPicPr/>
          <p:nvPr/>
        </p:nvPicPr>
        <p:blipFill>
          <a:blip r:embed="rId5" cstate="email">
            <a:extLst>
              <a:ext uri="{28A0092B-C50C-407E-A947-70E740481C1C}">
                <a14:useLocalDpi xmlns:a14="http://schemas.microsoft.com/office/drawing/2010/main"/>
              </a:ext>
            </a:extLst>
          </a:blip>
          <a:srcRect/>
          <a:stretch>
            <a:fillRect/>
          </a:stretch>
        </p:blipFill>
        <p:spPr bwMode="auto">
          <a:xfrm>
            <a:off x="3966008" y="325999"/>
            <a:ext cx="1211984" cy="1286672"/>
          </a:xfrm>
          <a:prstGeom prst="rect">
            <a:avLst/>
          </a:prstGeom>
          <a:noFill/>
          <a:ln>
            <a:noFill/>
          </a:ln>
        </p:spPr>
      </p:pic>
      <p:sp>
        <p:nvSpPr>
          <p:cNvPr id="6" name="AutoShape 2" descr="Image result for qub logo"/>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10" name="Picture 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208009" y="4493780"/>
            <a:ext cx="2257425" cy="814846"/>
          </a:xfrm>
          <a:prstGeom prst="rect">
            <a:avLst/>
          </a:prstGeom>
        </p:spPr>
      </p:pic>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42616" y="4523488"/>
            <a:ext cx="2772667" cy="801119"/>
          </a:xfrm>
          <a:prstGeom prst="rect">
            <a:avLst/>
          </a:prstGeom>
        </p:spPr>
      </p:pic>
      <p:pic>
        <p:nvPicPr>
          <p:cNvPr id="12" name="Picture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569759" y="5519146"/>
            <a:ext cx="2226153" cy="733382"/>
          </a:xfrm>
          <a:prstGeom prst="rect">
            <a:avLst/>
          </a:prstGeom>
        </p:spPr>
      </p:pic>
    </p:spTree>
    <p:extLst>
      <p:ext uri="{BB962C8B-B14F-4D97-AF65-F5344CB8AC3E}">
        <p14:creationId xmlns:p14="http://schemas.microsoft.com/office/powerpoint/2010/main" val="1002847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82615"/>
            <a:ext cx="7886700" cy="4594348"/>
          </a:xfrm>
        </p:spPr>
        <p:txBody>
          <a:bodyPr>
            <a:normAutofit fontScale="92500" lnSpcReduction="20000"/>
          </a:bodyPr>
          <a:lstStyle/>
          <a:p>
            <a:pPr>
              <a:spcAft>
                <a:spcPts val="1200"/>
              </a:spcAft>
            </a:pPr>
            <a:r>
              <a:rPr lang="en-US" altLang="en-US" b="1" dirty="0"/>
              <a:t>Suspected Unexpected Serious Adverse Reactions (SUSARs) </a:t>
            </a:r>
            <a:r>
              <a:rPr lang="en-US" altLang="en-US" dirty="0"/>
              <a:t>are SAEs that are considered to be related to the IMP and are unexpected </a:t>
            </a:r>
            <a:r>
              <a:rPr lang="en-US" altLang="en-US" dirty="0" smtClean="0"/>
              <a:t>i.e. </a:t>
            </a:r>
            <a:r>
              <a:rPr lang="en-US" altLang="en-US" dirty="0"/>
              <a:t>their nature or severity is not consistent with the RSI</a:t>
            </a:r>
          </a:p>
          <a:p>
            <a:pPr>
              <a:spcAft>
                <a:spcPts val="1200"/>
              </a:spcAft>
            </a:pPr>
            <a:r>
              <a:rPr lang="en-US" altLang="en-US" dirty="0" smtClean="0"/>
              <a:t>The </a:t>
            </a:r>
            <a:r>
              <a:rPr lang="en-US" altLang="en-US" dirty="0"/>
              <a:t>CTU is responsible for </a:t>
            </a:r>
            <a:r>
              <a:rPr lang="en-US" altLang="en-US" dirty="0" smtClean="0"/>
              <a:t>reporting SUSARS </a:t>
            </a:r>
            <a:r>
              <a:rPr lang="en-US" altLang="en-US" dirty="0"/>
              <a:t>to the Sponsor &amp; </a:t>
            </a:r>
            <a:r>
              <a:rPr lang="en-US" altLang="en-US" dirty="0" smtClean="0"/>
              <a:t>Ethics </a:t>
            </a:r>
            <a:r>
              <a:rPr lang="en-US" altLang="en-US" dirty="0"/>
              <a:t>C</a:t>
            </a:r>
            <a:r>
              <a:rPr lang="en-US" altLang="en-US" dirty="0" smtClean="0"/>
              <a:t>ommittee</a:t>
            </a:r>
            <a:r>
              <a:rPr lang="en-US" altLang="en-US" dirty="0"/>
              <a:t>. Sponsor will report </a:t>
            </a:r>
            <a:r>
              <a:rPr lang="en-US" altLang="en-US" dirty="0" smtClean="0"/>
              <a:t>SUSARs to the </a:t>
            </a:r>
            <a:r>
              <a:rPr lang="en-US" altLang="en-US" dirty="0"/>
              <a:t>MHRA as per regulatory </a:t>
            </a:r>
            <a:r>
              <a:rPr lang="en-US" altLang="en-US" dirty="0" smtClean="0"/>
              <a:t>requirements</a:t>
            </a:r>
            <a:endParaRPr lang="en-US" altLang="en-US" b="1" dirty="0" smtClean="0">
              <a:solidFill>
                <a:srgbClr val="808000"/>
              </a:solidFill>
            </a:endParaRPr>
          </a:p>
          <a:p>
            <a:pPr>
              <a:spcAft>
                <a:spcPts val="1200"/>
              </a:spcAft>
            </a:pPr>
            <a:r>
              <a:rPr lang="en-US" altLang="en-US" dirty="0" smtClean="0"/>
              <a:t>A </a:t>
            </a:r>
            <a:r>
              <a:rPr lang="en-US" altLang="en-US" dirty="0"/>
              <a:t>fatal or life threatening SUSAR must be reported within 7 days </a:t>
            </a:r>
            <a:r>
              <a:rPr lang="en-US" altLang="en-US" dirty="0" smtClean="0"/>
              <a:t>of the </a:t>
            </a:r>
            <a:r>
              <a:rPr lang="en-US" altLang="en-US" dirty="0"/>
              <a:t>first knowledge of such an event (follow up info within 8 days)</a:t>
            </a:r>
          </a:p>
          <a:p>
            <a:pPr>
              <a:spcAft>
                <a:spcPts val="1200"/>
              </a:spcAft>
            </a:pPr>
            <a:r>
              <a:rPr lang="en-US" altLang="en-US" dirty="0"/>
              <a:t>All other SUSARS must be reported to REC and MHRA within 15</a:t>
            </a:r>
            <a:r>
              <a:rPr lang="en-US" altLang="en-US" baseline="30000" dirty="0"/>
              <a:t> </a:t>
            </a:r>
            <a:r>
              <a:rPr lang="en-US" altLang="en-US" dirty="0" smtClean="0"/>
              <a:t>days if the first </a:t>
            </a:r>
            <a:r>
              <a:rPr lang="en-US" altLang="en-US" dirty="0"/>
              <a:t>knowledge of such an event</a:t>
            </a:r>
            <a:endParaRPr lang="en-US" altLang="en-US" b="1" dirty="0"/>
          </a:p>
        </p:txBody>
      </p:sp>
      <p:sp>
        <p:nvSpPr>
          <p:cNvPr id="5" name="Title 1"/>
          <p:cNvSpPr>
            <a:spLocks noGrp="1"/>
          </p:cNvSpPr>
          <p:nvPr>
            <p:ph type="title"/>
          </p:nvPr>
        </p:nvSpPr>
        <p:spPr>
          <a:xfrm>
            <a:off x="0" y="231776"/>
            <a:ext cx="9144000" cy="1325563"/>
          </a:xfrm>
        </p:spPr>
        <p:txBody>
          <a:bodyPr/>
          <a:lstStyle/>
          <a:p>
            <a:pPr algn="ctr"/>
            <a:r>
              <a:rPr lang="en-GB" altLang="en-US" b="1" dirty="0">
                <a:solidFill>
                  <a:srgbClr val="808000"/>
                </a:solidFill>
              </a:rPr>
              <a:t>SAE Reporting</a:t>
            </a:r>
            <a:endParaRPr lang="en-GB" b="1" dirty="0">
              <a:solidFill>
                <a:srgbClr val="808000"/>
              </a:solidFill>
            </a:endParaRP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0513941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82615"/>
            <a:ext cx="7886700" cy="4773736"/>
          </a:xfrm>
        </p:spPr>
        <p:txBody>
          <a:bodyPr>
            <a:normAutofit fontScale="70000" lnSpcReduction="20000"/>
          </a:bodyPr>
          <a:lstStyle/>
          <a:p>
            <a:pPr>
              <a:spcAft>
                <a:spcPts val="1200"/>
              </a:spcAft>
            </a:pPr>
            <a:r>
              <a:rPr lang="en-US" dirty="0"/>
              <a:t>Urgent Safety Measures</a:t>
            </a:r>
          </a:p>
          <a:p>
            <a:pPr lvl="1">
              <a:spcAft>
                <a:spcPts val="1200"/>
              </a:spcAft>
            </a:pPr>
            <a:r>
              <a:rPr lang="en-US" dirty="0" smtClean="0"/>
              <a:t>If the PI </a:t>
            </a:r>
            <a:r>
              <a:rPr lang="en-US" dirty="0"/>
              <a:t>or designee becomes aware of information that means that a change in a study procedure is necessary to protect a patient from </a:t>
            </a:r>
            <a:r>
              <a:rPr lang="en-US" dirty="0" smtClean="0"/>
              <a:t>an </a:t>
            </a:r>
            <a:r>
              <a:rPr lang="en-US" dirty="0"/>
              <a:t>immediate hazard, they can implement this immediately </a:t>
            </a:r>
            <a:r>
              <a:rPr lang="en-US" dirty="0" smtClean="0"/>
              <a:t>without prior </a:t>
            </a:r>
            <a:r>
              <a:rPr lang="en-US" dirty="0"/>
              <a:t>approval </a:t>
            </a:r>
            <a:r>
              <a:rPr lang="en-US" dirty="0" smtClean="0"/>
              <a:t>from </a:t>
            </a:r>
            <a:r>
              <a:rPr lang="en-US" dirty="0"/>
              <a:t>REC or MHRA.</a:t>
            </a:r>
          </a:p>
          <a:p>
            <a:pPr lvl="1">
              <a:spcAft>
                <a:spcPts val="1200"/>
              </a:spcAft>
            </a:pPr>
            <a:r>
              <a:rPr lang="en-US" dirty="0" smtClean="0"/>
              <a:t>The PI or designee should then immediately </a:t>
            </a:r>
            <a:r>
              <a:rPr lang="en-US" dirty="0"/>
              <a:t>phone the clinical trials unit at the MHRA and discuss with a medical assessor</a:t>
            </a:r>
          </a:p>
          <a:p>
            <a:pPr lvl="1">
              <a:spcAft>
                <a:spcPts val="1200"/>
              </a:spcAft>
            </a:pPr>
            <a:r>
              <a:rPr lang="en-US" dirty="0"/>
              <a:t>They should also report the urgent safety </a:t>
            </a:r>
            <a:r>
              <a:rPr lang="en-US" dirty="0" smtClean="0"/>
              <a:t>measure to the CTU within </a:t>
            </a:r>
            <a:r>
              <a:rPr lang="en-US" dirty="0"/>
              <a:t>1 </a:t>
            </a:r>
            <a:r>
              <a:rPr lang="en-US" dirty="0" smtClean="0"/>
              <a:t>working day who </a:t>
            </a:r>
            <a:r>
              <a:rPr lang="en-US" dirty="0"/>
              <a:t>will notify the sponsor</a:t>
            </a:r>
          </a:p>
          <a:p>
            <a:pPr>
              <a:spcAft>
                <a:spcPts val="1200"/>
              </a:spcAft>
            </a:pPr>
            <a:r>
              <a:rPr lang="en-US" altLang="en-US" dirty="0"/>
              <a:t>Pregnancy Reporting</a:t>
            </a:r>
          </a:p>
          <a:p>
            <a:pPr lvl="1">
              <a:spcAft>
                <a:spcPts val="1200"/>
              </a:spcAft>
            </a:pPr>
            <a:r>
              <a:rPr lang="en-US" altLang="en-US" dirty="0"/>
              <a:t>Pregnancy is not an AE or SAE but an abnormal outcome is, therefore, if applicable pregnancy information should be collected from enrolment until 30 days post the last administration of study drug</a:t>
            </a:r>
          </a:p>
          <a:p>
            <a:pPr lvl="1">
              <a:spcAft>
                <a:spcPts val="1200"/>
              </a:spcAft>
            </a:pPr>
            <a:r>
              <a:rPr lang="en-US" altLang="en-US" dirty="0" smtClean="0"/>
              <a:t>In the event of a pregnancy the PI </a:t>
            </a:r>
            <a:r>
              <a:rPr lang="en-US" altLang="en-US" dirty="0"/>
              <a:t>or designee should complete and submit the Pregnancy Reporting Form to the CTU by email within 14 days of being made aware of the pregnancy and follow-up until outcome.</a:t>
            </a:r>
          </a:p>
        </p:txBody>
      </p:sp>
      <p:sp>
        <p:nvSpPr>
          <p:cNvPr id="5" name="Title 1"/>
          <p:cNvSpPr>
            <a:spLocks noGrp="1"/>
          </p:cNvSpPr>
          <p:nvPr>
            <p:ph type="title"/>
          </p:nvPr>
        </p:nvSpPr>
        <p:spPr>
          <a:xfrm>
            <a:off x="9524" y="260351"/>
            <a:ext cx="9134475" cy="1325563"/>
          </a:xfrm>
        </p:spPr>
        <p:txBody>
          <a:bodyPr/>
          <a:lstStyle/>
          <a:p>
            <a:pPr algn="ctr"/>
            <a:r>
              <a:rPr lang="en-GB" b="1" dirty="0">
                <a:solidFill>
                  <a:srgbClr val="808000"/>
                </a:solidFill>
              </a:rPr>
              <a:t>Other Safety Reporting</a:t>
            </a: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37011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4" y="279401"/>
            <a:ext cx="9134475" cy="1325563"/>
          </a:xfrm>
        </p:spPr>
        <p:txBody>
          <a:bodyPr/>
          <a:lstStyle/>
          <a:p>
            <a:pPr algn="ctr"/>
            <a:r>
              <a:rPr lang="en-GB" b="1" dirty="0">
                <a:solidFill>
                  <a:srgbClr val="808000"/>
                </a:solidFill>
              </a:rPr>
              <a:t>Monitoring</a:t>
            </a:r>
          </a:p>
        </p:txBody>
      </p:sp>
      <p:sp>
        <p:nvSpPr>
          <p:cNvPr id="3" name="Content Placeholder 2"/>
          <p:cNvSpPr>
            <a:spLocks noGrp="1"/>
          </p:cNvSpPr>
          <p:nvPr>
            <p:ph idx="1"/>
          </p:nvPr>
        </p:nvSpPr>
        <p:spPr>
          <a:xfrm>
            <a:off x="516194" y="1423916"/>
            <a:ext cx="8449407" cy="4350110"/>
          </a:xfrm>
        </p:spPr>
        <p:txBody>
          <a:bodyPr>
            <a:noAutofit/>
          </a:bodyPr>
          <a:lstStyle/>
          <a:p>
            <a:pPr>
              <a:buClr>
                <a:schemeClr val="tx2"/>
              </a:buClr>
            </a:pPr>
            <a:r>
              <a:rPr lang="en-GB" altLang="en-US" sz="2400" dirty="0">
                <a:sym typeface="Wingdings" pitchFamily="2" charset="2"/>
              </a:rPr>
              <a:t>To ensure:</a:t>
            </a:r>
          </a:p>
          <a:p>
            <a:pPr lvl="1">
              <a:buClr>
                <a:schemeClr val="tx2"/>
              </a:buClr>
            </a:pPr>
            <a:r>
              <a:rPr lang="en-GB" altLang="en-US" sz="2000" dirty="0"/>
              <a:t>the rights, safety and well being of the trial participants are protected</a:t>
            </a:r>
          </a:p>
          <a:p>
            <a:pPr lvl="1">
              <a:buClr>
                <a:schemeClr val="tx2"/>
              </a:buClr>
            </a:pPr>
            <a:r>
              <a:rPr lang="en-GB" altLang="en-US" sz="2000" dirty="0"/>
              <a:t>the reported trial data are accurate, complete and verifiable from source documents</a:t>
            </a:r>
          </a:p>
          <a:p>
            <a:pPr lvl="1">
              <a:buClr>
                <a:schemeClr val="tx2"/>
              </a:buClr>
            </a:pPr>
            <a:r>
              <a:rPr lang="en-GB" altLang="en-US" sz="2000" dirty="0"/>
              <a:t>the trial is in compliance with the approved protocol, GCP and applicable regulatory requirements</a:t>
            </a:r>
          </a:p>
          <a:p>
            <a:pPr>
              <a:spcAft>
                <a:spcPts val="600"/>
              </a:spcAft>
            </a:pPr>
            <a:r>
              <a:rPr lang="en-GB" sz="2000" dirty="0" smtClean="0"/>
              <a:t>First </a:t>
            </a:r>
            <a:r>
              <a:rPr lang="en-GB" sz="2000" dirty="0"/>
              <a:t>interim visit will occur within 6 months of the randomisation of the first patient</a:t>
            </a:r>
          </a:p>
          <a:p>
            <a:pPr>
              <a:spcAft>
                <a:spcPts val="600"/>
              </a:spcAft>
            </a:pPr>
            <a:r>
              <a:rPr lang="en-GB" sz="2000" dirty="0"/>
              <a:t>Further monitoring visits will take place annually thereafter, approximately every 12 months from the date of the first visit</a:t>
            </a:r>
          </a:p>
          <a:p>
            <a:pPr>
              <a:spcAft>
                <a:spcPts val="600"/>
              </a:spcAft>
            </a:pPr>
            <a:r>
              <a:rPr lang="en-GB" sz="2000" dirty="0">
                <a:solidFill>
                  <a:prstClr val="black"/>
                </a:solidFill>
              </a:rPr>
              <a:t>A close-out visit will be arranged at each site once the final patient recruited at the site has completed all follow-up</a:t>
            </a:r>
          </a:p>
          <a:p>
            <a:pPr>
              <a:spcAft>
                <a:spcPts val="600"/>
              </a:spcAft>
            </a:pPr>
            <a:endParaRPr lang="en-GB" sz="2000" dirty="0"/>
          </a:p>
          <a:p>
            <a:pPr>
              <a:spcAft>
                <a:spcPts val="600"/>
              </a:spcAft>
            </a:pPr>
            <a:endParaRPr lang="en-GB" sz="2200" dirty="0"/>
          </a:p>
          <a:p>
            <a:pPr>
              <a:spcAft>
                <a:spcPts val="600"/>
              </a:spcAft>
            </a:pPr>
            <a:endParaRPr lang="en-GB" sz="2200" dirty="0"/>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544076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6" y="222251"/>
            <a:ext cx="9153525" cy="1325563"/>
          </a:xfrm>
        </p:spPr>
        <p:txBody>
          <a:bodyPr/>
          <a:lstStyle/>
          <a:p>
            <a:pPr algn="ctr"/>
            <a:r>
              <a:rPr lang="en-GB" b="1" dirty="0">
                <a:solidFill>
                  <a:srgbClr val="808000"/>
                </a:solidFill>
              </a:rPr>
              <a:t>Monitoring Visits</a:t>
            </a:r>
          </a:p>
        </p:txBody>
      </p:sp>
      <p:sp>
        <p:nvSpPr>
          <p:cNvPr id="3" name="Content Placeholder 2"/>
          <p:cNvSpPr>
            <a:spLocks noGrp="1"/>
          </p:cNvSpPr>
          <p:nvPr>
            <p:ph idx="1"/>
          </p:nvPr>
        </p:nvSpPr>
        <p:spPr>
          <a:xfrm>
            <a:off x="628650" y="1549400"/>
            <a:ext cx="7886700" cy="3814417"/>
          </a:xfrm>
        </p:spPr>
        <p:txBody>
          <a:bodyPr>
            <a:noAutofit/>
          </a:bodyPr>
          <a:lstStyle/>
          <a:p>
            <a:pPr>
              <a:buClr>
                <a:schemeClr val="tx2"/>
              </a:buClr>
            </a:pPr>
            <a:r>
              <a:rPr lang="en-GB" altLang="en-US" sz="2400" dirty="0">
                <a:sym typeface="Wingdings" pitchFamily="2" charset="2"/>
              </a:rPr>
              <a:t>Visits will involve:</a:t>
            </a:r>
          </a:p>
          <a:p>
            <a:pPr lvl="1">
              <a:buClr>
                <a:schemeClr val="tx2"/>
              </a:buClr>
            </a:pPr>
            <a:r>
              <a:rPr lang="en-GB" sz="2000" dirty="0"/>
              <a:t>Review of the Investigator Site File</a:t>
            </a:r>
          </a:p>
          <a:p>
            <a:pPr lvl="1">
              <a:buClr>
                <a:schemeClr val="tx2"/>
              </a:buClr>
            </a:pPr>
            <a:r>
              <a:rPr lang="en-GB" sz="2000" dirty="0"/>
              <a:t>Review consent forms &amp; check eligibility</a:t>
            </a:r>
          </a:p>
          <a:p>
            <a:pPr lvl="1">
              <a:buClr>
                <a:schemeClr val="tx2"/>
              </a:buClr>
            </a:pPr>
            <a:r>
              <a:rPr lang="en-GB" sz="2000" dirty="0"/>
              <a:t>Review data entered into the MACRO clinical database and complete source data verification (SDV)</a:t>
            </a:r>
            <a:endParaRPr lang="en-GB" sz="2400" dirty="0"/>
          </a:p>
          <a:p>
            <a:pPr>
              <a:spcAft>
                <a:spcPts val="600"/>
              </a:spcAft>
            </a:pPr>
            <a:r>
              <a:rPr lang="en-GB" sz="2400" dirty="0"/>
              <a:t>Please have all source documents available</a:t>
            </a:r>
          </a:p>
          <a:p>
            <a:pPr>
              <a:spcAft>
                <a:spcPts val="600"/>
              </a:spcAft>
            </a:pPr>
            <a:r>
              <a:rPr lang="en-GB" sz="2400" dirty="0" smtClean="0"/>
              <a:t>Please ensure a team member is </a:t>
            </a:r>
            <a:r>
              <a:rPr lang="en-GB" sz="2400" dirty="0"/>
              <a:t>available to deal with queries</a:t>
            </a:r>
          </a:p>
          <a:p>
            <a:pPr>
              <a:spcAft>
                <a:spcPts val="600"/>
              </a:spcAft>
            </a:pPr>
            <a:r>
              <a:rPr lang="en-GB" sz="2400" dirty="0"/>
              <a:t>PI should be available at the end of the visit for a feedback </a:t>
            </a:r>
            <a:r>
              <a:rPr lang="en-GB" sz="2400" dirty="0" smtClean="0"/>
              <a:t>meeting</a:t>
            </a:r>
          </a:p>
          <a:p>
            <a:pPr marL="0" indent="0">
              <a:spcAft>
                <a:spcPts val="600"/>
              </a:spcAft>
              <a:buNone/>
            </a:pPr>
            <a:r>
              <a:rPr lang="en-GB" sz="2400" i="1" dirty="0" smtClean="0"/>
              <a:t>Please be advised that due to the COVID-19 pandemic, remote monitoring visits may have to be arranged instead of an onsite visit.</a:t>
            </a:r>
          </a:p>
          <a:p>
            <a:pPr marL="0" indent="0">
              <a:spcAft>
                <a:spcPts val="600"/>
              </a:spcAft>
              <a:buNone/>
            </a:pPr>
            <a:endParaRPr lang="en-GB" sz="2400" dirty="0"/>
          </a:p>
          <a:p>
            <a:pPr>
              <a:spcAft>
                <a:spcPts val="600"/>
              </a:spcAft>
            </a:pPr>
            <a:endParaRPr lang="en-GB" sz="2400" dirty="0"/>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361148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2726"/>
            <a:ext cx="9144000" cy="1325563"/>
          </a:xfrm>
        </p:spPr>
        <p:txBody>
          <a:bodyPr/>
          <a:lstStyle/>
          <a:p>
            <a:pPr algn="ctr"/>
            <a:r>
              <a:rPr lang="en-GB" b="1" dirty="0">
                <a:solidFill>
                  <a:srgbClr val="808000"/>
                </a:solidFill>
              </a:rPr>
              <a:t>Source Documents</a:t>
            </a:r>
          </a:p>
        </p:txBody>
      </p:sp>
      <p:sp>
        <p:nvSpPr>
          <p:cNvPr id="3" name="Content Placeholder 2"/>
          <p:cNvSpPr>
            <a:spLocks noGrp="1"/>
          </p:cNvSpPr>
          <p:nvPr>
            <p:ph idx="1"/>
          </p:nvPr>
        </p:nvSpPr>
        <p:spPr>
          <a:xfrm>
            <a:off x="276226" y="1556792"/>
            <a:ext cx="8630382" cy="4350110"/>
          </a:xfrm>
        </p:spPr>
        <p:txBody>
          <a:bodyPr>
            <a:noAutofit/>
          </a:bodyPr>
          <a:lstStyle/>
          <a:p>
            <a:pPr>
              <a:spcAft>
                <a:spcPts val="600"/>
              </a:spcAft>
            </a:pPr>
            <a:r>
              <a:rPr lang="en-GB" sz="2200" dirty="0"/>
              <a:t>PI agrees to provide access to source documents for </a:t>
            </a:r>
            <a:r>
              <a:rPr lang="en-GB" sz="2200" dirty="0" smtClean="0"/>
              <a:t>trial-related </a:t>
            </a:r>
            <a:r>
              <a:rPr lang="en-GB" sz="2200" dirty="0"/>
              <a:t>monitoring or audits/inspections  </a:t>
            </a:r>
          </a:p>
          <a:p>
            <a:pPr>
              <a:spcAft>
                <a:spcPts val="600"/>
              </a:spcAft>
            </a:pPr>
            <a:r>
              <a:rPr lang="en-GB" sz="2200" dirty="0"/>
              <a:t>Source </a:t>
            </a:r>
            <a:r>
              <a:rPr lang="en-GB" sz="2200" dirty="0" smtClean="0"/>
              <a:t>documents </a:t>
            </a:r>
            <a:r>
              <a:rPr lang="en-GB" sz="2200" dirty="0"/>
              <a:t>for CLEAR</a:t>
            </a:r>
          </a:p>
          <a:p>
            <a:pPr lvl="1">
              <a:spcAft>
                <a:spcPts val="600"/>
              </a:spcAft>
            </a:pPr>
            <a:r>
              <a:rPr lang="en-GB" sz="1800" dirty="0"/>
              <a:t>Patient Medical Notes</a:t>
            </a:r>
          </a:p>
          <a:p>
            <a:pPr lvl="1">
              <a:spcAft>
                <a:spcPts val="600"/>
              </a:spcAft>
            </a:pPr>
            <a:r>
              <a:rPr lang="en-GB" sz="1800" dirty="0"/>
              <a:t>Source </a:t>
            </a:r>
            <a:r>
              <a:rPr lang="en-GB" sz="1800" dirty="0" smtClean="0"/>
              <a:t>Workbooks</a:t>
            </a:r>
            <a:endParaRPr lang="en-GB" sz="1800" dirty="0"/>
          </a:p>
          <a:p>
            <a:pPr lvl="1">
              <a:spcAft>
                <a:spcPts val="600"/>
              </a:spcAft>
            </a:pPr>
            <a:r>
              <a:rPr lang="en-GB" sz="1800" dirty="0"/>
              <a:t>Informed </a:t>
            </a:r>
            <a:r>
              <a:rPr lang="en-GB" sz="1800" dirty="0" smtClean="0"/>
              <a:t>Consent </a:t>
            </a:r>
            <a:r>
              <a:rPr lang="en-GB" sz="1800" dirty="0"/>
              <a:t>F</a:t>
            </a:r>
            <a:r>
              <a:rPr lang="en-GB" sz="1800" dirty="0" smtClean="0"/>
              <a:t>orms </a:t>
            </a:r>
            <a:endParaRPr lang="en-GB" sz="1800" dirty="0"/>
          </a:p>
          <a:p>
            <a:pPr lvl="1">
              <a:spcAft>
                <a:spcPts val="600"/>
              </a:spcAft>
            </a:pPr>
            <a:r>
              <a:rPr lang="en-GB" sz="1800" dirty="0"/>
              <a:t>Prescriptions</a:t>
            </a:r>
          </a:p>
          <a:p>
            <a:pPr lvl="1">
              <a:spcAft>
                <a:spcPts val="600"/>
              </a:spcAft>
            </a:pPr>
            <a:r>
              <a:rPr lang="en-GB" sz="1800" dirty="0"/>
              <a:t>Spirometry </a:t>
            </a:r>
            <a:r>
              <a:rPr lang="en-GB" sz="1800" dirty="0" smtClean="0"/>
              <a:t>Results </a:t>
            </a:r>
            <a:r>
              <a:rPr lang="en-GB" sz="1800" dirty="0"/>
              <a:t>PDF </a:t>
            </a:r>
            <a:r>
              <a:rPr lang="en-GB" sz="1800" dirty="0" smtClean="0"/>
              <a:t>Files: Download/Printout</a:t>
            </a:r>
            <a:endParaRPr lang="en-GB" sz="1800" dirty="0"/>
          </a:p>
          <a:p>
            <a:pPr lvl="1">
              <a:spcAft>
                <a:spcPts val="600"/>
              </a:spcAft>
            </a:pPr>
            <a:r>
              <a:rPr lang="en-GB" sz="1800" dirty="0"/>
              <a:t>Patient </a:t>
            </a:r>
            <a:r>
              <a:rPr lang="en-GB" sz="1800" dirty="0" smtClean="0"/>
              <a:t>Questionnaires</a:t>
            </a:r>
            <a:endParaRPr lang="en-US" sz="2200" dirty="0"/>
          </a:p>
          <a:p>
            <a:pPr>
              <a:spcAft>
                <a:spcPts val="600"/>
              </a:spcAft>
            </a:pPr>
            <a:r>
              <a:rPr lang="en-US" sz="2200" dirty="0"/>
              <a:t>The location of source data will be confirmed with each site, and recorded on a Source Data Location list.  </a:t>
            </a:r>
          </a:p>
          <a:p>
            <a:pPr>
              <a:spcAft>
                <a:spcPts val="600"/>
              </a:spcAft>
            </a:pPr>
            <a:endParaRPr lang="en-GB" sz="2200" dirty="0"/>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085331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4" y="203201"/>
            <a:ext cx="9134475" cy="1325563"/>
          </a:xfrm>
        </p:spPr>
        <p:txBody>
          <a:bodyPr/>
          <a:lstStyle/>
          <a:p>
            <a:pPr algn="ctr"/>
            <a:r>
              <a:rPr lang="en-GB" b="1" dirty="0">
                <a:solidFill>
                  <a:srgbClr val="808000"/>
                </a:solidFill>
              </a:rPr>
              <a:t>Trial Committees</a:t>
            </a:r>
          </a:p>
        </p:txBody>
      </p:sp>
      <p:sp>
        <p:nvSpPr>
          <p:cNvPr id="7" name="Content Placeholder 6"/>
          <p:cNvSpPr>
            <a:spLocks noGrp="1"/>
          </p:cNvSpPr>
          <p:nvPr>
            <p:ph sz="half" idx="1"/>
          </p:nvPr>
        </p:nvSpPr>
        <p:spPr>
          <a:xfrm>
            <a:off x="609601" y="1617786"/>
            <a:ext cx="4610100" cy="4525840"/>
          </a:xfrm>
        </p:spPr>
        <p:txBody>
          <a:bodyPr>
            <a:normAutofit fontScale="70000" lnSpcReduction="20000"/>
          </a:bodyPr>
          <a:lstStyle/>
          <a:p>
            <a:pPr marL="0" indent="0">
              <a:buNone/>
            </a:pPr>
            <a:r>
              <a:rPr lang="en-GB" dirty="0"/>
              <a:t>Trial Steering </a:t>
            </a:r>
            <a:r>
              <a:rPr lang="en-GB" dirty="0" smtClean="0"/>
              <a:t>Committee</a:t>
            </a:r>
          </a:p>
          <a:p>
            <a:pPr marL="0" indent="0">
              <a:buNone/>
            </a:pPr>
            <a:endParaRPr lang="en-GB" sz="500" dirty="0"/>
          </a:p>
          <a:p>
            <a:pPr lvl="1"/>
            <a:r>
              <a:rPr lang="en-GB" sz="2200" dirty="0"/>
              <a:t>Professor Andy Jones </a:t>
            </a:r>
            <a:r>
              <a:rPr lang="en-GB" sz="2200" dirty="0" smtClean="0"/>
              <a:t>(Chair)</a:t>
            </a:r>
          </a:p>
          <a:p>
            <a:pPr lvl="1"/>
            <a:r>
              <a:rPr lang="en-GB" sz="2200" dirty="0" smtClean="0"/>
              <a:t>Professor </a:t>
            </a:r>
            <a:r>
              <a:rPr lang="en-GB" sz="2200" dirty="0"/>
              <a:t>Graham Devereux</a:t>
            </a:r>
          </a:p>
          <a:p>
            <a:pPr lvl="1"/>
            <a:r>
              <a:rPr lang="en-GB" sz="2200" dirty="0"/>
              <a:t>Dr Rosina </a:t>
            </a:r>
            <a:r>
              <a:rPr lang="en-GB" sz="2200" dirty="0" err="1"/>
              <a:t>Ledermuller</a:t>
            </a:r>
            <a:endParaRPr lang="en-GB" sz="2200" dirty="0"/>
          </a:p>
          <a:p>
            <a:pPr lvl="1"/>
            <a:r>
              <a:rPr lang="en-GB" sz="2200" dirty="0"/>
              <a:t>Professor Stuart Elborn</a:t>
            </a:r>
          </a:p>
          <a:p>
            <a:pPr lvl="1"/>
            <a:r>
              <a:rPr lang="en-GB" sz="2200" dirty="0"/>
              <a:t>Dr Una Jones</a:t>
            </a:r>
          </a:p>
          <a:p>
            <a:pPr lvl="1"/>
            <a:r>
              <a:rPr lang="en-GB" sz="2200" dirty="0"/>
              <a:t>Professor Barry Plant</a:t>
            </a:r>
          </a:p>
          <a:p>
            <a:pPr lvl="1"/>
            <a:r>
              <a:rPr lang="en-GB" sz="2200" dirty="0"/>
              <a:t>Professor Patrick Flume</a:t>
            </a:r>
          </a:p>
          <a:p>
            <a:pPr lvl="1"/>
            <a:r>
              <a:rPr lang="en-GB" sz="2200" dirty="0"/>
              <a:t>Mrs Fiona Copeland</a:t>
            </a:r>
          </a:p>
          <a:p>
            <a:pPr lvl="1"/>
            <a:r>
              <a:rPr lang="en-GB" sz="2200" dirty="0"/>
              <a:t>Professor Judy </a:t>
            </a:r>
            <a:r>
              <a:rPr lang="en-GB" sz="2200" dirty="0" smtClean="0"/>
              <a:t>Bradley</a:t>
            </a:r>
          </a:p>
          <a:p>
            <a:pPr lvl="1"/>
            <a:r>
              <a:rPr lang="en-GB" sz="2200" dirty="0" smtClean="0"/>
              <a:t>Dr Robert Rutherford</a:t>
            </a:r>
          </a:p>
          <a:p>
            <a:pPr lvl="1"/>
            <a:r>
              <a:rPr lang="en-GB" sz="2200" dirty="0" smtClean="0"/>
              <a:t>Aidan Kearney</a:t>
            </a:r>
          </a:p>
          <a:p>
            <a:pPr lvl="1"/>
            <a:endParaRPr lang="en-GB" sz="2200" dirty="0" smtClean="0"/>
          </a:p>
          <a:p>
            <a:pPr marL="0" indent="0">
              <a:buNone/>
            </a:pPr>
            <a:r>
              <a:rPr lang="en-GB" dirty="0" smtClean="0"/>
              <a:t>Data </a:t>
            </a:r>
            <a:r>
              <a:rPr lang="en-GB" dirty="0"/>
              <a:t>Monitoring and Ethics </a:t>
            </a:r>
            <a:r>
              <a:rPr lang="en-GB" dirty="0" smtClean="0"/>
              <a:t>Committee</a:t>
            </a:r>
          </a:p>
          <a:p>
            <a:pPr marL="0" indent="0">
              <a:buNone/>
            </a:pPr>
            <a:endParaRPr lang="en-GB" sz="600" dirty="0"/>
          </a:p>
          <a:p>
            <a:pPr lvl="1"/>
            <a:r>
              <a:rPr lang="en-GB" sz="2200" dirty="0"/>
              <a:t>Professor Stefano </a:t>
            </a:r>
            <a:r>
              <a:rPr lang="en-GB" sz="2200" dirty="0" err="1"/>
              <a:t>Aliberti</a:t>
            </a:r>
            <a:r>
              <a:rPr lang="en-GB" sz="2200" dirty="0"/>
              <a:t> (Chair)</a:t>
            </a:r>
          </a:p>
          <a:p>
            <a:pPr lvl="1"/>
            <a:r>
              <a:rPr lang="en-GB" sz="2200" dirty="0"/>
              <a:t>Dr Ian Bradbury</a:t>
            </a:r>
          </a:p>
          <a:p>
            <a:pPr lvl="1"/>
            <a:r>
              <a:rPr lang="en-GB" sz="2200" dirty="0"/>
              <a:t>Professor Scott Bell</a:t>
            </a:r>
          </a:p>
          <a:p>
            <a:endParaRPr lang="en-GB" sz="2600" dirty="0"/>
          </a:p>
          <a:p>
            <a:pPr lvl="1"/>
            <a:endParaRPr lang="en-GB" dirty="0"/>
          </a:p>
        </p:txBody>
      </p:sp>
      <p:sp>
        <p:nvSpPr>
          <p:cNvPr id="8" name="Content Placeholder 7"/>
          <p:cNvSpPr>
            <a:spLocks noGrp="1"/>
          </p:cNvSpPr>
          <p:nvPr>
            <p:ph sz="half" idx="2"/>
          </p:nvPr>
        </p:nvSpPr>
        <p:spPr>
          <a:xfrm>
            <a:off x="5086351" y="2139950"/>
            <a:ext cx="3028949" cy="3498850"/>
          </a:xfrm>
        </p:spPr>
        <p:txBody>
          <a:bodyPr>
            <a:normAutofit fontScale="70000" lnSpcReduction="20000"/>
          </a:bodyPr>
          <a:lstStyle/>
          <a:p>
            <a:pPr marL="0" indent="0">
              <a:buNone/>
            </a:pPr>
            <a:r>
              <a:rPr lang="en-GB" dirty="0"/>
              <a:t>Trial Management </a:t>
            </a:r>
            <a:r>
              <a:rPr lang="en-GB" dirty="0" smtClean="0"/>
              <a:t>Group</a:t>
            </a:r>
          </a:p>
          <a:p>
            <a:pPr marL="0" indent="0">
              <a:buNone/>
            </a:pPr>
            <a:endParaRPr lang="en-GB" sz="500" dirty="0"/>
          </a:p>
          <a:p>
            <a:pPr lvl="1"/>
            <a:r>
              <a:rPr lang="en-GB" sz="2200" dirty="0"/>
              <a:t>Professor Stuart </a:t>
            </a:r>
            <a:r>
              <a:rPr lang="en-GB" sz="2200" dirty="0" smtClean="0"/>
              <a:t>Elborn</a:t>
            </a:r>
          </a:p>
          <a:p>
            <a:pPr lvl="1"/>
            <a:r>
              <a:rPr lang="en-GB" sz="2200" dirty="0" smtClean="0"/>
              <a:t>Professor Judy Bradley</a:t>
            </a:r>
            <a:endParaRPr lang="en-GB" sz="2200" dirty="0"/>
          </a:p>
          <a:p>
            <a:pPr lvl="1"/>
            <a:r>
              <a:rPr lang="en-GB" sz="2200" dirty="0" smtClean="0"/>
              <a:t>Andrew Jackson</a:t>
            </a:r>
          </a:p>
          <a:p>
            <a:pPr lvl="1"/>
            <a:r>
              <a:rPr lang="en-GB" sz="2200" dirty="0" smtClean="0"/>
              <a:t>Rachael McQuillan</a:t>
            </a:r>
            <a:endParaRPr lang="en-GB" sz="2200" dirty="0"/>
          </a:p>
          <a:p>
            <a:pPr lvl="1"/>
            <a:r>
              <a:rPr lang="en-GB" sz="2200" dirty="0" smtClean="0"/>
              <a:t>Olive McAleese</a:t>
            </a:r>
          </a:p>
          <a:p>
            <a:pPr lvl="1"/>
            <a:r>
              <a:rPr lang="en-GB" sz="2200" dirty="0" smtClean="0"/>
              <a:t>Clare Adair</a:t>
            </a:r>
          </a:p>
          <a:p>
            <a:pPr lvl="1"/>
            <a:r>
              <a:rPr lang="en-GB" sz="2200" dirty="0" smtClean="0"/>
              <a:t>Christina Campbell</a:t>
            </a:r>
          </a:p>
          <a:p>
            <a:pPr lvl="1"/>
            <a:r>
              <a:rPr lang="en-GB" sz="2200" dirty="0" smtClean="0"/>
              <a:t>Sorcha Toase</a:t>
            </a:r>
            <a:endParaRPr lang="en-GB" sz="2200" dirty="0"/>
          </a:p>
          <a:p>
            <a:pPr lvl="1"/>
            <a:r>
              <a:rPr lang="en-GB" sz="2200" dirty="0" smtClean="0"/>
              <a:t>Ashley </a:t>
            </a:r>
            <a:r>
              <a:rPr lang="en-GB" sz="2200" dirty="0"/>
              <a:t>Agus</a:t>
            </a:r>
          </a:p>
          <a:p>
            <a:pPr lvl="1"/>
            <a:r>
              <a:rPr lang="en-GB" sz="2200" dirty="0" smtClean="0"/>
              <a:t>Joanne Thompson</a:t>
            </a:r>
            <a:endParaRPr lang="en-GB" sz="2200" dirty="0"/>
          </a:p>
          <a:p>
            <a:pPr lvl="1"/>
            <a:r>
              <a:rPr lang="en-GB" sz="2200" dirty="0" smtClean="0"/>
              <a:t>Patricia Rafferty</a:t>
            </a:r>
          </a:p>
          <a:p>
            <a:pPr lvl="1"/>
            <a:r>
              <a:rPr lang="en-GB" sz="2200" dirty="0" smtClean="0"/>
              <a:t>Margaret McFarland</a:t>
            </a:r>
            <a:endParaRPr lang="en-GB" sz="2200" dirty="0"/>
          </a:p>
        </p:txBody>
      </p:sp>
      <p:pic>
        <p:nvPicPr>
          <p:cNvPr id="9" name="Picture 8"/>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2150262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299"/>
            <a:ext cx="9144000" cy="1325563"/>
          </a:xfrm>
        </p:spPr>
        <p:txBody>
          <a:bodyPr/>
          <a:lstStyle/>
          <a:p>
            <a:pPr algn="ctr"/>
            <a:r>
              <a:rPr lang="en-GB" b="1" dirty="0">
                <a:solidFill>
                  <a:srgbClr val="808000"/>
                </a:solidFill>
              </a:rPr>
              <a:t>Investigator Site File (ISF)</a:t>
            </a:r>
          </a:p>
        </p:txBody>
      </p:sp>
      <p:sp>
        <p:nvSpPr>
          <p:cNvPr id="3" name="Content Placeholder 2"/>
          <p:cNvSpPr>
            <a:spLocks noGrp="1"/>
          </p:cNvSpPr>
          <p:nvPr>
            <p:ph idx="1"/>
          </p:nvPr>
        </p:nvSpPr>
        <p:spPr>
          <a:xfrm>
            <a:off x="274320" y="1529862"/>
            <a:ext cx="8532179" cy="4643899"/>
          </a:xfrm>
        </p:spPr>
        <p:txBody>
          <a:bodyPr>
            <a:normAutofit/>
          </a:bodyPr>
          <a:lstStyle/>
          <a:p>
            <a:r>
              <a:rPr lang="en-GB" sz="2400" dirty="0"/>
              <a:t>Trial Master File (TMF) </a:t>
            </a:r>
            <a:r>
              <a:rPr lang="en-GB" sz="2400" dirty="0" smtClean="0"/>
              <a:t>holds </a:t>
            </a:r>
            <a:r>
              <a:rPr lang="en-GB" sz="2400" dirty="0"/>
              <a:t>all essential </a:t>
            </a:r>
            <a:r>
              <a:rPr lang="en-GB" sz="2400" dirty="0" smtClean="0"/>
              <a:t>documents</a:t>
            </a:r>
            <a:endParaRPr lang="en-GB" sz="2400" dirty="0"/>
          </a:p>
          <a:p>
            <a:r>
              <a:rPr lang="en-GB" sz="2400" dirty="0" smtClean="0"/>
              <a:t>Inspections or Audits of the TMF are used </a:t>
            </a:r>
            <a:r>
              <a:rPr lang="en-GB" sz="2400" dirty="0"/>
              <a:t>confirm compliance with regulatory </a:t>
            </a:r>
            <a:r>
              <a:rPr lang="en-GB" sz="2400" dirty="0" smtClean="0"/>
              <a:t>requirements</a:t>
            </a:r>
          </a:p>
          <a:p>
            <a:r>
              <a:rPr lang="en-GB" sz="2400" dirty="0"/>
              <a:t>The Investigator Site File (ISF) at each site is a key section of the </a:t>
            </a:r>
            <a:r>
              <a:rPr lang="en-GB" sz="2400" dirty="0" smtClean="0"/>
              <a:t>TMF</a:t>
            </a:r>
          </a:p>
          <a:p>
            <a:r>
              <a:rPr lang="en-GB" sz="2400" dirty="0" smtClean="0"/>
              <a:t>NICTU </a:t>
            </a:r>
            <a:r>
              <a:rPr lang="en-GB" sz="2400" dirty="0"/>
              <a:t>has been delegated TMF set-up &amp; maintenance by the </a:t>
            </a:r>
            <a:r>
              <a:rPr lang="en-GB" sz="2400" dirty="0" smtClean="0"/>
              <a:t>Sponsor, therefore, the ISF must </a:t>
            </a:r>
            <a:r>
              <a:rPr lang="en-GB" sz="2400" dirty="0"/>
              <a:t>be set-up </a:t>
            </a:r>
            <a:r>
              <a:rPr lang="en-GB" sz="2400" dirty="0" smtClean="0"/>
              <a:t>according </a:t>
            </a:r>
            <a:r>
              <a:rPr lang="en-GB" sz="2400" dirty="0"/>
              <a:t>to NICTU SOP </a:t>
            </a:r>
            <a:r>
              <a:rPr lang="en-GB" sz="2400" dirty="0" smtClean="0"/>
              <a:t>TM02: </a:t>
            </a:r>
            <a:r>
              <a:rPr lang="en-GB" sz="2400" dirty="0"/>
              <a:t>ISF and Essential Documents</a:t>
            </a:r>
          </a:p>
          <a:p>
            <a:r>
              <a:rPr lang="en-GB" sz="2400" dirty="0"/>
              <a:t>PI is ultimately responsible for the set up and maintenance of all essential documents in the ISF but may </a:t>
            </a:r>
            <a:r>
              <a:rPr lang="en-GB" sz="2400" dirty="0" smtClean="0"/>
              <a:t>delegate (Task 17) to </a:t>
            </a:r>
            <a:r>
              <a:rPr lang="en-GB" sz="2400" dirty="0"/>
              <a:t>a member of the research </a:t>
            </a:r>
            <a:r>
              <a:rPr lang="en-GB" sz="2400" dirty="0" smtClean="0"/>
              <a:t>team who has documented SOP training</a:t>
            </a:r>
            <a:endParaRPr lang="en-GB" sz="2400" dirty="0"/>
          </a:p>
          <a:p>
            <a:endParaRPr lang="en-GB" dirty="0"/>
          </a:p>
          <a:p>
            <a:endParaRPr lang="en-GB" dirty="0"/>
          </a:p>
          <a:p>
            <a:endParaRPr lang="en-GB" dirty="0"/>
          </a:p>
          <a:p>
            <a:endParaRPr lang="en-GB"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2289884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4299"/>
            <a:ext cx="9144000" cy="1325563"/>
          </a:xfrm>
        </p:spPr>
        <p:txBody>
          <a:bodyPr/>
          <a:lstStyle/>
          <a:p>
            <a:pPr algn="ctr"/>
            <a:r>
              <a:rPr lang="en-GB" b="1" dirty="0">
                <a:solidFill>
                  <a:srgbClr val="808000"/>
                </a:solidFill>
              </a:rPr>
              <a:t>Investigator Site File (ISF)</a:t>
            </a:r>
          </a:p>
        </p:txBody>
      </p:sp>
      <p:sp>
        <p:nvSpPr>
          <p:cNvPr id="3" name="Content Placeholder 2"/>
          <p:cNvSpPr>
            <a:spLocks noGrp="1"/>
          </p:cNvSpPr>
          <p:nvPr>
            <p:ph idx="1"/>
          </p:nvPr>
        </p:nvSpPr>
        <p:spPr>
          <a:xfrm>
            <a:off x="274320" y="1529862"/>
            <a:ext cx="8532179" cy="4643899"/>
          </a:xfrm>
        </p:spPr>
        <p:txBody>
          <a:bodyPr>
            <a:normAutofit fontScale="77500" lnSpcReduction="20000"/>
          </a:bodyPr>
          <a:lstStyle/>
          <a:p>
            <a:pPr>
              <a:spcAft>
                <a:spcPts val="600"/>
              </a:spcAft>
            </a:pPr>
            <a:r>
              <a:rPr lang="en-GB" dirty="0"/>
              <a:t>As each site is initiated an ISF will be provided to the PI </a:t>
            </a:r>
          </a:p>
          <a:p>
            <a:pPr lvl="1">
              <a:spcAft>
                <a:spcPts val="600"/>
              </a:spcAft>
            </a:pPr>
            <a:r>
              <a:rPr lang="en-GB" dirty="0"/>
              <a:t>Must be retained within a secure location with restricted access</a:t>
            </a:r>
          </a:p>
          <a:p>
            <a:pPr lvl="1">
              <a:spcAft>
                <a:spcPts val="600"/>
              </a:spcAft>
            </a:pPr>
            <a:r>
              <a:rPr lang="en-GB" dirty="0"/>
              <a:t>All documents should legible and accurate and signed and date as appropriate</a:t>
            </a:r>
          </a:p>
          <a:p>
            <a:pPr lvl="1">
              <a:spcAft>
                <a:spcPts val="600"/>
              </a:spcAft>
            </a:pPr>
            <a:r>
              <a:rPr lang="en-GB" dirty="0"/>
              <a:t>Contains all essential documents, logs and forms for trial</a:t>
            </a:r>
          </a:p>
          <a:p>
            <a:pPr lvl="0">
              <a:spcAft>
                <a:spcPts val="600"/>
              </a:spcAft>
            </a:pPr>
            <a:r>
              <a:rPr lang="en-GB" dirty="0">
                <a:solidFill>
                  <a:prstClr val="black"/>
                </a:solidFill>
              </a:rPr>
              <a:t>Maintained and a kept up to date on an on-going basis throughout the trial </a:t>
            </a:r>
          </a:p>
          <a:p>
            <a:pPr lvl="1">
              <a:spcAft>
                <a:spcPts val="600"/>
              </a:spcAft>
            </a:pPr>
            <a:r>
              <a:rPr lang="en-GB" dirty="0">
                <a:solidFill>
                  <a:prstClr val="black"/>
                </a:solidFill>
              </a:rPr>
              <a:t>Previous versions of essential documents i.e. protocol should be marked as superseded</a:t>
            </a:r>
          </a:p>
          <a:p>
            <a:pPr lvl="1">
              <a:spcAft>
                <a:spcPts val="600"/>
              </a:spcAft>
            </a:pPr>
            <a:r>
              <a:rPr lang="en-GB" dirty="0">
                <a:solidFill>
                  <a:prstClr val="black"/>
                </a:solidFill>
              </a:rPr>
              <a:t>All filing done in a timely manner and filed chronologically within each section</a:t>
            </a:r>
          </a:p>
          <a:p>
            <a:pPr lvl="1">
              <a:spcAft>
                <a:spcPts val="600"/>
              </a:spcAft>
            </a:pPr>
            <a:r>
              <a:rPr lang="en-GB" dirty="0"/>
              <a:t>Must be available for monitoring visits for audits</a:t>
            </a:r>
          </a:p>
          <a:p>
            <a:pPr>
              <a:spcAft>
                <a:spcPts val="600"/>
              </a:spcAft>
            </a:pPr>
            <a:r>
              <a:rPr lang="en-GB" dirty="0"/>
              <a:t>Once the trial is finished the PI is responsible for reviewing to ensure all essential documents are present</a:t>
            </a:r>
          </a:p>
          <a:p>
            <a:pPr lvl="1">
              <a:spcAft>
                <a:spcPts val="600"/>
              </a:spcAft>
            </a:pPr>
            <a:r>
              <a:rPr lang="en-GB" dirty="0"/>
              <a:t>Once close out activities completed the ISF can be archived</a:t>
            </a:r>
          </a:p>
          <a:p>
            <a:pPr marL="457200" lvl="1" indent="0">
              <a:spcAft>
                <a:spcPts val="600"/>
              </a:spcAft>
              <a:buNone/>
            </a:pPr>
            <a:endParaRPr lang="en-GB" dirty="0"/>
          </a:p>
          <a:p>
            <a:pPr marL="457200" lvl="1" indent="0">
              <a:spcAft>
                <a:spcPts val="600"/>
              </a:spcAft>
              <a:buNone/>
            </a:pPr>
            <a:endParaRPr lang="en-GB"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1542929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5184"/>
            <a:ext cx="9144000" cy="1325563"/>
          </a:xfrm>
        </p:spPr>
        <p:txBody>
          <a:bodyPr/>
          <a:lstStyle/>
          <a:p>
            <a:pPr algn="ctr"/>
            <a:r>
              <a:rPr lang="en-GB" b="1" dirty="0">
                <a:solidFill>
                  <a:srgbClr val="808000"/>
                </a:solidFill>
              </a:rPr>
              <a:t>ISF Index</a:t>
            </a:r>
          </a:p>
        </p:txBody>
      </p:sp>
      <p:sp>
        <p:nvSpPr>
          <p:cNvPr id="8" name="TextBox 7"/>
          <p:cNvSpPr txBox="1"/>
          <p:nvPr/>
        </p:nvSpPr>
        <p:spPr>
          <a:xfrm>
            <a:off x="4724400" y="1423829"/>
            <a:ext cx="3672523" cy="357020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dirty="0"/>
              <a:t>Index at the beginning of the file </a:t>
            </a:r>
            <a:r>
              <a:rPr lang="en-GB" dirty="0" smtClean="0"/>
              <a:t>outlines </a:t>
            </a:r>
            <a:r>
              <a:rPr lang="en-GB" dirty="0"/>
              <a:t>the documents to </a:t>
            </a:r>
            <a:r>
              <a:rPr lang="en-GB" dirty="0" smtClean="0"/>
              <a:t>be retained </a:t>
            </a:r>
            <a:r>
              <a:rPr lang="en-GB" dirty="0"/>
              <a:t>in the file and where these should be </a:t>
            </a:r>
            <a:r>
              <a:rPr lang="en-GB" dirty="0" smtClean="0"/>
              <a:t>held</a:t>
            </a:r>
            <a:endParaRPr lang="en-GB" dirty="0"/>
          </a:p>
          <a:p>
            <a:pPr marL="285750" indent="-285750">
              <a:spcAft>
                <a:spcPts val="600"/>
              </a:spcAft>
              <a:buFont typeface="Arial" panose="020B0604020202020204" pitchFamily="34" charset="0"/>
              <a:buChar char="•"/>
            </a:pPr>
            <a:r>
              <a:rPr lang="en-GB" dirty="0"/>
              <a:t>Intended </a:t>
            </a:r>
            <a:r>
              <a:rPr lang="en-GB" dirty="0" smtClean="0"/>
              <a:t>as a </a:t>
            </a:r>
            <a:r>
              <a:rPr lang="en-GB" dirty="0"/>
              <a:t>guide. If a document is not applicable to the CLEAR trial this should be noted on the index</a:t>
            </a:r>
          </a:p>
          <a:p>
            <a:pPr marL="285750" indent="-285750">
              <a:spcAft>
                <a:spcPts val="600"/>
              </a:spcAft>
              <a:buFont typeface="Arial" panose="020B0604020202020204" pitchFamily="34" charset="0"/>
              <a:buChar char="•"/>
            </a:pPr>
            <a:r>
              <a:rPr lang="en-GB" dirty="0"/>
              <a:t>Where a document is applicable but is filed elsewhere a file note should be added to the applicable section e.g. pharmacy documents</a:t>
            </a:r>
          </a:p>
        </p:txBody>
      </p:sp>
      <p:pic>
        <p:nvPicPr>
          <p:cNvPr id="9" name="Picture 8"/>
          <p:cNvPicPr/>
          <p:nvPr/>
        </p:nvPicPr>
        <p:blipFill>
          <a:blip r:embed="rId3" cstate="email">
            <a:extLst>
              <a:ext uri="{28A0092B-C50C-407E-A947-70E740481C1C}">
                <a14:useLocalDpi xmlns:a14="http://schemas.microsoft.com/office/drawing/2010/main"/>
              </a:ext>
            </a:extLst>
          </a:blip>
          <a:srcRect/>
          <a:stretch>
            <a:fillRect/>
          </a:stretch>
        </p:blipFill>
        <p:spPr bwMode="auto">
          <a:xfrm>
            <a:off x="7699374" y="149247"/>
            <a:ext cx="877456" cy="952991"/>
          </a:xfrm>
          <a:prstGeom prst="rect">
            <a:avLst/>
          </a:prstGeom>
          <a:noFill/>
          <a:ln>
            <a:noFill/>
          </a:ln>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921" y="1421087"/>
            <a:ext cx="4034229" cy="4840014"/>
          </a:xfrm>
          <a:prstGeom prst="rect">
            <a:avLst/>
          </a:prstGeom>
        </p:spPr>
      </p:pic>
    </p:spTree>
    <p:extLst>
      <p:ext uri="{BB962C8B-B14F-4D97-AF65-F5344CB8AC3E}">
        <p14:creationId xmlns:p14="http://schemas.microsoft.com/office/powerpoint/2010/main" val="1170622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373"/>
            <a:ext cx="9144000" cy="1325563"/>
          </a:xfrm>
        </p:spPr>
        <p:txBody>
          <a:bodyPr/>
          <a:lstStyle/>
          <a:p>
            <a:pPr algn="ctr"/>
            <a:r>
              <a:rPr lang="en-GB" b="1" dirty="0">
                <a:solidFill>
                  <a:srgbClr val="808000"/>
                </a:solidFill>
              </a:rPr>
              <a:t>Archiving</a:t>
            </a:r>
            <a:r>
              <a:rPr lang="en-GB" b="1" dirty="0">
                <a:solidFill>
                  <a:srgbClr val="808000"/>
                </a:solidFill>
                <a:effectLst>
                  <a:outerShdw blurRad="38100" dist="38100" dir="2700000" algn="tl">
                    <a:srgbClr val="000000">
                      <a:alpha val="43137"/>
                    </a:srgbClr>
                  </a:outerShdw>
                </a:effectLst>
              </a:rPr>
              <a:t> </a:t>
            </a:r>
          </a:p>
        </p:txBody>
      </p:sp>
      <p:sp>
        <p:nvSpPr>
          <p:cNvPr id="3" name="Content Placeholder 2"/>
          <p:cNvSpPr>
            <a:spLocks noGrp="1"/>
          </p:cNvSpPr>
          <p:nvPr>
            <p:ph idx="1"/>
          </p:nvPr>
        </p:nvSpPr>
        <p:spPr/>
        <p:txBody>
          <a:bodyPr/>
          <a:lstStyle/>
          <a:p>
            <a:pPr>
              <a:buClr>
                <a:schemeClr val="tx2"/>
              </a:buClr>
            </a:pPr>
            <a:r>
              <a:rPr lang="en-GB" dirty="0"/>
              <a:t>The PI is responsible for archiving essential documents at the study </a:t>
            </a:r>
            <a:r>
              <a:rPr lang="en-GB" dirty="0" smtClean="0"/>
              <a:t>site</a:t>
            </a:r>
            <a:endParaRPr lang="en-GB" dirty="0"/>
          </a:p>
          <a:p>
            <a:pPr>
              <a:buClr>
                <a:schemeClr val="tx2"/>
              </a:buClr>
            </a:pPr>
            <a:r>
              <a:rPr lang="en-GB" dirty="0" smtClean="0"/>
              <a:t>Unless </a:t>
            </a:r>
            <a:r>
              <a:rPr lang="en-GB" dirty="0"/>
              <a:t>otherwise directed ensure that all study records are archived appropriately on conclusion of the study and retained for 5 </a:t>
            </a:r>
            <a:r>
              <a:rPr lang="en-GB" dirty="0" smtClean="0"/>
              <a:t>years  </a:t>
            </a:r>
          </a:p>
          <a:p>
            <a:pPr>
              <a:buClr>
                <a:schemeClr val="tx2"/>
              </a:buClr>
            </a:pPr>
            <a:r>
              <a:rPr lang="en-GB" dirty="0" smtClean="0"/>
              <a:t>Patient </a:t>
            </a:r>
            <a:r>
              <a:rPr lang="en-GB" dirty="0"/>
              <a:t>medical files should be retained for 15 </a:t>
            </a:r>
            <a:r>
              <a:rPr lang="en-GB" dirty="0" smtClean="0"/>
              <a:t>years</a:t>
            </a:r>
            <a:endParaRPr lang="en-GB" dirty="0"/>
          </a:p>
          <a:p>
            <a:pPr marL="0" indent="0">
              <a:buNone/>
            </a:pPr>
            <a:endParaRPr lang="en-GB" dirty="0"/>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69521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03612" y="3840543"/>
            <a:ext cx="6208059" cy="2247144"/>
          </a:xfrm>
        </p:spPr>
        <p:txBody>
          <a:bodyPr>
            <a:normAutofit fontScale="92500" lnSpcReduction="20000"/>
          </a:bodyPr>
          <a:lstStyle/>
          <a:p>
            <a:pPr marL="687600" lvl="1" indent="-342000" algn="l">
              <a:buFont typeface="Arial" panose="020B0604020202020204" pitchFamily="34" charset="0"/>
              <a:buChar char="•"/>
            </a:pPr>
            <a:r>
              <a:rPr lang="en-GB" dirty="0" smtClean="0"/>
              <a:t>Pharmacovigilance</a:t>
            </a:r>
          </a:p>
          <a:p>
            <a:pPr marL="687600" lvl="1" indent="-342000" algn="l">
              <a:buFont typeface="Arial" panose="020B0604020202020204" pitchFamily="34" charset="0"/>
              <a:buChar char="•"/>
            </a:pPr>
            <a:r>
              <a:rPr lang="en-GB" dirty="0" smtClean="0">
                <a:solidFill>
                  <a:prstClr val="black"/>
                </a:solidFill>
              </a:rPr>
              <a:t>Study Monitoring</a:t>
            </a:r>
            <a:endParaRPr lang="en-GB" dirty="0">
              <a:solidFill>
                <a:prstClr val="black"/>
              </a:solidFill>
            </a:endParaRPr>
          </a:p>
          <a:p>
            <a:pPr marL="687600" lvl="1" indent="-342000" algn="l">
              <a:buFont typeface="Arial" panose="020B0604020202020204" pitchFamily="34" charset="0"/>
              <a:buChar char="•"/>
            </a:pPr>
            <a:r>
              <a:rPr lang="en-GB" dirty="0" smtClean="0">
                <a:solidFill>
                  <a:prstClr val="black"/>
                </a:solidFill>
              </a:rPr>
              <a:t>Source Documents</a:t>
            </a:r>
            <a:endParaRPr lang="en-GB" dirty="0">
              <a:solidFill>
                <a:prstClr val="black"/>
              </a:solidFill>
            </a:endParaRPr>
          </a:p>
          <a:p>
            <a:pPr marL="687600" lvl="1" indent="-342000" algn="l">
              <a:buFont typeface="Arial" panose="020B0604020202020204" pitchFamily="34" charset="0"/>
              <a:buChar char="•"/>
            </a:pPr>
            <a:r>
              <a:rPr lang="en-GB" dirty="0" smtClean="0">
                <a:solidFill>
                  <a:prstClr val="black"/>
                </a:solidFill>
              </a:rPr>
              <a:t>Trial Committees</a:t>
            </a:r>
          </a:p>
          <a:p>
            <a:pPr marL="687600" lvl="1" indent="-342000" algn="l">
              <a:buFont typeface="Arial" panose="020B0604020202020204" pitchFamily="34" charset="0"/>
              <a:buChar char="•"/>
            </a:pPr>
            <a:r>
              <a:rPr lang="en-GB" dirty="0" smtClean="0">
                <a:solidFill>
                  <a:prstClr val="black"/>
                </a:solidFill>
              </a:rPr>
              <a:t>NICTU </a:t>
            </a:r>
            <a:r>
              <a:rPr lang="en-GB" dirty="0">
                <a:solidFill>
                  <a:prstClr val="black"/>
                </a:solidFill>
              </a:rPr>
              <a:t>SOP - Investigator Site </a:t>
            </a:r>
            <a:r>
              <a:rPr lang="en-GB" dirty="0" smtClean="0">
                <a:solidFill>
                  <a:prstClr val="black"/>
                </a:solidFill>
              </a:rPr>
              <a:t>File</a:t>
            </a:r>
          </a:p>
          <a:p>
            <a:pPr marL="687600" lvl="1" indent="-342000" algn="l">
              <a:buFont typeface="Arial" panose="020B0604020202020204" pitchFamily="34" charset="0"/>
              <a:buChar char="•"/>
            </a:pPr>
            <a:r>
              <a:rPr lang="en-GB" dirty="0" smtClean="0">
                <a:solidFill>
                  <a:prstClr val="black"/>
                </a:solidFill>
              </a:rPr>
              <a:t>Archiving</a:t>
            </a:r>
            <a:endParaRPr lang="en-GB" dirty="0">
              <a:solidFill>
                <a:prstClr val="black"/>
              </a:solidFill>
            </a:endParaRPr>
          </a:p>
          <a:p>
            <a:pPr marL="687600" lvl="1" indent="-342000" algn="l">
              <a:buFont typeface="Arial" panose="020B0604020202020204" pitchFamily="34" charset="0"/>
              <a:buChar char="•"/>
            </a:pPr>
            <a:r>
              <a:rPr lang="en-GB" dirty="0"/>
              <a:t>Study Document Completion</a:t>
            </a:r>
          </a:p>
          <a:p>
            <a:pPr marL="687600" lvl="1" indent="-342000" algn="l">
              <a:buFont typeface="Arial" panose="020B0604020202020204" pitchFamily="34" charset="0"/>
              <a:buChar char="•"/>
            </a:pPr>
            <a:r>
              <a:rPr lang="en-GB" dirty="0"/>
              <a:t>Trial Supplies</a:t>
            </a:r>
          </a:p>
          <a:p>
            <a:pPr marL="685800" lvl="1" indent="-228600" algn="l">
              <a:buFont typeface="Arial" panose="020B0604020202020204" pitchFamily="34" charset="0"/>
              <a:buChar char="•"/>
            </a:pPr>
            <a:endParaRPr lang="en-GB" dirty="0">
              <a:solidFill>
                <a:prstClr val="black"/>
              </a:solidFill>
            </a:endParaRPr>
          </a:p>
          <a:p>
            <a:pPr marL="800100" lvl="1" indent="-342900" algn="l">
              <a:buFont typeface="Arial" panose="020B0604020202020204" pitchFamily="34" charset="0"/>
              <a:buChar char="•"/>
            </a:pPr>
            <a:endParaRPr lang="en-GB" dirty="0"/>
          </a:p>
        </p:txBody>
      </p:sp>
      <p:sp>
        <p:nvSpPr>
          <p:cNvPr id="6" name="Title 1"/>
          <p:cNvSpPr txBox="1">
            <a:spLocks/>
          </p:cNvSpPr>
          <p:nvPr/>
        </p:nvSpPr>
        <p:spPr>
          <a:xfrm>
            <a:off x="-9525" y="1343634"/>
            <a:ext cx="9153525" cy="1731259"/>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400" b="1" dirty="0" smtClean="0">
                <a:solidFill>
                  <a:srgbClr val="808000"/>
                </a:solidFill>
              </a:rPr>
              <a:t>Site Initiation Training Part 2: </a:t>
            </a:r>
          </a:p>
          <a:p>
            <a:endParaRPr lang="en-GB" sz="4400" b="1" dirty="0">
              <a:solidFill>
                <a:srgbClr val="808000"/>
              </a:solidFill>
            </a:endParaRPr>
          </a:p>
          <a:p>
            <a:r>
              <a:rPr lang="en-GB" sz="4400" b="1" dirty="0" smtClean="0">
                <a:solidFill>
                  <a:srgbClr val="808000"/>
                </a:solidFill>
              </a:rPr>
              <a:t>Pharmacovigilance, </a:t>
            </a:r>
          </a:p>
          <a:p>
            <a:r>
              <a:rPr lang="en-GB" sz="4400" b="1" dirty="0" smtClean="0">
                <a:solidFill>
                  <a:srgbClr val="808000"/>
                </a:solidFill>
              </a:rPr>
              <a:t>Monitoring and Documentation - CTU</a:t>
            </a:r>
          </a:p>
        </p:txBody>
      </p:sp>
    </p:spTree>
    <p:extLst>
      <p:ext uri="{BB962C8B-B14F-4D97-AF65-F5344CB8AC3E}">
        <p14:creationId xmlns:p14="http://schemas.microsoft.com/office/powerpoint/2010/main" val="309531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D7550AC-45F4-428C-AA08-9C1331F74334}"/>
              </a:ext>
            </a:extLst>
          </p:cNvPr>
          <p:cNvSpPr>
            <a:spLocks noGrp="1"/>
          </p:cNvSpPr>
          <p:nvPr>
            <p:ph idx="1"/>
          </p:nvPr>
        </p:nvSpPr>
        <p:spPr>
          <a:xfrm>
            <a:off x="628650" y="1576389"/>
            <a:ext cx="7886700" cy="4666615"/>
          </a:xfrm>
        </p:spPr>
        <p:txBody>
          <a:bodyPr>
            <a:normAutofit fontScale="77500" lnSpcReduction="20000"/>
          </a:bodyPr>
          <a:lstStyle/>
          <a:p>
            <a:r>
              <a:rPr lang="en-GB" sz="2600" dirty="0" smtClean="0"/>
              <a:t>SWAT: Thank you letters</a:t>
            </a:r>
          </a:p>
          <a:p>
            <a:r>
              <a:rPr lang="en-GB" dirty="0" smtClean="0"/>
              <a:t>Study Logs </a:t>
            </a:r>
          </a:p>
          <a:p>
            <a:pPr lvl="1"/>
            <a:r>
              <a:rPr lang="en-GB" dirty="0" smtClean="0"/>
              <a:t>Log for Protocol Training- All staff to go on Delegation </a:t>
            </a:r>
            <a:r>
              <a:rPr lang="en-GB" dirty="0"/>
              <a:t>L</a:t>
            </a:r>
            <a:r>
              <a:rPr lang="en-GB" dirty="0" smtClean="0"/>
              <a:t>og (including Pharmacy staff)</a:t>
            </a:r>
          </a:p>
          <a:p>
            <a:pPr lvl="1"/>
            <a:r>
              <a:rPr lang="en-GB" dirty="0" smtClean="0"/>
              <a:t>NICTU SOP Training Logs:</a:t>
            </a:r>
          </a:p>
          <a:p>
            <a:pPr lvl="2"/>
            <a:r>
              <a:rPr lang="en-GB" dirty="0" smtClean="0"/>
              <a:t>AE/SAE reporting – </a:t>
            </a:r>
            <a:r>
              <a:rPr lang="en-GB" i="1" dirty="0" smtClean="0"/>
              <a:t>All staff to be delegated </a:t>
            </a:r>
            <a:r>
              <a:rPr lang="en-GB" i="1" dirty="0"/>
              <a:t>T</a:t>
            </a:r>
            <a:r>
              <a:rPr lang="en-GB" i="1" dirty="0" smtClean="0"/>
              <a:t>ask 12 on Delegation </a:t>
            </a:r>
            <a:r>
              <a:rPr lang="en-GB" i="1" dirty="0"/>
              <a:t>L</a:t>
            </a:r>
            <a:r>
              <a:rPr lang="en-GB" i="1" dirty="0" smtClean="0"/>
              <a:t>og</a:t>
            </a:r>
          </a:p>
          <a:p>
            <a:pPr lvl="2"/>
            <a:r>
              <a:rPr lang="en-GB" dirty="0" smtClean="0"/>
              <a:t>ISF – </a:t>
            </a:r>
            <a:r>
              <a:rPr lang="en-GB" i="1" dirty="0" smtClean="0"/>
              <a:t>All staff to be delegated Task 17 on Delegation </a:t>
            </a:r>
            <a:r>
              <a:rPr lang="en-GB" i="1" dirty="0"/>
              <a:t>L</a:t>
            </a:r>
            <a:r>
              <a:rPr lang="en-GB" i="1" dirty="0" smtClean="0"/>
              <a:t>og </a:t>
            </a:r>
            <a:endParaRPr lang="en-GB" i="1" dirty="0"/>
          </a:p>
          <a:p>
            <a:pPr lvl="1"/>
            <a:r>
              <a:rPr lang="en-GB" dirty="0" smtClean="0"/>
              <a:t>Delegation Log</a:t>
            </a:r>
          </a:p>
          <a:p>
            <a:pPr lvl="1"/>
            <a:r>
              <a:rPr lang="en-GB" dirty="0" smtClean="0"/>
              <a:t>PARI Training Log</a:t>
            </a:r>
          </a:p>
          <a:p>
            <a:pPr lvl="1"/>
            <a:r>
              <a:rPr lang="en-GB" dirty="0" smtClean="0"/>
              <a:t>DRA Competency Document</a:t>
            </a:r>
          </a:p>
          <a:p>
            <a:r>
              <a:rPr lang="en-GB" sz="2300" dirty="0" smtClean="0"/>
              <a:t>CVs (copies </a:t>
            </a:r>
            <a:r>
              <a:rPr lang="en-GB" sz="2300" dirty="0"/>
              <a:t>of </a:t>
            </a:r>
            <a:r>
              <a:rPr lang="en-GB" sz="2300" dirty="0" smtClean="0"/>
              <a:t>wet-ink </a:t>
            </a:r>
            <a:r>
              <a:rPr lang="en-GB" sz="2300" dirty="0"/>
              <a:t>signed </a:t>
            </a:r>
            <a:r>
              <a:rPr lang="en-GB" sz="2300" dirty="0" smtClean="0"/>
              <a:t>and dated within </a:t>
            </a:r>
            <a:r>
              <a:rPr lang="en-GB" sz="2300" dirty="0"/>
              <a:t>1 </a:t>
            </a:r>
            <a:r>
              <a:rPr lang="en-GB" sz="2300" dirty="0" smtClean="0"/>
              <a:t>year) </a:t>
            </a:r>
            <a:r>
              <a:rPr lang="en-GB" sz="2300" dirty="0"/>
              <a:t>and GCP </a:t>
            </a:r>
            <a:r>
              <a:rPr lang="en-GB" sz="2300" dirty="0" smtClean="0"/>
              <a:t>Certs - </a:t>
            </a:r>
            <a:r>
              <a:rPr lang="en-GB" sz="2300" i="1" dirty="0"/>
              <a:t>all staff to go on </a:t>
            </a:r>
            <a:r>
              <a:rPr lang="en-GB" sz="2300" i="1" dirty="0" smtClean="0"/>
              <a:t>Delegation Log</a:t>
            </a:r>
          </a:p>
          <a:p>
            <a:r>
              <a:rPr lang="en-GB" sz="2300" b="1" i="1" dirty="0" smtClean="0"/>
              <a:t>Please Note: </a:t>
            </a:r>
            <a:r>
              <a:rPr lang="en-GB" sz="2300" i="1" dirty="0" smtClean="0"/>
              <a:t>If a member of the team leaves the study, please ensure they sign off the delegation log &amp; that the updated log is forwarded to CTU</a:t>
            </a:r>
            <a:r>
              <a:rPr lang="en-GB" sz="2300" i="1" dirty="0" smtClean="0"/>
              <a:t>.</a:t>
            </a:r>
          </a:p>
          <a:p>
            <a:endParaRPr lang="en-GB" sz="2100" i="1" dirty="0"/>
          </a:p>
          <a:p>
            <a:pPr>
              <a:buFont typeface="Courier New" panose="02070309020205020404" pitchFamily="49" charset="0"/>
              <a:buChar char="o"/>
            </a:pPr>
            <a:r>
              <a:rPr lang="en-GB" sz="2600" b="1" dirty="0" smtClean="0"/>
              <a:t>If you need copies of any trial documentation please contact the NICTU</a:t>
            </a:r>
          </a:p>
          <a:p>
            <a:pPr marL="0" indent="0">
              <a:buNone/>
            </a:pPr>
            <a:endParaRPr lang="en-GB" dirty="0"/>
          </a:p>
        </p:txBody>
      </p:sp>
      <p:sp>
        <p:nvSpPr>
          <p:cNvPr id="2" name="Title 1">
            <a:extLst>
              <a:ext uri="{FF2B5EF4-FFF2-40B4-BE49-F238E27FC236}">
                <a16:creationId xmlns:a16="http://schemas.microsoft.com/office/drawing/2014/main" id="{3A849175-49B6-451F-B33D-9C73210BEAF8}"/>
              </a:ext>
            </a:extLst>
          </p:cNvPr>
          <p:cNvSpPr>
            <a:spLocks noGrp="1"/>
          </p:cNvSpPr>
          <p:nvPr>
            <p:ph type="title"/>
          </p:nvPr>
        </p:nvSpPr>
        <p:spPr>
          <a:xfrm>
            <a:off x="0" y="250826"/>
            <a:ext cx="7823199" cy="1325563"/>
          </a:xfrm>
        </p:spPr>
        <p:txBody>
          <a:bodyPr/>
          <a:lstStyle/>
          <a:p>
            <a:pPr algn="ctr"/>
            <a:r>
              <a:rPr lang="en-GB" b="1" dirty="0">
                <a:solidFill>
                  <a:srgbClr val="808000"/>
                </a:solidFill>
              </a:rPr>
              <a:t>Study </a:t>
            </a:r>
            <a:r>
              <a:rPr lang="en-GB" b="1" dirty="0" smtClean="0">
                <a:solidFill>
                  <a:srgbClr val="808000"/>
                </a:solidFill>
              </a:rPr>
              <a:t>Document Completion</a:t>
            </a:r>
            <a:endParaRPr lang="en-GB"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690091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82615"/>
            <a:ext cx="7886700" cy="4594348"/>
          </a:xfrm>
        </p:spPr>
        <p:txBody>
          <a:bodyPr>
            <a:normAutofit/>
          </a:bodyPr>
          <a:lstStyle/>
          <a:p>
            <a:endParaRPr lang="en-GB" sz="2000" dirty="0"/>
          </a:p>
          <a:p>
            <a:r>
              <a:rPr lang="en-GB" sz="2400" dirty="0"/>
              <a:t>P</a:t>
            </a:r>
            <a:r>
              <a:rPr lang="en-GB" sz="2400" dirty="0" smtClean="0"/>
              <a:t>harmacovigilance </a:t>
            </a:r>
            <a:r>
              <a:rPr lang="en-GB" sz="2400" dirty="0"/>
              <a:t>activities for CLEAR </a:t>
            </a:r>
            <a:r>
              <a:rPr lang="en-GB" sz="2400" dirty="0" smtClean="0"/>
              <a:t>delegated to NICTU by Sponsor</a:t>
            </a:r>
          </a:p>
          <a:p>
            <a:pPr marL="0" indent="0">
              <a:buNone/>
            </a:pPr>
            <a:endParaRPr lang="en-GB" sz="1000" dirty="0"/>
          </a:p>
          <a:p>
            <a:r>
              <a:rPr lang="en-GB" sz="2400" dirty="0"/>
              <a:t>NICTU SOP TM03 Recording &amp; Reporting of Adverse Events, Serious Adverse Events &amp; Urgent Safety </a:t>
            </a:r>
            <a:r>
              <a:rPr lang="en-GB" sz="2400" dirty="0" smtClean="0"/>
              <a:t>Measures</a:t>
            </a:r>
          </a:p>
          <a:p>
            <a:endParaRPr lang="en-GB" sz="1000" dirty="0"/>
          </a:p>
          <a:p>
            <a:r>
              <a:rPr lang="en-GB" sz="2400" dirty="0" smtClean="0"/>
              <a:t>SOP </a:t>
            </a:r>
            <a:r>
              <a:rPr lang="en-GB" sz="2400" dirty="0"/>
              <a:t>applies to PI and staff </a:t>
            </a:r>
            <a:r>
              <a:rPr lang="en-GB" sz="2400" dirty="0" smtClean="0"/>
              <a:t>responsible for Adverse </a:t>
            </a:r>
            <a:r>
              <a:rPr lang="en-GB" sz="2400" dirty="0"/>
              <a:t>Event </a:t>
            </a:r>
            <a:r>
              <a:rPr lang="en-GB" sz="2400" dirty="0" smtClean="0"/>
              <a:t>reporting </a:t>
            </a:r>
          </a:p>
          <a:p>
            <a:endParaRPr lang="en-GB" sz="1000" dirty="0" smtClean="0"/>
          </a:p>
          <a:p>
            <a:r>
              <a:rPr lang="en-GB" sz="2400" dirty="0" smtClean="0"/>
              <a:t>Documentation </a:t>
            </a:r>
            <a:r>
              <a:rPr lang="en-GB" sz="2400" dirty="0"/>
              <a:t>of SOP training </a:t>
            </a:r>
            <a:r>
              <a:rPr lang="en-GB" sz="2400" dirty="0" smtClean="0"/>
              <a:t>required for all staff delegated AE/SAE reporting (Task 12) on the </a:t>
            </a:r>
            <a:r>
              <a:rPr lang="en-GB" sz="2400" dirty="0"/>
              <a:t>D</a:t>
            </a:r>
            <a:r>
              <a:rPr lang="en-GB" sz="2400" dirty="0" smtClean="0"/>
              <a:t>elegation </a:t>
            </a:r>
            <a:r>
              <a:rPr lang="en-GB" sz="2400" dirty="0"/>
              <a:t>L</a:t>
            </a:r>
            <a:r>
              <a:rPr lang="en-GB" sz="2400" dirty="0" smtClean="0"/>
              <a:t>og</a:t>
            </a:r>
            <a:endParaRPr lang="en-GB" sz="2400" dirty="0"/>
          </a:p>
          <a:p>
            <a:endParaRPr lang="en-GB" dirty="0"/>
          </a:p>
        </p:txBody>
      </p:sp>
      <p:sp>
        <p:nvSpPr>
          <p:cNvPr id="5" name="Title 1"/>
          <p:cNvSpPr>
            <a:spLocks noGrp="1"/>
          </p:cNvSpPr>
          <p:nvPr>
            <p:ph type="title"/>
          </p:nvPr>
        </p:nvSpPr>
        <p:spPr>
          <a:xfrm>
            <a:off x="0" y="255398"/>
            <a:ext cx="9144000" cy="1325563"/>
          </a:xfrm>
        </p:spPr>
        <p:txBody>
          <a:bodyPr/>
          <a:lstStyle/>
          <a:p>
            <a:pPr algn="ctr"/>
            <a:r>
              <a:rPr lang="en-GB" b="1" dirty="0">
                <a:solidFill>
                  <a:srgbClr val="808000"/>
                </a:solidFill>
              </a:rPr>
              <a:t>Pharmacovigilance</a:t>
            </a: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2167268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4438"/>
            <a:ext cx="9144000" cy="1325563"/>
          </a:xfrm>
        </p:spPr>
        <p:txBody>
          <a:bodyPr/>
          <a:lstStyle/>
          <a:p>
            <a:pPr algn="ctr"/>
            <a:r>
              <a:rPr lang="en-GB" b="1" dirty="0">
                <a:solidFill>
                  <a:srgbClr val="808000"/>
                </a:solidFill>
              </a:rPr>
              <a:t>Pharmacovigilance</a:t>
            </a:r>
          </a:p>
        </p:txBody>
      </p:sp>
      <p:sp>
        <p:nvSpPr>
          <p:cNvPr id="3" name="Content Placeholder 2"/>
          <p:cNvSpPr>
            <a:spLocks noGrp="1"/>
          </p:cNvSpPr>
          <p:nvPr>
            <p:ph idx="1"/>
          </p:nvPr>
        </p:nvSpPr>
        <p:spPr>
          <a:xfrm>
            <a:off x="628650" y="1520001"/>
            <a:ext cx="7886700" cy="4836350"/>
          </a:xfrm>
        </p:spPr>
        <p:txBody>
          <a:bodyPr>
            <a:normAutofit fontScale="70000" lnSpcReduction="20000"/>
          </a:bodyPr>
          <a:lstStyle/>
          <a:p>
            <a:pPr algn="just">
              <a:spcAft>
                <a:spcPts val="600"/>
              </a:spcAft>
            </a:pPr>
            <a:r>
              <a:rPr lang="en-US" altLang="en-US" sz="2400" b="1" dirty="0" smtClean="0">
                <a:cs typeface="Arial" pitchFamily="34" charset="0"/>
              </a:rPr>
              <a:t>Adverse </a:t>
            </a:r>
            <a:r>
              <a:rPr lang="en-US" altLang="en-US" sz="2400" b="1" dirty="0">
                <a:cs typeface="Arial" pitchFamily="34" charset="0"/>
              </a:rPr>
              <a:t>Event (AE) Definition</a:t>
            </a:r>
          </a:p>
          <a:p>
            <a:pPr lvl="1" algn="just">
              <a:spcAft>
                <a:spcPts val="600"/>
              </a:spcAft>
            </a:pPr>
            <a:r>
              <a:rPr lang="en-US" altLang="en-US" dirty="0">
                <a:cs typeface="Arial" pitchFamily="34" charset="0"/>
              </a:rPr>
              <a:t>Any untoward medical occurrence in a patient or clinical trial subject administered a medicinal product and which does not necessarily have a causal relationship with this treatment</a:t>
            </a:r>
          </a:p>
          <a:p>
            <a:pPr lvl="0" algn="just">
              <a:spcAft>
                <a:spcPts val="600"/>
              </a:spcAft>
            </a:pPr>
            <a:r>
              <a:rPr lang="en-US" altLang="en-US" sz="2400" dirty="0">
                <a:solidFill>
                  <a:prstClr val="black"/>
                </a:solidFill>
                <a:cs typeface="Arial" pitchFamily="34" charset="0"/>
              </a:rPr>
              <a:t>All observed &amp; spontaneously reported AEs will be recorded</a:t>
            </a:r>
          </a:p>
          <a:p>
            <a:pPr lvl="0" algn="just">
              <a:spcAft>
                <a:spcPts val="600"/>
              </a:spcAft>
            </a:pPr>
            <a:r>
              <a:rPr lang="en-US" altLang="en-US" sz="2400" dirty="0">
                <a:solidFill>
                  <a:prstClr val="black"/>
                </a:solidFill>
                <a:cs typeface="Arial" pitchFamily="34" charset="0"/>
              </a:rPr>
              <a:t>Signs &amp; symptoms of exacerbations collected as outcomes will not be reported as </a:t>
            </a:r>
            <a:r>
              <a:rPr lang="en-US" altLang="en-US" sz="2400" dirty="0" smtClean="0">
                <a:solidFill>
                  <a:prstClr val="black"/>
                </a:solidFill>
                <a:cs typeface="Arial" pitchFamily="34" charset="0"/>
              </a:rPr>
              <a:t>AEs</a:t>
            </a:r>
          </a:p>
          <a:p>
            <a:pPr lvl="0" algn="just">
              <a:spcAft>
                <a:spcPts val="600"/>
              </a:spcAft>
            </a:pPr>
            <a:r>
              <a:rPr lang="en-US" altLang="en-US" sz="2400" dirty="0" smtClean="0">
                <a:solidFill>
                  <a:prstClr val="black"/>
                </a:solidFill>
                <a:cs typeface="Arial" pitchFamily="34" charset="0"/>
              </a:rPr>
              <a:t>However, </a:t>
            </a:r>
            <a:r>
              <a:rPr lang="en-US" altLang="en-US" sz="2400" dirty="0">
                <a:solidFill>
                  <a:prstClr val="black"/>
                </a:solidFill>
                <a:cs typeface="Arial" pitchFamily="34" charset="0"/>
              </a:rPr>
              <a:t>if a patient experiences an exacerbation between the period of consent and </a:t>
            </a:r>
            <a:r>
              <a:rPr lang="en-US" altLang="en-US" sz="2400" dirty="0" err="1">
                <a:solidFill>
                  <a:prstClr val="black"/>
                </a:solidFill>
                <a:cs typeface="Arial" pitchFamily="34" charset="0"/>
              </a:rPr>
              <a:t>randomisation</a:t>
            </a:r>
            <a:r>
              <a:rPr lang="en-US" altLang="en-US" sz="2400" dirty="0">
                <a:solidFill>
                  <a:prstClr val="black"/>
                </a:solidFill>
                <a:cs typeface="Arial" pitchFamily="34" charset="0"/>
              </a:rPr>
              <a:t> this should be recorded and reported as an </a:t>
            </a:r>
            <a:r>
              <a:rPr lang="en-US" altLang="en-US" sz="2400" dirty="0" smtClean="0">
                <a:solidFill>
                  <a:prstClr val="black"/>
                </a:solidFill>
                <a:cs typeface="Arial" pitchFamily="34" charset="0"/>
              </a:rPr>
              <a:t>AE - e.g. during 4 week washout period</a:t>
            </a:r>
            <a:endParaRPr lang="en-US" altLang="en-US" sz="2400" dirty="0">
              <a:solidFill>
                <a:prstClr val="black"/>
              </a:solidFill>
              <a:cs typeface="Arial" pitchFamily="34" charset="0"/>
            </a:endParaRPr>
          </a:p>
          <a:p>
            <a:pPr lvl="0" algn="just">
              <a:spcAft>
                <a:spcPts val="600"/>
              </a:spcAft>
            </a:pPr>
            <a:r>
              <a:rPr lang="en-US" altLang="en-US" sz="2400" dirty="0">
                <a:solidFill>
                  <a:prstClr val="black"/>
                </a:solidFill>
                <a:cs typeface="Arial" pitchFamily="34" charset="0"/>
              </a:rPr>
              <a:t>Patient will be asked about AEs at each visit</a:t>
            </a:r>
          </a:p>
          <a:p>
            <a:pPr lvl="0" algn="just">
              <a:spcAft>
                <a:spcPts val="600"/>
              </a:spcAft>
            </a:pPr>
            <a:r>
              <a:rPr lang="en-US" altLang="en-US" sz="2400" dirty="0">
                <a:solidFill>
                  <a:prstClr val="black"/>
                </a:solidFill>
                <a:cs typeface="Arial" pitchFamily="34" charset="0"/>
              </a:rPr>
              <a:t>All AEs should be recorded in the patient’s medical notes and on the AE form in the </a:t>
            </a:r>
            <a:r>
              <a:rPr lang="en-US" altLang="en-US" sz="2400" dirty="0" smtClean="0">
                <a:solidFill>
                  <a:prstClr val="black"/>
                </a:solidFill>
                <a:cs typeface="Arial" pitchFamily="34" charset="0"/>
              </a:rPr>
              <a:t>CRF</a:t>
            </a:r>
          </a:p>
          <a:p>
            <a:pPr algn="just">
              <a:spcAft>
                <a:spcPts val="600"/>
              </a:spcAft>
            </a:pPr>
            <a:r>
              <a:rPr lang="en-GB" sz="2400" dirty="0"/>
              <a:t>CLEAR </a:t>
            </a:r>
            <a:r>
              <a:rPr lang="en-GB" sz="2400" dirty="0" smtClean="0"/>
              <a:t>AE </a:t>
            </a:r>
            <a:r>
              <a:rPr lang="en-GB" sz="2400" dirty="0"/>
              <a:t>reporting begins upon </a:t>
            </a:r>
            <a:r>
              <a:rPr lang="en-GB" sz="2400" dirty="0" smtClean="0"/>
              <a:t>consent </a:t>
            </a:r>
            <a:r>
              <a:rPr lang="en-GB" sz="2400" dirty="0"/>
              <a:t>&amp; ends 30 days </a:t>
            </a:r>
            <a:r>
              <a:rPr lang="en-GB" sz="2400" dirty="0" smtClean="0"/>
              <a:t>after th</a:t>
            </a:r>
            <a:r>
              <a:rPr lang="en-GB" sz="2400" dirty="0" smtClean="0"/>
              <a:t>e </a:t>
            </a:r>
            <a:r>
              <a:rPr lang="en-GB" sz="2400" dirty="0" smtClean="0"/>
              <a:t>last </a:t>
            </a:r>
            <a:r>
              <a:rPr lang="en-GB" sz="2400" dirty="0"/>
              <a:t>administration of the study </a:t>
            </a:r>
            <a:r>
              <a:rPr lang="en-GB" sz="2400" dirty="0" smtClean="0"/>
              <a:t>drug</a:t>
            </a:r>
          </a:p>
          <a:p>
            <a:pPr algn="just">
              <a:spcAft>
                <a:spcPts val="600"/>
              </a:spcAft>
            </a:pPr>
            <a:r>
              <a:rPr lang="en-US" altLang="en-US" sz="2400" dirty="0">
                <a:solidFill>
                  <a:prstClr val="black"/>
                </a:solidFill>
                <a:cs typeface="Arial" pitchFamily="34" charset="0"/>
              </a:rPr>
              <a:t>PI or designee must assess all AEs for </a:t>
            </a:r>
            <a:r>
              <a:rPr lang="en-US" altLang="en-US" sz="2400" b="1" dirty="0">
                <a:cs typeface="Arial" pitchFamily="34" charset="0"/>
              </a:rPr>
              <a:t>Severity, Seriousness </a:t>
            </a:r>
            <a:r>
              <a:rPr lang="en-US" altLang="en-US" sz="2400" dirty="0">
                <a:cs typeface="Arial" pitchFamily="34" charset="0"/>
              </a:rPr>
              <a:t>&amp;</a:t>
            </a:r>
            <a:r>
              <a:rPr lang="en-US" altLang="en-US" sz="2400" b="1" dirty="0">
                <a:cs typeface="Arial" pitchFamily="34" charset="0"/>
              </a:rPr>
              <a:t> Causality</a:t>
            </a:r>
          </a:p>
          <a:p>
            <a:pPr algn="just">
              <a:spcAft>
                <a:spcPts val="600"/>
              </a:spcAft>
            </a:pPr>
            <a:endParaRPr lang="en-US" altLang="en-US" sz="2400" b="1" dirty="0">
              <a:cs typeface="Arial" pitchFamily="34" charset="0"/>
            </a:endParaRPr>
          </a:p>
          <a:p>
            <a:pPr lvl="0" algn="just">
              <a:spcAft>
                <a:spcPts val="600"/>
              </a:spcAft>
            </a:pPr>
            <a:endParaRPr lang="en-US" altLang="en-US" sz="2400" dirty="0">
              <a:solidFill>
                <a:prstClr val="black"/>
              </a:solidFill>
              <a:cs typeface="Arial" pitchFamily="34" charset="0"/>
            </a:endParaRPr>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680917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206"/>
            <a:ext cx="9144000" cy="1325563"/>
          </a:xfrm>
        </p:spPr>
        <p:txBody>
          <a:bodyPr/>
          <a:lstStyle/>
          <a:p>
            <a:pPr algn="ctr"/>
            <a:r>
              <a:rPr lang="en-GB" b="1" dirty="0">
                <a:solidFill>
                  <a:srgbClr val="808000"/>
                </a:solidFill>
              </a:rPr>
              <a:t>Assessment of AEs</a:t>
            </a:r>
          </a:p>
        </p:txBody>
      </p:sp>
      <p:sp>
        <p:nvSpPr>
          <p:cNvPr id="3" name="Content Placeholder 2"/>
          <p:cNvSpPr>
            <a:spLocks noGrp="1"/>
          </p:cNvSpPr>
          <p:nvPr>
            <p:ph idx="1"/>
          </p:nvPr>
        </p:nvSpPr>
        <p:spPr/>
        <p:txBody>
          <a:bodyPr>
            <a:normAutofit/>
          </a:bodyPr>
          <a:lstStyle/>
          <a:p>
            <a:pPr marL="0" indent="0">
              <a:buNone/>
            </a:pPr>
            <a:r>
              <a:rPr lang="en-GB" altLang="en-US" sz="2400" b="1" dirty="0" smtClean="0">
                <a:cs typeface="Times New Roman" pitchFamily="18" charset="0"/>
              </a:rPr>
              <a:t>Severity </a:t>
            </a:r>
          </a:p>
          <a:p>
            <a:pPr marL="0" indent="0">
              <a:buNone/>
            </a:pPr>
            <a:endParaRPr lang="en-GB" altLang="en-US" sz="500" b="1" dirty="0" smtClean="0">
              <a:cs typeface="Times New Roman" pitchFamily="18" charset="0"/>
            </a:endParaRPr>
          </a:p>
          <a:p>
            <a:pPr marL="0" indent="0">
              <a:buNone/>
            </a:pPr>
            <a:r>
              <a:rPr lang="en-GB" altLang="en-US" sz="2000" dirty="0" smtClean="0">
                <a:cs typeface="Times New Roman" pitchFamily="18" charset="0"/>
              </a:rPr>
              <a:t>Assessment of the intensity of the event:</a:t>
            </a:r>
          </a:p>
          <a:p>
            <a:pPr marL="0" indent="0">
              <a:buNone/>
            </a:pPr>
            <a:endParaRPr lang="en-US" altLang="en-US" sz="500" dirty="0">
              <a:cs typeface="Arial" pitchFamily="34" charset="0"/>
            </a:endParaRPr>
          </a:p>
          <a:p>
            <a:pPr lvl="1"/>
            <a:r>
              <a:rPr lang="en-US" altLang="en-US" sz="2000" dirty="0">
                <a:cs typeface="Arial" pitchFamily="34" charset="0"/>
              </a:rPr>
              <a:t>Mild </a:t>
            </a:r>
            <a:r>
              <a:rPr lang="en-US" altLang="en-US" sz="2000" i="1" dirty="0">
                <a:cs typeface="Arial" pitchFamily="34" charset="0"/>
              </a:rPr>
              <a:t>(easily tolerated, causing minimal discomfort and not interfering with everyday activities)</a:t>
            </a:r>
          </a:p>
          <a:p>
            <a:pPr lvl="1"/>
            <a:r>
              <a:rPr lang="en-US" altLang="en-US" sz="2000" dirty="0">
                <a:cs typeface="Arial" pitchFamily="34" charset="0"/>
              </a:rPr>
              <a:t>Moderate </a:t>
            </a:r>
            <a:r>
              <a:rPr lang="en-US" altLang="en-US" sz="2000" i="1" dirty="0" smtClean="0">
                <a:cs typeface="Arial" pitchFamily="34" charset="0"/>
              </a:rPr>
              <a:t>(sufficiently </a:t>
            </a:r>
            <a:r>
              <a:rPr lang="en-US" altLang="en-US" sz="2000" i="1" dirty="0">
                <a:cs typeface="Arial" pitchFamily="34" charset="0"/>
              </a:rPr>
              <a:t>discomforting to interfere with normal everyday activities) </a:t>
            </a:r>
          </a:p>
          <a:p>
            <a:pPr lvl="1"/>
            <a:r>
              <a:rPr lang="en-US" altLang="en-US" sz="2000" dirty="0">
                <a:cs typeface="Arial" pitchFamily="34" charset="0"/>
              </a:rPr>
              <a:t>Severe </a:t>
            </a:r>
            <a:r>
              <a:rPr lang="en-US" altLang="en-US" sz="2000" i="1" dirty="0">
                <a:cs typeface="Arial" pitchFamily="34" charset="0"/>
              </a:rPr>
              <a:t>(prevents normal everyday activities)</a:t>
            </a:r>
          </a:p>
          <a:p>
            <a:pPr lvl="1"/>
            <a:r>
              <a:rPr lang="en-US" altLang="en-US" sz="2000" dirty="0">
                <a:cs typeface="Arial" pitchFamily="34" charset="0"/>
              </a:rPr>
              <a:t>Life Threatening </a:t>
            </a:r>
            <a:r>
              <a:rPr lang="en-US" altLang="en-US" sz="2000" i="1" dirty="0">
                <a:cs typeface="Arial" pitchFamily="34" charset="0"/>
              </a:rPr>
              <a:t>(life threatening consequences; urgent intervention indicated)</a:t>
            </a:r>
          </a:p>
          <a:p>
            <a:pPr lvl="1"/>
            <a:r>
              <a:rPr lang="en-US" altLang="en-US" sz="2000" dirty="0">
                <a:cs typeface="Arial" pitchFamily="34" charset="0"/>
              </a:rPr>
              <a:t>Death </a:t>
            </a:r>
            <a:r>
              <a:rPr lang="en-US" altLang="en-US" sz="2000" i="1" dirty="0">
                <a:cs typeface="Arial" pitchFamily="34" charset="0"/>
              </a:rPr>
              <a:t>(results in death)</a:t>
            </a:r>
          </a:p>
          <a:p>
            <a:pPr lvl="0" algn="just">
              <a:spcAft>
                <a:spcPts val="600"/>
              </a:spcAft>
            </a:pPr>
            <a:endParaRPr lang="en-US" altLang="en-US" sz="2000" b="1" dirty="0">
              <a:cs typeface="Arial" pitchFamily="34" charset="0"/>
            </a:endParaRPr>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2480554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2335" y="1424118"/>
            <a:ext cx="8298319" cy="5275386"/>
          </a:xfrm>
        </p:spPr>
        <p:txBody>
          <a:bodyPr>
            <a:normAutofit fontScale="92500" lnSpcReduction="20000"/>
          </a:bodyPr>
          <a:lstStyle/>
          <a:p>
            <a:pPr marL="0" indent="0">
              <a:buNone/>
            </a:pPr>
            <a:r>
              <a:rPr lang="en-GB" altLang="en-US" sz="2600" b="1" dirty="0" smtClean="0">
                <a:cs typeface="Times New Roman" pitchFamily="18" charset="0"/>
              </a:rPr>
              <a:t>Seriousness</a:t>
            </a:r>
          </a:p>
          <a:p>
            <a:pPr marL="0" indent="0">
              <a:buNone/>
            </a:pPr>
            <a:endParaRPr lang="en-GB" altLang="en-US" sz="100" b="1" dirty="0">
              <a:cs typeface="Times New Roman" pitchFamily="18" charset="0"/>
            </a:endParaRPr>
          </a:p>
          <a:p>
            <a:pPr marL="0" indent="0">
              <a:buNone/>
            </a:pPr>
            <a:r>
              <a:rPr lang="en-GB" sz="2100" dirty="0" smtClean="0"/>
              <a:t>Assessment of whether an AE:</a:t>
            </a:r>
          </a:p>
          <a:p>
            <a:pPr marL="0" indent="0">
              <a:buNone/>
            </a:pPr>
            <a:endParaRPr lang="en-GB" sz="600" dirty="0"/>
          </a:p>
          <a:p>
            <a:pPr lvl="1"/>
            <a:r>
              <a:rPr lang="en-GB" sz="2100" dirty="0"/>
              <a:t>Results in death:</a:t>
            </a:r>
          </a:p>
          <a:p>
            <a:pPr marL="914400" lvl="2" indent="0">
              <a:buNone/>
            </a:pPr>
            <a:r>
              <a:rPr lang="en-GB" sz="2100" i="1" dirty="0"/>
              <a:t>all deaths occurring from enrolment until 30 days of the last administration of the study agent must be treated as a SAE and reported as </a:t>
            </a:r>
            <a:r>
              <a:rPr lang="en-GB" sz="2100" i="1" dirty="0" smtClean="0"/>
              <a:t>such</a:t>
            </a:r>
          </a:p>
          <a:p>
            <a:pPr marL="914400" lvl="2" indent="0">
              <a:buNone/>
            </a:pPr>
            <a:endParaRPr lang="en-GB" sz="100" i="1" dirty="0"/>
          </a:p>
          <a:p>
            <a:pPr lvl="1"/>
            <a:r>
              <a:rPr lang="en-GB" sz="2100" dirty="0"/>
              <a:t>Is life threatening</a:t>
            </a:r>
            <a:endParaRPr lang="en-GB" sz="2100" i="1" dirty="0"/>
          </a:p>
          <a:p>
            <a:pPr marL="914400" lvl="2" indent="0">
              <a:buNone/>
            </a:pPr>
            <a:r>
              <a:rPr lang="en-GB" sz="2100" i="1" dirty="0"/>
              <a:t>an event in which the patient was at risk of death at the time of the </a:t>
            </a:r>
            <a:r>
              <a:rPr lang="en-GB" sz="2100" i="1" dirty="0" smtClean="0"/>
              <a:t>event</a:t>
            </a:r>
          </a:p>
          <a:p>
            <a:pPr marL="914400" lvl="2" indent="0">
              <a:buNone/>
            </a:pPr>
            <a:endParaRPr lang="en-GB" sz="100" i="1" dirty="0"/>
          </a:p>
          <a:p>
            <a:pPr lvl="1"/>
            <a:r>
              <a:rPr lang="en-GB" sz="2100" dirty="0"/>
              <a:t>Requires hospitalisation or prolongation of existing hospitalisation</a:t>
            </a:r>
          </a:p>
          <a:p>
            <a:pPr marL="914400" lvl="2" indent="0">
              <a:buNone/>
            </a:pPr>
            <a:r>
              <a:rPr lang="en-GB" sz="2100" i="1" dirty="0"/>
              <a:t>an inpatient admission, regardless of length of stay or if overnight and even if a precautionary measure for continued </a:t>
            </a:r>
            <a:r>
              <a:rPr lang="en-GB" sz="2100" i="1" dirty="0" smtClean="0"/>
              <a:t>observation</a:t>
            </a:r>
          </a:p>
          <a:p>
            <a:pPr marL="914400" lvl="2" indent="0">
              <a:buNone/>
            </a:pPr>
            <a:endParaRPr lang="en-GB" sz="100" i="1" u="sng" dirty="0"/>
          </a:p>
          <a:p>
            <a:pPr marL="914400" lvl="2" indent="0">
              <a:buNone/>
            </a:pPr>
            <a:r>
              <a:rPr lang="en-GB" sz="2100" i="1" dirty="0"/>
              <a:t>h</a:t>
            </a:r>
            <a:r>
              <a:rPr lang="en-GB" sz="2100" i="1" dirty="0" smtClean="0"/>
              <a:t>ospitalisation </a:t>
            </a:r>
            <a:r>
              <a:rPr lang="en-GB" sz="2100" i="1" dirty="0"/>
              <a:t>(including for an elective procedure) for a pre-existing condition (prior to study entry) which has not worsened is not an </a:t>
            </a:r>
            <a:r>
              <a:rPr lang="en-GB" sz="2100" i="1" dirty="0" smtClean="0"/>
              <a:t>SAE</a:t>
            </a:r>
          </a:p>
          <a:p>
            <a:pPr marL="914400" lvl="2" indent="0">
              <a:buNone/>
            </a:pPr>
            <a:endParaRPr lang="en-GB" sz="100" i="1" dirty="0"/>
          </a:p>
          <a:p>
            <a:pPr lvl="1"/>
            <a:r>
              <a:rPr lang="en-GB" sz="2100" dirty="0"/>
              <a:t>Results in persistent or significant disability or </a:t>
            </a:r>
            <a:r>
              <a:rPr lang="en-GB" sz="2100" dirty="0" smtClean="0"/>
              <a:t>incapacity</a:t>
            </a:r>
          </a:p>
          <a:p>
            <a:pPr lvl="1"/>
            <a:endParaRPr lang="en-GB" sz="100" dirty="0"/>
          </a:p>
          <a:p>
            <a:pPr lvl="1"/>
            <a:r>
              <a:rPr lang="en-GB" sz="2100" dirty="0"/>
              <a:t>Consists of a congenital anomaly or birth defect </a:t>
            </a:r>
            <a:endParaRPr lang="en-GB" sz="2100" dirty="0" smtClean="0"/>
          </a:p>
          <a:p>
            <a:pPr lvl="1"/>
            <a:endParaRPr lang="en-GB" sz="100" dirty="0"/>
          </a:p>
          <a:p>
            <a:pPr lvl="1"/>
            <a:r>
              <a:rPr lang="en-GB" sz="2100" dirty="0"/>
              <a:t>Any other important medical event that carries a real risk of one of the outcomes above</a:t>
            </a:r>
          </a:p>
        </p:txBody>
      </p:sp>
      <p:sp>
        <p:nvSpPr>
          <p:cNvPr id="5" name="Title 1"/>
          <p:cNvSpPr>
            <a:spLocks noGrp="1"/>
          </p:cNvSpPr>
          <p:nvPr>
            <p:ph type="title"/>
          </p:nvPr>
        </p:nvSpPr>
        <p:spPr>
          <a:xfrm>
            <a:off x="0" y="220346"/>
            <a:ext cx="9144000" cy="1325563"/>
          </a:xfrm>
        </p:spPr>
        <p:txBody>
          <a:bodyPr/>
          <a:lstStyle/>
          <a:p>
            <a:pPr algn="ctr"/>
            <a:r>
              <a:rPr lang="en-GB" b="1" dirty="0">
                <a:solidFill>
                  <a:srgbClr val="808000"/>
                </a:solidFill>
              </a:rPr>
              <a:t>Assessment of AEs</a:t>
            </a: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1343216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224" y="1316736"/>
            <a:ext cx="8432431" cy="5364259"/>
          </a:xfrm>
        </p:spPr>
        <p:txBody>
          <a:bodyPr>
            <a:normAutofit fontScale="85000" lnSpcReduction="20000"/>
          </a:bodyPr>
          <a:lstStyle/>
          <a:p>
            <a:pPr marL="0" indent="0">
              <a:buNone/>
            </a:pPr>
            <a:r>
              <a:rPr lang="en-GB" altLang="en-US" b="1" dirty="0" smtClean="0">
                <a:cs typeface="Times New Roman" pitchFamily="18" charset="0"/>
              </a:rPr>
              <a:t>Causality</a:t>
            </a:r>
            <a:endParaRPr lang="en-GB" altLang="en-US" b="1" dirty="0">
              <a:cs typeface="Times New Roman" pitchFamily="18" charset="0"/>
            </a:endParaRPr>
          </a:p>
          <a:p>
            <a:pPr marL="0" indent="0">
              <a:buNone/>
            </a:pPr>
            <a:r>
              <a:rPr lang="en-GB" sz="2300" dirty="0" smtClean="0"/>
              <a:t>Assessment of the </a:t>
            </a:r>
            <a:r>
              <a:rPr lang="en-GB" sz="2300" dirty="0"/>
              <a:t>extent to which it is believed the </a:t>
            </a:r>
            <a:r>
              <a:rPr lang="en-GB" sz="2300" dirty="0" smtClean="0"/>
              <a:t>AE </a:t>
            </a:r>
            <a:r>
              <a:rPr lang="en-GB" sz="2300" dirty="0"/>
              <a:t>may be related to the study drug</a:t>
            </a:r>
            <a:r>
              <a:rPr lang="en-GB" sz="2300" dirty="0" smtClean="0"/>
              <a:t>:</a:t>
            </a:r>
          </a:p>
          <a:p>
            <a:pPr marL="0" indent="0">
              <a:buNone/>
            </a:pPr>
            <a:endParaRPr lang="en-GB" sz="100" dirty="0"/>
          </a:p>
          <a:p>
            <a:pPr lvl="1"/>
            <a:r>
              <a:rPr lang="en-GB" sz="2300" dirty="0"/>
              <a:t>Not Related</a:t>
            </a:r>
            <a:endParaRPr lang="en-GB" sz="2300" i="1" dirty="0"/>
          </a:p>
          <a:p>
            <a:pPr lvl="2"/>
            <a:r>
              <a:rPr lang="en-GB" i="1" dirty="0"/>
              <a:t>Temporal relationship of the onset of the event relative to administration of the product, is not reasonable or another cause by itself can explain the event</a:t>
            </a:r>
          </a:p>
          <a:p>
            <a:pPr lvl="1"/>
            <a:r>
              <a:rPr lang="en-GB" sz="2300" dirty="0"/>
              <a:t>Unlikely </a:t>
            </a:r>
          </a:p>
          <a:p>
            <a:pPr lvl="2"/>
            <a:r>
              <a:rPr lang="en-GB" i="1" dirty="0"/>
              <a:t>Temporal relationship of the onset of the event relative to administration of the product, is likely to have another cause which by itself can explain the event</a:t>
            </a:r>
          </a:p>
          <a:p>
            <a:pPr lvl="1"/>
            <a:r>
              <a:rPr lang="en-GB" sz="2300" dirty="0"/>
              <a:t>Possibly*</a:t>
            </a:r>
          </a:p>
          <a:p>
            <a:pPr lvl="2"/>
            <a:r>
              <a:rPr lang="en-GB" i="1" dirty="0"/>
              <a:t>Temporal relationship of the onset of the event relative to administration of the product, is reasonable but the event could have been due to another, equally likely cause</a:t>
            </a:r>
            <a:endParaRPr lang="en-GB" dirty="0"/>
          </a:p>
          <a:p>
            <a:pPr lvl="1"/>
            <a:r>
              <a:rPr lang="en-GB" sz="2300" dirty="0"/>
              <a:t>Probably*</a:t>
            </a:r>
          </a:p>
          <a:p>
            <a:pPr lvl="2"/>
            <a:r>
              <a:rPr lang="en-GB" i="1" dirty="0"/>
              <a:t>Temporal relationship of the onset of the event relative to administration of the product, is reasonable and the event is more likely explained by the product than another cause</a:t>
            </a:r>
          </a:p>
          <a:p>
            <a:pPr lvl="1"/>
            <a:r>
              <a:rPr lang="en-GB" sz="2300" dirty="0"/>
              <a:t>Definitely*</a:t>
            </a:r>
          </a:p>
          <a:p>
            <a:pPr lvl="2"/>
            <a:r>
              <a:rPr lang="en-GB" i="1" dirty="0"/>
              <a:t>Temporal relationship of the onset of the event relative to administration of the product, is reasonable and there is no other cause to explain the </a:t>
            </a:r>
            <a:r>
              <a:rPr lang="en-GB" i="1" dirty="0" smtClean="0"/>
              <a:t>event</a:t>
            </a:r>
            <a:endParaRPr lang="en-GB" i="1" dirty="0"/>
          </a:p>
        </p:txBody>
      </p:sp>
      <p:sp>
        <p:nvSpPr>
          <p:cNvPr id="5" name="Title 1"/>
          <p:cNvSpPr>
            <a:spLocks noGrp="1"/>
          </p:cNvSpPr>
          <p:nvPr>
            <p:ph type="title"/>
          </p:nvPr>
        </p:nvSpPr>
        <p:spPr>
          <a:xfrm>
            <a:off x="0" y="233681"/>
            <a:ext cx="9144000" cy="1325563"/>
          </a:xfrm>
        </p:spPr>
        <p:txBody>
          <a:bodyPr/>
          <a:lstStyle/>
          <a:p>
            <a:pPr algn="ctr"/>
            <a:r>
              <a:rPr lang="en-GB" b="1" dirty="0">
                <a:solidFill>
                  <a:srgbClr val="808000"/>
                </a:solidFill>
              </a:rPr>
              <a:t>Assessment of AEs</a:t>
            </a: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2808105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113" y="1223963"/>
            <a:ext cx="7886700" cy="5314950"/>
          </a:xfrm>
        </p:spPr>
        <p:txBody>
          <a:bodyPr>
            <a:normAutofit/>
          </a:bodyPr>
          <a:lstStyle/>
          <a:p>
            <a:pPr marL="0" indent="0">
              <a:buNone/>
            </a:pPr>
            <a:r>
              <a:rPr lang="en-GB" altLang="en-US" sz="2400" b="1" dirty="0" smtClean="0">
                <a:cs typeface="Times New Roman" pitchFamily="18" charset="0"/>
              </a:rPr>
              <a:t>Expectedness</a:t>
            </a:r>
            <a:endParaRPr lang="en-GB" altLang="en-US" sz="2400" b="1" dirty="0">
              <a:cs typeface="Times New Roman" pitchFamily="18" charset="0"/>
            </a:endParaRPr>
          </a:p>
          <a:p>
            <a:pPr marL="0" indent="0">
              <a:buNone/>
            </a:pPr>
            <a:r>
              <a:rPr lang="en-GB" sz="2000" dirty="0" smtClean="0"/>
              <a:t>Where </a:t>
            </a:r>
            <a:r>
              <a:rPr lang="en-GB" sz="2000" dirty="0"/>
              <a:t>an event  is assessed as </a:t>
            </a:r>
            <a:r>
              <a:rPr lang="en-GB" sz="2000" b="1" dirty="0"/>
              <a:t>possibly</a:t>
            </a:r>
            <a:r>
              <a:rPr lang="en-GB" sz="2000" dirty="0"/>
              <a:t>, </a:t>
            </a:r>
            <a:r>
              <a:rPr lang="en-GB" sz="2000" b="1" dirty="0"/>
              <a:t>probably</a:t>
            </a:r>
            <a:r>
              <a:rPr lang="en-GB" sz="2000" dirty="0"/>
              <a:t> or </a:t>
            </a:r>
            <a:r>
              <a:rPr lang="en-GB" sz="2000" b="1" dirty="0"/>
              <a:t>definitely</a:t>
            </a:r>
            <a:r>
              <a:rPr lang="en-GB" sz="2000" dirty="0"/>
              <a:t> related, the event is an </a:t>
            </a:r>
            <a:r>
              <a:rPr lang="en-GB" sz="2000" b="1" dirty="0"/>
              <a:t>Adverse Reaction (</a:t>
            </a:r>
            <a:r>
              <a:rPr lang="en-GB" sz="2000" b="1" dirty="0" smtClean="0"/>
              <a:t>AR)</a:t>
            </a:r>
            <a:endParaRPr lang="en-GB" sz="2000" dirty="0"/>
          </a:p>
          <a:p>
            <a:r>
              <a:rPr lang="en-GB" sz="2000" dirty="0" smtClean="0"/>
              <a:t>ARs are assessed as Expected or Unexpected based on the information in the Reference Safety Information:</a:t>
            </a:r>
            <a:endParaRPr lang="en-GB" sz="2000" dirty="0"/>
          </a:p>
          <a:p>
            <a:pPr lvl="1"/>
            <a:r>
              <a:rPr lang="en-GB" sz="2000" b="1" dirty="0" smtClean="0"/>
              <a:t>Expected</a:t>
            </a:r>
            <a:r>
              <a:rPr lang="en-GB" sz="2000" dirty="0" smtClean="0"/>
              <a:t>: </a:t>
            </a:r>
            <a:r>
              <a:rPr lang="en-GB" sz="2000" dirty="0">
                <a:cs typeface="Times New Roman" pitchFamily="18" charset="0"/>
              </a:rPr>
              <a:t>AR is consistent with the toxicity of the IMP listed in the RSI	</a:t>
            </a:r>
          </a:p>
          <a:p>
            <a:pPr lvl="1"/>
            <a:r>
              <a:rPr lang="en-GB" sz="2000" b="1" dirty="0" smtClean="0"/>
              <a:t>Unexpected: </a:t>
            </a:r>
            <a:r>
              <a:rPr lang="en-GB" sz="2000" dirty="0">
                <a:cs typeface="Times New Roman" pitchFamily="18" charset="0"/>
              </a:rPr>
              <a:t>AR is </a:t>
            </a:r>
            <a:r>
              <a:rPr lang="en-GB" sz="2000" b="1" dirty="0">
                <a:cs typeface="Times New Roman" pitchFamily="18" charset="0"/>
              </a:rPr>
              <a:t>not</a:t>
            </a:r>
            <a:r>
              <a:rPr lang="en-GB" sz="2000" dirty="0">
                <a:cs typeface="Times New Roman" pitchFamily="18" charset="0"/>
              </a:rPr>
              <a:t> consistent with the toxicity of the IMP listed in the </a:t>
            </a:r>
            <a:r>
              <a:rPr lang="en-GB" sz="2000" dirty="0" smtClean="0">
                <a:cs typeface="Times New Roman" pitchFamily="18" charset="0"/>
              </a:rPr>
              <a:t>RSI</a:t>
            </a:r>
          </a:p>
          <a:p>
            <a:pPr lvl="0"/>
            <a:r>
              <a:rPr lang="en-US" sz="2000" dirty="0">
                <a:solidFill>
                  <a:prstClr val="black"/>
                </a:solidFill>
              </a:rPr>
              <a:t>An AR may be ‘unexpected’ if it has occurred with a greater </a:t>
            </a:r>
            <a:r>
              <a:rPr lang="en-US" sz="2000" dirty="0" smtClean="0">
                <a:solidFill>
                  <a:prstClr val="black"/>
                </a:solidFill>
              </a:rPr>
              <a:t>frequency </a:t>
            </a:r>
            <a:r>
              <a:rPr lang="en-US" sz="2000" dirty="0">
                <a:solidFill>
                  <a:prstClr val="black"/>
                </a:solidFill>
              </a:rPr>
              <a:t>or severity than </a:t>
            </a:r>
            <a:r>
              <a:rPr lang="en-US" sz="2000" dirty="0" smtClean="0">
                <a:solidFill>
                  <a:prstClr val="black"/>
                </a:solidFill>
              </a:rPr>
              <a:t>expected</a:t>
            </a:r>
            <a:endParaRPr lang="en-GB" sz="2000" dirty="0" smtClean="0">
              <a:solidFill>
                <a:prstClr val="black"/>
              </a:solidFill>
            </a:endParaRPr>
          </a:p>
          <a:p>
            <a:pPr lvl="0"/>
            <a:r>
              <a:rPr lang="en-GB" sz="2000" dirty="0" smtClean="0">
                <a:solidFill>
                  <a:prstClr val="black"/>
                </a:solidFill>
              </a:rPr>
              <a:t>CLEAR Trial Reference Safety Information</a:t>
            </a:r>
            <a:endParaRPr lang="en-GB" sz="2000" dirty="0">
              <a:cs typeface="Times New Roman" pitchFamily="18" charset="0"/>
            </a:endParaRPr>
          </a:p>
          <a:p>
            <a:pPr lvl="1"/>
            <a:r>
              <a:rPr lang="en-GB" sz="2000" b="1" dirty="0" err="1" smtClean="0"/>
              <a:t>Carbocisteine</a:t>
            </a:r>
            <a:r>
              <a:rPr lang="en-GB" sz="2000" b="1" dirty="0" smtClean="0"/>
              <a:t> (regardless of brand)</a:t>
            </a:r>
            <a:r>
              <a:rPr lang="en-GB" sz="2000" dirty="0" smtClean="0"/>
              <a:t>: </a:t>
            </a:r>
            <a:r>
              <a:rPr lang="en-GB" sz="2000" dirty="0">
                <a:cs typeface="Times New Roman" pitchFamily="18" charset="0"/>
              </a:rPr>
              <a:t>Mucodyne Summary of Product Characteristics </a:t>
            </a:r>
            <a:r>
              <a:rPr lang="en-GB" sz="2000" dirty="0" smtClean="0">
                <a:cs typeface="Times New Roman" pitchFamily="18" charset="0"/>
              </a:rPr>
              <a:t>(Section </a:t>
            </a:r>
            <a:r>
              <a:rPr lang="en-GB" sz="2000" dirty="0">
                <a:cs typeface="Times New Roman" pitchFamily="18" charset="0"/>
              </a:rPr>
              <a:t>4.8 Undesirable effects)</a:t>
            </a:r>
          </a:p>
          <a:p>
            <a:pPr lvl="1"/>
            <a:r>
              <a:rPr lang="en-GB" sz="2000" b="1" dirty="0">
                <a:cs typeface="Times New Roman" pitchFamily="18" charset="0"/>
              </a:rPr>
              <a:t>Hypertonic Saline 6</a:t>
            </a:r>
            <a:r>
              <a:rPr lang="en-GB" sz="2000" b="1" dirty="0" smtClean="0">
                <a:cs typeface="Times New Roman" pitchFamily="18" charset="0"/>
              </a:rPr>
              <a:t>%: </a:t>
            </a:r>
            <a:r>
              <a:rPr lang="en-GB" sz="2000" dirty="0">
                <a:cs typeface="Times New Roman" pitchFamily="18" charset="0"/>
              </a:rPr>
              <a:t>MucoClear Patient leaflet (Side effects Section)</a:t>
            </a:r>
            <a:endParaRPr lang="en-GB" sz="2000" b="1" dirty="0"/>
          </a:p>
        </p:txBody>
      </p:sp>
      <p:sp>
        <p:nvSpPr>
          <p:cNvPr id="5" name="Title 1"/>
          <p:cNvSpPr>
            <a:spLocks noGrp="1"/>
          </p:cNvSpPr>
          <p:nvPr>
            <p:ph type="title"/>
          </p:nvPr>
        </p:nvSpPr>
        <p:spPr>
          <a:xfrm>
            <a:off x="-4720" y="227001"/>
            <a:ext cx="9148719" cy="1325563"/>
          </a:xfrm>
        </p:spPr>
        <p:txBody>
          <a:bodyPr/>
          <a:lstStyle/>
          <a:p>
            <a:pPr algn="ctr"/>
            <a:r>
              <a:rPr lang="en-GB" b="1" dirty="0">
                <a:solidFill>
                  <a:srgbClr val="808000"/>
                </a:solidFill>
              </a:rPr>
              <a:t>Assessment of AEs</a:t>
            </a:r>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8952999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82615"/>
            <a:ext cx="7886700" cy="4594348"/>
          </a:xfrm>
        </p:spPr>
        <p:txBody>
          <a:bodyPr>
            <a:normAutofit/>
          </a:bodyPr>
          <a:lstStyle/>
          <a:p>
            <a:pPr>
              <a:spcAft>
                <a:spcPts val="600"/>
              </a:spcAft>
            </a:pPr>
            <a:r>
              <a:rPr lang="en-US" altLang="en-US" sz="2400" dirty="0"/>
              <a:t>AEs </a:t>
            </a:r>
            <a:r>
              <a:rPr lang="en-US" altLang="en-US" sz="2400" dirty="0" smtClean="0"/>
              <a:t>assessed </a:t>
            </a:r>
            <a:r>
              <a:rPr lang="en-US" altLang="en-US" sz="2400" dirty="0"/>
              <a:t>as meeting any of the criteria for seriousness require expedited reporting</a:t>
            </a:r>
          </a:p>
          <a:p>
            <a:pPr>
              <a:spcAft>
                <a:spcPts val="600"/>
              </a:spcAft>
            </a:pPr>
            <a:r>
              <a:rPr lang="en-GB" altLang="en-US" sz="2400" b="1" dirty="0">
                <a:solidFill>
                  <a:srgbClr val="C00000"/>
                </a:solidFill>
              </a:rPr>
              <a:t>Serious Adverse Events (SAEs) </a:t>
            </a:r>
            <a:r>
              <a:rPr lang="en-GB" altLang="en-US" sz="2400" dirty="0"/>
              <a:t>will be reported using the SAE form which must be submitted to CTU </a:t>
            </a:r>
            <a:r>
              <a:rPr lang="en-GB" altLang="en-US" sz="2400" u="sng" dirty="0"/>
              <a:t>within </a:t>
            </a:r>
            <a:r>
              <a:rPr lang="en-GB" altLang="en-US" sz="2400" b="1" u="sng" dirty="0"/>
              <a:t>24 hours </a:t>
            </a:r>
            <a:r>
              <a:rPr lang="en-GB" altLang="en-US" sz="2400" u="sng" dirty="0"/>
              <a:t>of becoming aware of the event. </a:t>
            </a:r>
            <a:r>
              <a:rPr lang="en-GB" altLang="en-US" sz="2400" b="1" u="sng" dirty="0">
                <a:solidFill>
                  <a:srgbClr val="808000"/>
                </a:solidFill>
              </a:rPr>
              <a:t> </a:t>
            </a:r>
          </a:p>
          <a:p>
            <a:pPr>
              <a:spcAft>
                <a:spcPts val="600"/>
              </a:spcAft>
            </a:pPr>
            <a:r>
              <a:rPr lang="en-US" altLang="en-US" sz="2400" dirty="0"/>
              <a:t>The SAE Form should be emailed to the CTU: </a:t>
            </a:r>
            <a:r>
              <a:rPr lang="en-US" altLang="en-US" sz="2400" b="1" dirty="0" smtClean="0">
                <a:hlinkClick r:id="rId3"/>
              </a:rPr>
              <a:t>clinical.trials@nictu.hscni.net</a:t>
            </a:r>
            <a:endParaRPr lang="en-US" altLang="en-US" sz="2400" b="1" dirty="0"/>
          </a:p>
          <a:p>
            <a:pPr marL="0" indent="0" algn="ctr">
              <a:spcAft>
                <a:spcPts val="600"/>
              </a:spcAft>
              <a:buNone/>
            </a:pPr>
            <a:r>
              <a:rPr lang="en-US" altLang="en-US" sz="2400" i="1" dirty="0" smtClean="0"/>
              <a:t>Do </a:t>
            </a:r>
            <a:r>
              <a:rPr lang="en-US" altLang="en-US" sz="2400" i="1" dirty="0"/>
              <a:t>not wait until all information about the event is available </a:t>
            </a:r>
            <a:r>
              <a:rPr lang="en-US" altLang="en-US" sz="2400" i="1" dirty="0" smtClean="0"/>
              <a:t>before </a:t>
            </a:r>
            <a:r>
              <a:rPr lang="en-US" altLang="en-US" sz="2400" i="1" dirty="0"/>
              <a:t>notifying the CTU of the SAE</a:t>
            </a:r>
          </a:p>
          <a:p>
            <a:pPr lvl="0">
              <a:spcAft>
                <a:spcPts val="600"/>
              </a:spcAft>
            </a:pPr>
            <a:r>
              <a:rPr lang="en-US" altLang="en-US" sz="2400" dirty="0">
                <a:solidFill>
                  <a:prstClr val="black"/>
                </a:solidFill>
              </a:rPr>
              <a:t>Any follow-up information not available at the time of the initial report should be submitted as it becomes available</a:t>
            </a:r>
            <a:endParaRPr lang="en-US" altLang="en-US" sz="2000" i="1" dirty="0"/>
          </a:p>
        </p:txBody>
      </p:sp>
      <p:sp>
        <p:nvSpPr>
          <p:cNvPr id="5" name="Title 1"/>
          <p:cNvSpPr>
            <a:spLocks noGrp="1"/>
          </p:cNvSpPr>
          <p:nvPr>
            <p:ph type="title"/>
          </p:nvPr>
        </p:nvSpPr>
        <p:spPr>
          <a:xfrm>
            <a:off x="0" y="257052"/>
            <a:ext cx="9144000" cy="1325563"/>
          </a:xfrm>
        </p:spPr>
        <p:txBody>
          <a:bodyPr/>
          <a:lstStyle/>
          <a:p>
            <a:pPr algn="ctr"/>
            <a:r>
              <a:rPr lang="en-GB" b="1" dirty="0">
                <a:solidFill>
                  <a:srgbClr val="808000"/>
                </a:solidFill>
              </a:rPr>
              <a:t>SAE Reporting</a:t>
            </a:r>
          </a:p>
        </p:txBody>
      </p:sp>
      <p:pic>
        <p:nvPicPr>
          <p:cNvPr id="8" name="Picture 7"/>
          <p:cNvPicPr/>
          <p:nvPr/>
        </p:nvPicPr>
        <p:blipFill>
          <a:blip r:embed="rId4"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3472761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722</TotalTime>
  <Words>2003</Words>
  <Application>Microsoft Office PowerPoint</Application>
  <PresentationFormat>On-screen Show (4:3)</PresentationFormat>
  <Paragraphs>232</Paragraphs>
  <Slides>20</Slides>
  <Notes>19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Arial</vt:lpstr>
      <vt:lpstr>Calibri</vt:lpstr>
      <vt:lpstr>Calibri Light</vt:lpstr>
      <vt:lpstr>Courier New</vt:lpstr>
      <vt:lpstr>Times New Roman</vt:lpstr>
      <vt:lpstr>Wingdings</vt:lpstr>
      <vt:lpstr>Office Theme</vt:lpstr>
      <vt:lpstr>1_Office Theme</vt:lpstr>
      <vt:lpstr>The CLEAR Trial</vt:lpstr>
      <vt:lpstr>PowerPoint Presentation</vt:lpstr>
      <vt:lpstr>Pharmacovigilance</vt:lpstr>
      <vt:lpstr>Pharmacovigilance</vt:lpstr>
      <vt:lpstr>Assessment of AEs</vt:lpstr>
      <vt:lpstr>Assessment of AEs</vt:lpstr>
      <vt:lpstr>Assessment of AEs</vt:lpstr>
      <vt:lpstr>Assessment of AEs</vt:lpstr>
      <vt:lpstr>SAE Reporting</vt:lpstr>
      <vt:lpstr>SAE Reporting</vt:lpstr>
      <vt:lpstr>Other Safety Reporting</vt:lpstr>
      <vt:lpstr>Monitoring</vt:lpstr>
      <vt:lpstr>Monitoring Visits</vt:lpstr>
      <vt:lpstr>Source Documents</vt:lpstr>
      <vt:lpstr>Trial Committees</vt:lpstr>
      <vt:lpstr>Investigator Site File (ISF)</vt:lpstr>
      <vt:lpstr>Investigator Site File (ISF)</vt:lpstr>
      <vt:lpstr>ISF Index</vt:lpstr>
      <vt:lpstr>Archiving </vt:lpstr>
      <vt:lpstr>Study Document Completion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CLEAR Trial</dc:title>
  <dc:creator>Rebecca McLeese</dc:creator>
  <cp:lastModifiedBy>Jackson, AndrewX</cp:lastModifiedBy>
  <cp:revision>74</cp:revision>
  <dcterms:created xsi:type="dcterms:W3CDTF">2021-01-12T09:04:16Z</dcterms:created>
  <dcterms:modified xsi:type="dcterms:W3CDTF">2022-11-22T17:30:37Z</dcterms:modified>
</cp:coreProperties>
</file>