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7" r:id="rId2"/>
    <p:sldId id="256" r:id="rId3"/>
    <p:sldId id="300" r:id="rId4"/>
    <p:sldId id="259" r:id="rId5"/>
    <p:sldId id="299" r:id="rId6"/>
    <p:sldId id="260" r:id="rId7"/>
    <p:sldId id="284" r:id="rId8"/>
    <p:sldId id="261" r:id="rId9"/>
    <p:sldId id="262" r:id="rId10"/>
    <p:sldId id="263" r:id="rId11"/>
    <p:sldId id="264" r:id="rId12"/>
    <p:sldId id="265" r:id="rId13"/>
    <p:sldId id="270" r:id="rId14"/>
    <p:sldId id="266" r:id="rId15"/>
    <p:sldId id="268" r:id="rId16"/>
    <p:sldId id="295" r:id="rId17"/>
    <p:sldId id="277" r:id="rId18"/>
    <p:sldId id="278" r:id="rId19"/>
    <p:sldId id="304" r:id="rId20"/>
    <p:sldId id="309" r:id="rId21"/>
    <p:sldId id="307" r:id="rId22"/>
    <p:sldId id="308" r:id="rId23"/>
    <p:sldId id="285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becca McLeese" initials="RM" lastIdx="12" clrIdx="0">
    <p:extLst/>
  </p:cmAuthor>
  <p:cmAuthor id="2" name="Ferguson Kathryn" initials="FK" lastIdx="18" clrIdx="1"/>
  <p:cmAuthor id="3" name="Jackson, AndrewX" initials="JA" lastIdx="18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86" autoAdjust="0"/>
    <p:restoredTop sz="89051" autoAdjust="0"/>
  </p:normalViewPr>
  <p:slideViewPr>
    <p:cSldViewPr snapToGrid="0">
      <p:cViewPr varScale="1">
        <p:scale>
          <a:sx n="102" d="100"/>
          <a:sy n="102" d="100"/>
        </p:scale>
        <p:origin x="19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B6560-ECA5-46A2-8405-23A6CCB70525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45B13-BBFB-43DA-97B4-F919BB6640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727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0155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279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009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227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227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332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9241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6307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3972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191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158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6663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/>
          </a:p>
          <a:p>
            <a:endParaRPr lang="en-GB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4598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924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524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964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3862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589B9-CCB3-4780-AB19-999BCAFD898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246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5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471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8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1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23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37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93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09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63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34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30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CA844-F748-487D-B97C-6875EEC65A1E}" type="datetimeFigureOut">
              <a:rPr lang="en-GB" smtClean="0"/>
              <a:t>01/02/2023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FC674-B9CB-487D-A45B-D9C29375EE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4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LEAR@nictu.hscni.ne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hyperlink" Target="mailto:judy.bradley@qub.ac.uk" TargetMode="External"/><Relationship Id="rId4" Type="http://schemas.openxmlformats.org/officeDocument/2006/relationships/hyperlink" Target="mailto:s.elborn@qub.ac.u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79580"/>
            <a:ext cx="9144000" cy="946940"/>
          </a:xfrm>
        </p:spPr>
        <p:txBody>
          <a:bodyPr/>
          <a:lstStyle/>
          <a:p>
            <a:r>
              <a:rPr lang="en-GB" b="1" dirty="0">
                <a:solidFill>
                  <a:srgbClr val="808000"/>
                </a:solidFill>
              </a:rPr>
              <a:t>The CLEAR </a:t>
            </a:r>
            <a:r>
              <a:rPr lang="en-GB" b="1" dirty="0" smtClean="0">
                <a:solidFill>
                  <a:srgbClr val="808000"/>
                </a:solidFill>
              </a:rPr>
              <a:t>Trial</a:t>
            </a:r>
            <a:endParaRPr lang="en-GB" b="1" dirty="0">
              <a:solidFill>
                <a:srgbClr val="808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1" y="2656732"/>
            <a:ext cx="9144000" cy="2008094"/>
          </a:xfrm>
        </p:spPr>
        <p:txBody>
          <a:bodyPr>
            <a:normAutofit fontScale="62500" lnSpcReduction="20000"/>
          </a:bodyPr>
          <a:lstStyle/>
          <a:p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 2x2 factorial randomised </a:t>
            </a:r>
            <a:r>
              <a:rPr lang="en-GB" sz="33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label trial to determine the </a:t>
            </a:r>
            <a:r>
              <a:rPr lang="en-GB" sz="33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inical and </a:t>
            </a:r>
            <a:r>
              <a:rPr lang="en-GB" sz="33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cost-</a:t>
            </a:r>
            <a:r>
              <a:rPr lang="en-GB" sz="33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33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ffectiveness 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of hypertonic saline (HTS 6%) and carbocisteine for </a:t>
            </a:r>
            <a:r>
              <a:rPr lang="en-GB" sz="33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irway clea</a:t>
            </a:r>
            <a:r>
              <a:rPr lang="en-GB" sz="33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33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ance versus usual care over 52 weeks in bronchiectasis (BE)</a:t>
            </a:r>
          </a:p>
          <a:p>
            <a:endParaRPr lang="en-GB" sz="13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Chief Investigator: Professor Stuart Elborn, Queen’s University Belfast</a:t>
            </a:r>
          </a:p>
          <a:p>
            <a:r>
              <a:rPr lang="en-GB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Lead Applicant Physiotherapist: Professor Judy </a:t>
            </a:r>
            <a:r>
              <a:rPr lang="en-GB" sz="32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Bradley, Queen’s </a:t>
            </a:r>
            <a:r>
              <a:rPr lang="en-GB" sz="3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University Belfast</a:t>
            </a:r>
          </a:p>
          <a:p>
            <a:endParaRPr lang="en-GB" sz="33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057" y="5756742"/>
            <a:ext cx="2645893" cy="9266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6722" y="5756742"/>
            <a:ext cx="2705100" cy="1076325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66008" y="325999"/>
            <a:ext cx="1211984" cy="128667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AutoShape 2" descr="Image result for qub logo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8009" y="4493780"/>
            <a:ext cx="2257425" cy="8148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2616" y="4523488"/>
            <a:ext cx="2772667" cy="80111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69759" y="5519146"/>
            <a:ext cx="2226153" cy="73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1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9782"/>
            <a:ext cx="91440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Primary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Primary Objective:</a:t>
            </a:r>
          </a:p>
          <a:p>
            <a:pPr lvl="1"/>
            <a:r>
              <a:rPr lang="en-GB" dirty="0"/>
              <a:t>To determine whether HTS (6%) and/or </a:t>
            </a:r>
            <a:r>
              <a:rPr lang="en-GB" dirty="0" err="1"/>
              <a:t>carbocisteine</a:t>
            </a:r>
            <a:r>
              <a:rPr lang="en-GB" dirty="0"/>
              <a:t> </a:t>
            </a:r>
            <a:r>
              <a:rPr lang="en-GB" dirty="0" smtClean="0"/>
              <a:t>reduce </a:t>
            </a:r>
            <a:r>
              <a:rPr lang="en-GB" dirty="0"/>
              <a:t>the mean number of exacerbations over 52 weeks </a:t>
            </a:r>
            <a:r>
              <a:rPr lang="en-GB" dirty="0" smtClean="0"/>
              <a:t>post-randomisation</a:t>
            </a:r>
            <a:endParaRPr lang="en-GB" dirty="0"/>
          </a:p>
          <a:p>
            <a:endParaRPr lang="en-GB" sz="3200" dirty="0"/>
          </a:p>
          <a:p>
            <a:pPr marL="0" indent="0">
              <a:buNone/>
            </a:pPr>
            <a:r>
              <a:rPr lang="en-GB" dirty="0"/>
              <a:t>Primary Outcome Measure:</a:t>
            </a:r>
          </a:p>
          <a:p>
            <a:pPr lvl="1"/>
            <a:r>
              <a:rPr lang="en-GB" dirty="0"/>
              <a:t>Mean number of exacerbations over 52 weeks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441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206"/>
            <a:ext cx="91440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Secondary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1" y="1651797"/>
            <a:ext cx="8794866" cy="470455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600" dirty="0"/>
              <a:t>To determine if HTS/carbocisteine:</a:t>
            </a:r>
          </a:p>
          <a:p>
            <a:pPr lvl="1"/>
            <a:r>
              <a:rPr lang="en-GB" sz="2800" dirty="0" smtClean="0"/>
              <a:t>Improve </a:t>
            </a:r>
            <a:r>
              <a:rPr lang="en-GB" sz="2800" dirty="0"/>
              <a:t>disease specific health related quality of life (HRQoL) at 52 weeks</a:t>
            </a:r>
          </a:p>
          <a:p>
            <a:pPr lvl="1"/>
            <a:r>
              <a:rPr lang="en-GB" sz="2800" dirty="0" smtClean="0"/>
              <a:t>Reduce </a:t>
            </a:r>
            <a:r>
              <a:rPr lang="en-GB" sz="2800" dirty="0"/>
              <a:t>time to next exacerbation</a:t>
            </a:r>
          </a:p>
          <a:p>
            <a:pPr lvl="1"/>
            <a:r>
              <a:rPr lang="en-GB" sz="2800" dirty="0" smtClean="0"/>
              <a:t>Reduce </a:t>
            </a:r>
            <a:r>
              <a:rPr lang="en-GB" sz="2800" dirty="0"/>
              <a:t>number of days of antibiotics related to exacerbations over 52 weeks</a:t>
            </a:r>
          </a:p>
          <a:p>
            <a:pPr lvl="1"/>
            <a:r>
              <a:rPr lang="en-GB" sz="2800" dirty="0" smtClean="0"/>
              <a:t>Improve </a:t>
            </a:r>
            <a:r>
              <a:rPr lang="en-GB" sz="2800" dirty="0"/>
              <a:t>generic HRQoL</a:t>
            </a:r>
          </a:p>
          <a:p>
            <a:pPr lvl="1"/>
            <a:r>
              <a:rPr lang="en-GB" sz="2800" dirty="0"/>
              <a:t>Are acceptable from a patient satisfaction perspective at 52 weeks</a:t>
            </a:r>
          </a:p>
          <a:p>
            <a:pPr lvl="1"/>
            <a:r>
              <a:rPr lang="en-GB" sz="2800" dirty="0"/>
              <a:t>Are associated with Adverse Events (AEs)</a:t>
            </a:r>
          </a:p>
          <a:p>
            <a:pPr lvl="1"/>
            <a:r>
              <a:rPr lang="en-GB" sz="2800" dirty="0" smtClean="0"/>
              <a:t>Improve </a:t>
            </a:r>
            <a:r>
              <a:rPr lang="en-GB" sz="2800" dirty="0"/>
              <a:t>lung function over 52 </a:t>
            </a:r>
            <a:r>
              <a:rPr lang="en-GB" sz="2800" dirty="0" smtClean="0"/>
              <a:t>weeks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600" dirty="0"/>
          </a:p>
          <a:p>
            <a:pPr marL="0" indent="0">
              <a:buNone/>
            </a:pPr>
            <a:r>
              <a:rPr lang="en-GB" sz="3600" dirty="0"/>
              <a:t>To assess:</a:t>
            </a:r>
          </a:p>
          <a:p>
            <a:pPr lvl="1"/>
            <a:r>
              <a:rPr lang="en-GB" sz="2800" dirty="0"/>
              <a:t>The cost-effectiveness of the four treatment options</a:t>
            </a:r>
          </a:p>
          <a:p>
            <a:pPr lvl="1"/>
            <a:r>
              <a:rPr lang="en-GB" sz="2800" dirty="0"/>
              <a:t>Patient adherence to HTS and carbocisteine over 52 weeks and how this impacts the overall results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07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59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808000"/>
                </a:solidFill>
              </a:rPr>
              <a:t>Secondary Outcome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130" y="1778236"/>
            <a:ext cx="8927869" cy="421524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GB" dirty="0" smtClean="0"/>
              <a:t>Disease-specific </a:t>
            </a:r>
            <a:r>
              <a:rPr lang="en-GB" dirty="0"/>
              <a:t>HRQoL (respiratory symptoms of domain of QoL-B) at 52 weeks</a:t>
            </a:r>
          </a:p>
          <a:p>
            <a:pPr lvl="0"/>
            <a:r>
              <a:rPr lang="en-GB" dirty="0"/>
              <a:t>Time to next exacerbation </a:t>
            </a:r>
            <a:r>
              <a:rPr lang="en-GB" dirty="0" smtClean="0"/>
              <a:t>post-randomisation</a:t>
            </a:r>
            <a:endParaRPr lang="en-GB" dirty="0"/>
          </a:p>
          <a:p>
            <a:pPr lvl="0"/>
            <a:r>
              <a:rPr lang="en-GB" dirty="0"/>
              <a:t>Number of days of antibiotics related to exacerbations over 52 weeks</a:t>
            </a:r>
          </a:p>
          <a:p>
            <a:pPr lvl="0"/>
            <a:r>
              <a:rPr lang="en-GB" dirty="0"/>
              <a:t>Generic HRQoL</a:t>
            </a:r>
          </a:p>
          <a:p>
            <a:pPr lvl="0"/>
            <a:r>
              <a:rPr lang="en-GB" dirty="0"/>
              <a:t>Health Service use over 52 weeks</a:t>
            </a:r>
          </a:p>
          <a:p>
            <a:pPr lvl="0"/>
            <a:r>
              <a:rPr lang="en-GB" dirty="0"/>
              <a:t>QALY over 52 weeks</a:t>
            </a:r>
          </a:p>
          <a:p>
            <a:pPr lvl="0"/>
            <a:r>
              <a:rPr lang="en-GB" dirty="0"/>
              <a:t>Measurement of health impairment using the SGRQ</a:t>
            </a:r>
          </a:p>
          <a:p>
            <a:pPr lvl="0"/>
            <a:r>
              <a:rPr lang="en-GB" dirty="0"/>
              <a:t>Patient preferences for treatment</a:t>
            </a:r>
          </a:p>
          <a:p>
            <a:pPr lvl="0"/>
            <a:r>
              <a:rPr lang="en-GB" dirty="0"/>
              <a:t>Adverse Events over 52 weeks</a:t>
            </a:r>
          </a:p>
          <a:p>
            <a:pPr lvl="0"/>
            <a:r>
              <a:rPr lang="en-GB" dirty="0"/>
              <a:t>Lung function over 52 weeks</a:t>
            </a:r>
          </a:p>
          <a:p>
            <a:pPr lvl="0"/>
            <a:r>
              <a:rPr lang="en-GB" dirty="0"/>
              <a:t>Adherence to HTS and </a:t>
            </a:r>
            <a:r>
              <a:rPr lang="en-GB" dirty="0" err="1"/>
              <a:t>carbocisteine</a:t>
            </a:r>
            <a:r>
              <a:rPr lang="en-GB" dirty="0"/>
              <a:t> over 52 weeks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182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roup 100"/>
          <p:cNvGrpSpPr/>
          <p:nvPr/>
        </p:nvGrpSpPr>
        <p:grpSpPr>
          <a:xfrm>
            <a:off x="1868485" y="860102"/>
            <a:ext cx="5485406" cy="5390303"/>
            <a:chOff x="-214473" y="0"/>
            <a:chExt cx="6625516" cy="7884163"/>
          </a:xfrm>
        </p:grpSpPr>
        <p:grpSp>
          <p:nvGrpSpPr>
            <p:cNvPr id="102" name="Group 101"/>
            <p:cNvGrpSpPr/>
            <p:nvPr/>
          </p:nvGrpSpPr>
          <p:grpSpPr>
            <a:xfrm>
              <a:off x="-214473" y="1075536"/>
              <a:ext cx="6625516" cy="6808627"/>
              <a:chOff x="-214473" y="1075538"/>
              <a:chExt cx="6625516" cy="6786324"/>
            </a:xfrm>
          </p:grpSpPr>
          <p:sp>
            <p:nvSpPr>
              <p:cNvPr id="105" name="TextBox 25"/>
              <p:cNvSpPr txBox="1"/>
              <p:nvPr/>
            </p:nvSpPr>
            <p:spPr>
              <a:xfrm>
                <a:off x="1912702" y="1075538"/>
                <a:ext cx="2790825" cy="354171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Patient eligibility assessed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6" name="TextBox 26"/>
              <p:cNvSpPr txBox="1"/>
              <p:nvPr/>
            </p:nvSpPr>
            <p:spPr>
              <a:xfrm>
                <a:off x="1034758" y="3659993"/>
                <a:ext cx="2029322" cy="1616023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wrap="square" rtlCol="0">
                <a:noAutofit/>
              </a:bodyPr>
              <a:lstStyle/>
              <a:p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Intervention 2:</a:t>
                </a:r>
                <a:r>
                  <a:rPr lang="en-US" sz="1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 care and carbocisteine 750 mg administered 3x daily </a:t>
                </a:r>
                <a:r>
                  <a:rPr lang="en-US" sz="1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until visit 3 then </a:t>
                </a: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750 mg administered twice daily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en-US" sz="1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n=72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7" name="TextBox 27"/>
              <p:cNvSpPr txBox="1"/>
              <p:nvPr/>
            </p:nvSpPr>
            <p:spPr>
              <a:xfrm>
                <a:off x="5339151" y="3659993"/>
                <a:ext cx="1071892" cy="1616024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wrap="square" rtlCol="0">
                <a:noAutofit/>
              </a:bodyPr>
              <a:lstStyle/>
              <a:p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Intervention 4:</a:t>
                </a:r>
                <a:r>
                  <a:rPr lang="en-US" sz="1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 care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en-US" sz="1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n=72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8" name="TextBox 28"/>
              <p:cNvSpPr txBox="1"/>
              <p:nvPr/>
            </p:nvSpPr>
            <p:spPr>
              <a:xfrm>
                <a:off x="3011400" y="3659994"/>
                <a:ext cx="2366052" cy="1616025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wrap="square" rtlCol="0">
                <a:noAutofit/>
              </a:bodyPr>
              <a:lstStyle/>
              <a:p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Intervention 3:</a:t>
                </a:r>
                <a:b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 care and nebulised HTS (6%) twice daily and carbocisteine 750 mg administered 3x </a:t>
                </a:r>
                <a:r>
                  <a:rPr lang="en-US" sz="1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daily until visit 3 then </a:t>
                </a: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750 mg administered twice daily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en-US" sz="1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n=72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9" name="TextBox 29"/>
              <p:cNvSpPr txBox="1"/>
              <p:nvPr/>
            </p:nvSpPr>
            <p:spPr>
              <a:xfrm>
                <a:off x="-214473" y="3666416"/>
                <a:ext cx="1249231" cy="16096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wrap="square" rtlCol="0">
                <a:noAutofit/>
              </a:bodyPr>
              <a:lstStyle/>
              <a:p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Intervention 1:</a:t>
                </a:r>
                <a:r>
                  <a:rPr lang="en-US" sz="1000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GB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Standard care and nebulised HTS (6%) twice daily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en-GB" sz="1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n=72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0" name="TextBox 30"/>
              <p:cNvSpPr txBox="1"/>
              <p:nvPr/>
            </p:nvSpPr>
            <p:spPr>
              <a:xfrm>
                <a:off x="3622090" y="1995861"/>
                <a:ext cx="2738755" cy="954123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wrap="square" rtlCol="0">
                <a:noAutofit/>
              </a:bodyPr>
              <a:lstStyle/>
              <a:p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Patient excluded: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457200" indent="-228600">
                  <a:tabLst>
                    <a:tab pos="457200" algn="l"/>
                  </a:tabLst>
                </a:pP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Failure to meet inclusion criteria</a:t>
                </a:r>
                <a:endParaRPr lang="en-GB" sz="1100" dirty="0"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228600">
                  <a:tabLst>
                    <a:tab pos="457200" algn="l"/>
                  </a:tabLst>
                </a:pP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Consent declined</a:t>
                </a:r>
                <a:endParaRPr lang="en-GB" sz="1100" dirty="0"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indent="-228600">
                  <a:tabLst>
                    <a:tab pos="457200" algn="l"/>
                  </a:tabLst>
                </a:pP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Other reasons</a:t>
                </a:r>
                <a:endParaRPr lang="en-GB" sz="1100" dirty="0">
                  <a:latin typeface="Arial" panose="020B060402020202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1" name="TextBox 31"/>
              <p:cNvSpPr txBox="1"/>
              <p:nvPr/>
            </p:nvSpPr>
            <p:spPr>
              <a:xfrm>
                <a:off x="94954" y="1995362"/>
                <a:ext cx="2830160" cy="690514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wrap="square" rtlCol="0">
                <a:noAutofit/>
              </a:bodyPr>
              <a:lstStyle/>
              <a:p>
                <a:r>
                  <a:rPr lang="en-GB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Randomised to study using an automated concealed randomisation (</a:t>
                </a:r>
                <a:r>
                  <a:rPr lang="en-GB" sz="1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n=288)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3" name="TextBox 33"/>
              <p:cNvSpPr txBox="1"/>
              <p:nvPr/>
            </p:nvSpPr>
            <p:spPr>
              <a:xfrm>
                <a:off x="888779" y="6245838"/>
                <a:ext cx="4245240" cy="1588734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Analysis at year 1:</a:t>
                </a:r>
                <a:b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n= expected greater than </a:t>
                </a:r>
                <a:r>
                  <a:rPr lang="en-US" sz="1000" dirty="0" smtClean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243</a:t>
                </a: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Primary outcome: Mean number of exacerbations in 52 weeks</a:t>
                </a:r>
                <a:b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Secondary outcomes: QoL-B, Time to next exacerbation, HRQoL, Healthcare Service Use, QALY, SGRQ, Patient Preferences, Adverse Events, Lung Function, Adherence to HTS and carbocisteine.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4" name="TextBox 34"/>
              <p:cNvSpPr txBox="1"/>
              <p:nvPr/>
            </p:nvSpPr>
            <p:spPr>
              <a:xfrm>
                <a:off x="5448109" y="6366050"/>
                <a:ext cx="866776" cy="1495812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wrap="square" rtlCol="0">
                <a:noAutofit/>
              </a:bodyPr>
              <a:lstStyle/>
              <a:p>
                <a:r>
                  <a:rPr lang="en-GB" sz="1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Patients lost to follow-up in primary outcome (15%)</a:t>
                </a:r>
                <a:endParaRPr lang="en-GB" sz="1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cxnSp>
            <p:nvCxnSpPr>
              <p:cNvPr id="115" name="Straight Arrow Connector 114"/>
              <p:cNvCxnSpPr/>
              <p:nvPr/>
            </p:nvCxnSpPr>
            <p:spPr>
              <a:xfrm>
                <a:off x="4592955" y="1429709"/>
                <a:ext cx="0" cy="565759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16" name="Straight Arrow Connector 115"/>
              <p:cNvCxnSpPr/>
              <p:nvPr/>
            </p:nvCxnSpPr>
            <p:spPr>
              <a:xfrm flipH="1">
                <a:off x="2048535" y="1429709"/>
                <a:ext cx="885" cy="565759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17" name="Elbow Connector 116"/>
              <p:cNvCxnSpPr/>
              <p:nvPr/>
            </p:nvCxnSpPr>
            <p:spPr>
              <a:xfrm rot="5400000">
                <a:off x="513348" y="2582670"/>
                <a:ext cx="980540" cy="1186950"/>
              </a:xfrm>
              <a:prstGeom prst="bentConnector3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18" name="Elbow Connector 117"/>
              <p:cNvCxnSpPr/>
              <p:nvPr/>
            </p:nvCxnSpPr>
            <p:spPr>
              <a:xfrm rot="16200000" flipH="1">
                <a:off x="1336198" y="2946769"/>
                <a:ext cx="974117" cy="452327"/>
              </a:xfrm>
              <a:prstGeom prst="bentConnector3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19" name="Elbow Connector 118"/>
              <p:cNvCxnSpPr/>
              <p:nvPr/>
            </p:nvCxnSpPr>
            <p:spPr>
              <a:xfrm rot="16200000" flipH="1">
                <a:off x="2421872" y="1861097"/>
                <a:ext cx="974117" cy="2623674"/>
              </a:xfrm>
              <a:prstGeom prst="bentConnector3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20" name="Elbow Connector 119"/>
              <p:cNvCxnSpPr/>
              <p:nvPr/>
            </p:nvCxnSpPr>
            <p:spPr>
              <a:xfrm rot="16200000" flipH="1">
                <a:off x="3249036" y="1033931"/>
                <a:ext cx="974117" cy="4278004"/>
              </a:xfrm>
              <a:prstGeom prst="bentConnector3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21" name="Elbow Connector 120"/>
              <p:cNvCxnSpPr/>
              <p:nvPr/>
            </p:nvCxnSpPr>
            <p:spPr>
              <a:xfrm rot="16200000" flipH="1">
                <a:off x="1229764" y="4462820"/>
                <a:ext cx="963399" cy="2602640"/>
              </a:xfrm>
              <a:prstGeom prst="bentConnector3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22" name="Elbow Connector 121"/>
              <p:cNvCxnSpPr/>
              <p:nvPr/>
            </p:nvCxnSpPr>
            <p:spPr>
              <a:xfrm rot="16200000" flipH="1">
                <a:off x="2046190" y="5279245"/>
                <a:ext cx="969823" cy="963363"/>
              </a:xfrm>
              <a:prstGeom prst="bentConnector3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23" name="Elbow Connector 122"/>
              <p:cNvCxnSpPr/>
              <p:nvPr/>
            </p:nvCxnSpPr>
            <p:spPr>
              <a:xfrm rot="5400000">
                <a:off x="3135075" y="5160148"/>
                <a:ext cx="963399" cy="1207983"/>
              </a:xfrm>
              <a:prstGeom prst="bentConnector3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24" name="Elbow Connector 123"/>
              <p:cNvCxnSpPr/>
              <p:nvPr/>
            </p:nvCxnSpPr>
            <p:spPr>
              <a:xfrm rot="5400000">
                <a:off x="3959030" y="4329772"/>
                <a:ext cx="969822" cy="2862314"/>
              </a:xfrm>
              <a:prstGeom prst="bentConnector3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  <p:cxnSp>
            <p:nvCxnSpPr>
              <p:cNvPr id="125" name="Straight Arrow Connector 124"/>
              <p:cNvCxnSpPr/>
              <p:nvPr/>
            </p:nvCxnSpPr>
            <p:spPr>
              <a:xfrm>
                <a:off x="4990809" y="7117970"/>
                <a:ext cx="457300" cy="6592"/>
              </a:xfrm>
              <a:prstGeom prst="straightConnector1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sp>
          <p:nvSpPr>
            <p:cNvPr id="103" name="TextBox 35"/>
            <p:cNvSpPr txBox="1"/>
            <p:nvPr/>
          </p:nvSpPr>
          <p:spPr>
            <a:xfrm>
              <a:off x="708070" y="0"/>
              <a:ext cx="5200015" cy="594848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Patients with BE will be recruited from </a:t>
              </a:r>
              <a:r>
                <a:rPr lang="en-US" sz="1000" dirty="0" smtClean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 maximum of 24 sites (including </a:t>
              </a:r>
              <a:r>
                <a:rPr lang="en-US" sz="1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representation from the BRONCH-UK, EMBARC, NIHR or NICRN portfolio)</a:t>
              </a:r>
              <a:endParaRPr lang="en-GB" sz="12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04" name="Straight Arrow Connector 103"/>
            <p:cNvCxnSpPr/>
            <p:nvPr/>
          </p:nvCxnSpPr>
          <p:spPr>
            <a:xfrm>
              <a:off x="3308079" y="594848"/>
              <a:ext cx="36" cy="480688"/>
            </a:xfrm>
            <a:prstGeom prst="straightConnector1">
              <a:avLst/>
            </a:prstGeom>
            <a:noFill/>
            <a:ln w="6350" cap="flat" cmpd="sng" algn="ctr">
              <a:solidFill>
                <a:srgbClr val="5B9BD5"/>
              </a:solidFill>
              <a:prstDash val="solid"/>
              <a:miter lim="800000"/>
              <a:tailEnd type="triangle"/>
            </a:ln>
            <a:effectLst/>
          </p:spPr>
        </p:cxnSp>
      </p:grpSp>
      <p:pic>
        <p:nvPicPr>
          <p:cNvPr id="32" name="Picture 31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58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744913" y="519111"/>
            <a:ext cx="7471294" cy="823912"/>
          </a:xfrm>
        </p:spPr>
        <p:txBody>
          <a:bodyPr/>
          <a:lstStyle/>
          <a:p>
            <a:pPr algn="ctr"/>
            <a:r>
              <a:rPr lang="en-GB" sz="4400" dirty="0">
                <a:solidFill>
                  <a:srgbClr val="808000"/>
                </a:solidFill>
                <a:latin typeface="+mj-lt"/>
              </a:rPr>
              <a:t>Inclusion Criteria </a:t>
            </a:r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91440" y="-217199"/>
            <a:ext cx="914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GB" b="1" dirty="0">
              <a:solidFill>
                <a:srgbClr val="80800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Content Placeholder 2"/>
          <p:cNvSpPr>
            <a:spLocks noGrp="1"/>
          </p:cNvSpPr>
          <p:nvPr>
            <p:ph sz="half" idx="2"/>
          </p:nvPr>
        </p:nvSpPr>
        <p:spPr>
          <a:xfrm>
            <a:off x="267335" y="1123219"/>
            <a:ext cx="8785225" cy="5643249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Diagnosis of BE on high resolution computed tomography (HRCT)/computed tomography (CT) scans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BE must be the primary respiratory diagnosis</a:t>
            </a:r>
          </a:p>
          <a:p>
            <a:r>
              <a:rPr lang="en-GB" sz="2000" dirty="0" smtClean="0"/>
              <a:t>One </a:t>
            </a:r>
            <a:r>
              <a:rPr lang="en-GB" sz="2000" dirty="0"/>
              <a:t>or more pulmonary exacerbations in </a:t>
            </a:r>
            <a:r>
              <a:rPr lang="en-GB" sz="2000" dirty="0" smtClean="0"/>
              <a:t>the last year requiring antibiotics</a:t>
            </a:r>
            <a:r>
              <a:rPr lang="en-GB" sz="2000" dirty="0">
                <a:solidFill>
                  <a:srgbClr val="808000"/>
                </a:solidFill>
              </a:rPr>
              <a:t> *</a:t>
            </a:r>
            <a:endParaRPr lang="en-GB" sz="2000" dirty="0"/>
          </a:p>
          <a:p>
            <a:r>
              <a:rPr lang="en-GB" sz="2000" dirty="0"/>
              <a:t>Production of daily </a:t>
            </a:r>
            <a:r>
              <a:rPr lang="en-GB" sz="2000" dirty="0" smtClean="0"/>
              <a:t>sputum</a:t>
            </a:r>
            <a:r>
              <a:rPr lang="en-GB" sz="2000" dirty="0" smtClean="0">
                <a:solidFill>
                  <a:srgbClr val="808000"/>
                </a:solidFill>
              </a:rPr>
              <a:t>**</a:t>
            </a:r>
            <a:endParaRPr lang="en-GB" sz="2000" dirty="0">
              <a:solidFill>
                <a:srgbClr val="808000"/>
              </a:solidFill>
            </a:endParaRPr>
          </a:p>
          <a:p>
            <a:r>
              <a:rPr lang="en-GB" sz="2000" dirty="0" smtClean="0"/>
              <a:t>Stable from a respiratory point of view for </a:t>
            </a:r>
            <a:r>
              <a:rPr lang="en-GB" sz="2000" dirty="0"/>
              <a:t>14 or more days before the first study visit with no changes to </a:t>
            </a:r>
            <a:r>
              <a:rPr lang="en-GB" sz="2000" dirty="0" smtClean="0"/>
              <a:t>treatment</a:t>
            </a:r>
            <a:r>
              <a:rPr lang="en-GB" sz="2000" dirty="0" smtClean="0">
                <a:solidFill>
                  <a:srgbClr val="808000"/>
                </a:solidFill>
              </a:rPr>
              <a:t>***</a:t>
            </a:r>
            <a:endParaRPr lang="en-GB" sz="2000" dirty="0">
              <a:solidFill>
                <a:srgbClr val="808000"/>
              </a:solidFill>
            </a:endParaRPr>
          </a:p>
          <a:p>
            <a:r>
              <a:rPr lang="en-GB" sz="2000" dirty="0"/>
              <a:t>Willing to continue any other existing chronic medication throughout the study</a:t>
            </a:r>
          </a:p>
          <a:p>
            <a:r>
              <a:rPr lang="en-GB" sz="2000" dirty="0"/>
              <a:t>Female subjects must be either surgically sterile, </a:t>
            </a:r>
            <a:r>
              <a:rPr lang="en-GB" sz="2000" dirty="0" smtClean="0"/>
              <a:t>postmenopausal, </a:t>
            </a:r>
            <a:r>
              <a:rPr lang="en-GB" sz="2000" dirty="0"/>
              <a:t>or agree to use effective contraception during the treatment period of the </a:t>
            </a:r>
            <a:r>
              <a:rPr lang="en-GB" sz="2000" dirty="0" smtClean="0"/>
              <a:t>trial</a:t>
            </a:r>
          </a:p>
          <a:p>
            <a:pPr marL="0" indent="0">
              <a:buNone/>
            </a:pPr>
            <a:endParaRPr lang="en-GB" sz="100" dirty="0" smtClean="0"/>
          </a:p>
          <a:p>
            <a:pPr marL="0" indent="0">
              <a:buNone/>
            </a:pPr>
            <a:r>
              <a:rPr lang="en-GB" sz="1600" dirty="0" smtClean="0">
                <a:solidFill>
                  <a:srgbClr val="808000"/>
                </a:solidFill>
              </a:rPr>
              <a:t>*</a:t>
            </a:r>
            <a:r>
              <a:rPr lang="en-GB" sz="1600" i="1" dirty="0" smtClean="0">
                <a:solidFill>
                  <a:srgbClr val="808000"/>
                </a:solidFill>
              </a:rPr>
              <a:t> This can include patient-reported exacerbations</a:t>
            </a:r>
          </a:p>
          <a:p>
            <a:pPr marL="0" indent="0">
              <a:buNone/>
            </a:pPr>
            <a:r>
              <a:rPr lang="en-GB" sz="1600" dirty="0" smtClean="0">
                <a:solidFill>
                  <a:srgbClr val="808000"/>
                </a:solidFill>
              </a:rPr>
              <a:t>** </a:t>
            </a:r>
            <a:r>
              <a:rPr lang="en-GB" sz="1600" i="1" dirty="0" smtClean="0">
                <a:solidFill>
                  <a:srgbClr val="808000"/>
                </a:solidFill>
              </a:rPr>
              <a:t>This </a:t>
            </a:r>
            <a:r>
              <a:rPr lang="en-GB" sz="1600" i="1" dirty="0">
                <a:solidFill>
                  <a:srgbClr val="808000"/>
                </a:solidFill>
              </a:rPr>
              <a:t>includes patients who expectorate sputum on a daily basis and/or patients that expectorate sputum on most days but experience difficulty in expectoration on other days</a:t>
            </a:r>
            <a:r>
              <a:rPr lang="en-GB" sz="1600" i="1" dirty="0" smtClean="0">
                <a:solidFill>
                  <a:srgbClr val="808000"/>
                </a:solidFill>
              </a:rPr>
              <a:t>.</a:t>
            </a:r>
            <a:r>
              <a:rPr lang="en-GB" sz="1600" i="1" dirty="0">
                <a:solidFill>
                  <a:srgbClr val="808000"/>
                </a:solidFill>
              </a:rPr>
              <a:t> </a:t>
            </a:r>
            <a:r>
              <a:rPr lang="en-GB" sz="1600" i="1" dirty="0" smtClean="0">
                <a:solidFill>
                  <a:srgbClr val="808000"/>
                </a:solidFill>
              </a:rPr>
              <a:t>(4-5 days per week as a guide)</a:t>
            </a:r>
          </a:p>
          <a:p>
            <a:pPr marL="0" indent="0">
              <a:buNone/>
            </a:pPr>
            <a:r>
              <a:rPr lang="en-GB" sz="1600" dirty="0" smtClean="0">
                <a:solidFill>
                  <a:srgbClr val="808000"/>
                </a:solidFill>
              </a:rPr>
              <a:t>*** </a:t>
            </a:r>
            <a:r>
              <a:rPr lang="en-GB" sz="1600" i="1" dirty="0">
                <a:solidFill>
                  <a:srgbClr val="808000"/>
                </a:solidFill>
              </a:rPr>
              <a:t>This inclusion refers to chest treatment however some antibiotics (e.g. for a urinary tract infection (UTI) may have chest coverage and need to be considered. </a:t>
            </a:r>
            <a:r>
              <a:rPr lang="en-GB" sz="1600" dirty="0">
                <a:solidFill>
                  <a:srgbClr val="808000"/>
                </a:solidFill>
              </a:rPr>
              <a:t>	</a:t>
            </a:r>
          </a:p>
          <a:p>
            <a:pPr marL="0" indent="0">
              <a:buNone/>
            </a:pPr>
            <a:endParaRPr lang="en-GB" sz="2000" i="1" dirty="0" smtClean="0">
              <a:solidFill>
                <a:srgbClr val="808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2000" i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en-GB" sz="2000" i="1" dirty="0" smtClean="0"/>
              <a:t> </a:t>
            </a:r>
            <a:endParaRPr lang="en-GB" sz="2000" i="1" dirty="0"/>
          </a:p>
        </p:txBody>
      </p:sp>
    </p:spTree>
    <p:extLst>
      <p:ext uri="{BB962C8B-B14F-4D97-AF65-F5344CB8AC3E}">
        <p14:creationId xmlns:p14="http://schemas.microsoft.com/office/powerpoint/2010/main" val="95129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1801"/>
            <a:ext cx="9144000" cy="62938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Exclusion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857" y="851658"/>
            <a:ext cx="8394345" cy="4918075"/>
          </a:xfrm>
        </p:spPr>
        <p:txBody>
          <a:bodyPr>
            <a:noAutofit/>
          </a:bodyPr>
          <a:lstStyle/>
          <a:p>
            <a:r>
              <a:rPr lang="en-GB" sz="1800" dirty="0"/>
              <a:t>Age &lt;18 </a:t>
            </a:r>
            <a:r>
              <a:rPr lang="en-GB" sz="1800" dirty="0" smtClean="0"/>
              <a:t>years </a:t>
            </a:r>
            <a:r>
              <a:rPr lang="en-GB" sz="1800" dirty="0"/>
              <a:t>old</a:t>
            </a:r>
          </a:p>
          <a:p>
            <a:r>
              <a:rPr lang="en-GB" sz="1800" dirty="0"/>
              <a:t>Patients with cystic </a:t>
            </a:r>
            <a:r>
              <a:rPr lang="en-GB" sz="1800" dirty="0" smtClean="0"/>
              <a:t>fibrosis</a:t>
            </a:r>
          </a:p>
          <a:p>
            <a:r>
              <a:rPr lang="en-GB" sz="1800" dirty="0" smtClean="0"/>
              <a:t>Patients with COPD as a primary respiratory diagnosis</a:t>
            </a:r>
          </a:p>
          <a:p>
            <a:pPr lvl="0"/>
            <a:r>
              <a:rPr lang="en-GB" sz="1800" dirty="0">
                <a:solidFill>
                  <a:prstClr val="black"/>
                </a:solidFill>
              </a:rPr>
              <a:t>Current smokers, female ex-smokers with greater than 20 pack years and male ex-smokers with greater than 25 pack </a:t>
            </a:r>
            <a:r>
              <a:rPr lang="en-GB" sz="1800" dirty="0" smtClean="0">
                <a:solidFill>
                  <a:prstClr val="black"/>
                </a:solidFill>
              </a:rPr>
              <a:t>years</a:t>
            </a:r>
            <a:endParaRPr lang="en-GB" sz="1800" dirty="0"/>
          </a:p>
          <a:p>
            <a:r>
              <a:rPr lang="en-GB" sz="1800" dirty="0"/>
              <a:t>FEV1 &lt;30%</a:t>
            </a:r>
          </a:p>
          <a:p>
            <a:r>
              <a:rPr lang="en-GB" sz="1800" dirty="0" smtClean="0"/>
              <a:t>If being treated with </a:t>
            </a:r>
            <a:r>
              <a:rPr lang="en-GB" sz="1800" dirty="0"/>
              <a:t>long term </a:t>
            </a:r>
            <a:r>
              <a:rPr lang="en-GB" sz="1800" dirty="0" smtClean="0"/>
              <a:t>macrolides or other long term antibiotic, </a:t>
            </a:r>
            <a:r>
              <a:rPr lang="en-GB" sz="1800" dirty="0"/>
              <a:t>on </a:t>
            </a:r>
            <a:r>
              <a:rPr lang="en-GB" sz="1800" dirty="0" smtClean="0"/>
              <a:t>treatment for less than </a:t>
            </a:r>
            <a:r>
              <a:rPr lang="en-GB" sz="1800" dirty="0"/>
              <a:t>one month before joining the </a:t>
            </a:r>
            <a:r>
              <a:rPr lang="en-GB" sz="1800" dirty="0" smtClean="0"/>
              <a:t>study</a:t>
            </a:r>
            <a:r>
              <a:rPr lang="en-GB" sz="1800" baseline="30000" dirty="0" smtClean="0">
                <a:solidFill>
                  <a:srgbClr val="808000"/>
                </a:solidFill>
              </a:rPr>
              <a:t>#</a:t>
            </a:r>
          </a:p>
          <a:p>
            <a:r>
              <a:rPr lang="en-GB" sz="1800" dirty="0" smtClean="0"/>
              <a:t>Patients on regular isotonic saline</a:t>
            </a:r>
            <a:r>
              <a:rPr lang="en-GB" sz="1800" baseline="30000" dirty="0" smtClean="0">
                <a:solidFill>
                  <a:srgbClr val="808000"/>
                </a:solidFill>
              </a:rPr>
              <a:t>##</a:t>
            </a:r>
          </a:p>
          <a:p>
            <a:r>
              <a:rPr lang="en-GB" sz="1800" dirty="0" smtClean="0"/>
              <a:t>Treatment </a:t>
            </a:r>
            <a:r>
              <a:rPr lang="en-GB" sz="1800" dirty="0"/>
              <a:t>with HTS, carbocisteine or any </a:t>
            </a:r>
            <a:r>
              <a:rPr lang="en-GB" sz="1800" dirty="0" err="1"/>
              <a:t>m</a:t>
            </a:r>
            <a:r>
              <a:rPr lang="en-GB" sz="1800" dirty="0" err="1" smtClean="0"/>
              <a:t>ucoactives</a:t>
            </a:r>
            <a:r>
              <a:rPr lang="en-GB" sz="1800" dirty="0" smtClean="0"/>
              <a:t> </a:t>
            </a:r>
            <a:r>
              <a:rPr lang="en-GB" sz="1800" dirty="0"/>
              <a:t>within the past 30 </a:t>
            </a:r>
            <a:r>
              <a:rPr lang="en-GB" sz="1800" dirty="0" smtClean="0"/>
              <a:t>days</a:t>
            </a:r>
            <a:r>
              <a:rPr lang="en-GB" sz="1800" baseline="30000" dirty="0" smtClean="0">
                <a:solidFill>
                  <a:srgbClr val="808000"/>
                </a:solidFill>
              </a:rPr>
              <a:t>###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66634" y="0"/>
            <a:ext cx="877456" cy="95299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6541" y="4467602"/>
            <a:ext cx="8884022" cy="2390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baseline="30000" dirty="0" smtClean="0">
                <a:solidFill>
                  <a:srgbClr val="808000"/>
                </a:solidFill>
              </a:rPr>
              <a:t>#</a:t>
            </a:r>
            <a:r>
              <a:rPr lang="en-US" sz="1600" i="1" dirty="0" smtClean="0">
                <a:solidFill>
                  <a:srgbClr val="808000"/>
                </a:solidFill>
              </a:rPr>
              <a:t>If </a:t>
            </a:r>
            <a:r>
              <a:rPr lang="en-US" sz="1600" i="1" dirty="0">
                <a:solidFill>
                  <a:srgbClr val="808000"/>
                </a:solidFill>
              </a:rPr>
              <a:t>a patient is currently prescribed long term macrolides or other long term antibiotic they must have had no change to their treatment within the 30 days prior to </a:t>
            </a:r>
            <a:r>
              <a:rPr lang="en-US" sz="1600" i="1" dirty="0" err="1">
                <a:solidFill>
                  <a:srgbClr val="808000"/>
                </a:solidFill>
              </a:rPr>
              <a:t>randomisation</a:t>
            </a:r>
            <a:r>
              <a:rPr lang="en-US" sz="1600" i="1" dirty="0">
                <a:solidFill>
                  <a:srgbClr val="808000"/>
                </a:solidFill>
              </a:rPr>
              <a:t> i.e. if they are prescribed macrolides on a seasonal basis they must not have stopped or started treatment within the 30 days prior to being </a:t>
            </a:r>
            <a:r>
              <a:rPr lang="en-US" sz="1600" i="1" dirty="0" err="1">
                <a:solidFill>
                  <a:srgbClr val="808000"/>
                </a:solidFill>
              </a:rPr>
              <a:t>randomised</a:t>
            </a:r>
            <a:r>
              <a:rPr lang="en-US" sz="1600" i="1" dirty="0" smtClean="0">
                <a:solidFill>
                  <a:srgbClr val="808000"/>
                </a:solidFill>
              </a:rPr>
              <a:t>.</a:t>
            </a:r>
          </a:p>
          <a:p>
            <a:endParaRPr lang="en-GB" sz="1600" i="1" baseline="30000" dirty="0" smtClean="0">
              <a:solidFill>
                <a:srgbClr val="808000"/>
              </a:solidFill>
            </a:endParaRPr>
          </a:p>
          <a:p>
            <a:r>
              <a:rPr lang="en-GB" sz="1600" i="1" baseline="30000" dirty="0" smtClean="0">
                <a:solidFill>
                  <a:srgbClr val="808000"/>
                </a:solidFill>
              </a:rPr>
              <a:t>##</a:t>
            </a:r>
            <a:r>
              <a:rPr lang="en-US" sz="1600" i="1" dirty="0" smtClean="0">
                <a:solidFill>
                  <a:srgbClr val="808000"/>
                </a:solidFill>
              </a:rPr>
              <a:t>Short </a:t>
            </a:r>
            <a:r>
              <a:rPr lang="en-US" sz="1600" i="1" dirty="0">
                <a:solidFill>
                  <a:srgbClr val="808000"/>
                </a:solidFill>
              </a:rPr>
              <a:t>term use of isotonic saline for exacerbation management is not an exclusion criteria. In addition patients using isotonic saline as a mixer for </a:t>
            </a:r>
            <a:r>
              <a:rPr lang="en-US" sz="1600" i="1" dirty="0" err="1">
                <a:solidFill>
                  <a:srgbClr val="808000"/>
                </a:solidFill>
              </a:rPr>
              <a:t>colomycin</a:t>
            </a:r>
            <a:r>
              <a:rPr lang="en-US" sz="1600" i="1" dirty="0">
                <a:solidFill>
                  <a:srgbClr val="808000"/>
                </a:solidFill>
              </a:rPr>
              <a:t> or using saline nasal sprays are not excluded </a:t>
            </a:r>
            <a:endParaRPr lang="en-US" sz="1600" dirty="0">
              <a:solidFill>
                <a:srgbClr val="808000"/>
              </a:solidFill>
            </a:endParaRPr>
          </a:p>
          <a:p>
            <a:endParaRPr lang="en-US" sz="1600" i="1" baseline="30000" dirty="0" smtClean="0">
              <a:solidFill>
                <a:srgbClr val="808000"/>
              </a:solidFill>
            </a:endParaRPr>
          </a:p>
          <a:p>
            <a:r>
              <a:rPr lang="en-US" sz="1600" i="1" baseline="30000" dirty="0" smtClean="0">
                <a:solidFill>
                  <a:srgbClr val="808000"/>
                </a:solidFill>
              </a:rPr>
              <a:t>###</a:t>
            </a:r>
            <a:r>
              <a:rPr lang="en-US" sz="1600" i="1" dirty="0" smtClean="0">
                <a:solidFill>
                  <a:srgbClr val="808000"/>
                </a:solidFill>
              </a:rPr>
              <a:t> </a:t>
            </a:r>
            <a:r>
              <a:rPr lang="en-US" sz="1600" i="1" dirty="0">
                <a:solidFill>
                  <a:srgbClr val="808000"/>
                </a:solidFill>
              </a:rPr>
              <a:t>Patients who use HTS and/or </a:t>
            </a:r>
            <a:r>
              <a:rPr lang="en-US" sz="1600" i="1" dirty="0" err="1">
                <a:solidFill>
                  <a:srgbClr val="808000"/>
                </a:solidFill>
              </a:rPr>
              <a:t>carbocisteine</a:t>
            </a:r>
            <a:r>
              <a:rPr lang="en-US" sz="1600" i="1" dirty="0">
                <a:solidFill>
                  <a:srgbClr val="808000"/>
                </a:solidFill>
              </a:rPr>
              <a:t> very occasionally or PRN i.e. during an exacerbation and have not used within 30 days prior to </a:t>
            </a:r>
            <a:r>
              <a:rPr lang="en-US" sz="1600" i="1" dirty="0" err="1">
                <a:solidFill>
                  <a:srgbClr val="808000"/>
                </a:solidFill>
              </a:rPr>
              <a:t>randomisation</a:t>
            </a:r>
            <a:r>
              <a:rPr lang="en-US" sz="1600" i="1" dirty="0">
                <a:solidFill>
                  <a:srgbClr val="808000"/>
                </a:solidFill>
              </a:rPr>
              <a:t> are not excluded</a:t>
            </a:r>
            <a:r>
              <a:rPr lang="en-US" sz="1600" i="1" dirty="0" smtClean="0">
                <a:solidFill>
                  <a:srgbClr val="808000"/>
                </a:solidFill>
              </a:rPr>
              <a:t>.</a:t>
            </a:r>
            <a:endParaRPr lang="en-GB" sz="1600" i="1" dirty="0">
              <a:solidFill>
                <a:srgbClr val="8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7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5061" y="317174"/>
            <a:ext cx="9144000" cy="629388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Exclusion Criteria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499730" y="1417743"/>
            <a:ext cx="8200925" cy="285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/>
              <a:t>Known contraindication or intolerance to HTS or carbocisteine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/>
              <a:t>Hypersensitivity to any of the active ingredients or the excipients of carbocisteine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/>
              <a:t>Active peptic </a:t>
            </a:r>
            <a:r>
              <a:rPr lang="en-GB" dirty="0" smtClean="0"/>
              <a:t>ulceration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Any </a:t>
            </a:r>
            <a:r>
              <a:rPr lang="en-GB" dirty="0"/>
              <a:t>hereditary galactose intolerance, Lapp lactase deficiency, or glucose-galactose </a:t>
            </a:r>
            <a:r>
              <a:rPr lang="en-GB" dirty="0" smtClean="0"/>
              <a:t>malabsorption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Patients </a:t>
            </a:r>
            <a:r>
              <a:rPr lang="en-GB" dirty="0"/>
              <a:t>unable to swallow oral </a:t>
            </a:r>
            <a:r>
              <a:rPr lang="en-GB" dirty="0" smtClean="0"/>
              <a:t>capsules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Women </a:t>
            </a:r>
            <a:r>
              <a:rPr lang="en-GB" dirty="0"/>
              <a:t>who are pregnant or </a:t>
            </a:r>
            <a:r>
              <a:rPr lang="en-GB" dirty="0" smtClean="0"/>
              <a:t>lactating</a:t>
            </a:r>
          </a:p>
          <a:p>
            <a:pPr marL="285750" indent="-28575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dirty="0" smtClean="0"/>
              <a:t>Participation </a:t>
            </a:r>
            <a:r>
              <a:rPr lang="en-GB" dirty="0"/>
              <a:t>in other trials of investigational medicinal products within 30 </a:t>
            </a:r>
            <a:r>
              <a:rPr lang="en-GB" dirty="0" smtClean="0"/>
              <a:t>days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9730" y="5212120"/>
            <a:ext cx="85148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Please Note: </a:t>
            </a:r>
            <a:r>
              <a:rPr lang="en-GB" dirty="0" smtClean="0"/>
              <a:t>Please ensure local COVID guidance is followed with regards to the conduct of clinical trial activities. Patients should not be recruited until 1 month post recovery from COVID  (discussed on a case by case basis).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82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5398"/>
            <a:ext cx="9144000" cy="1325563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rgbClr val="808000"/>
                </a:solidFill>
              </a:rPr>
              <a:t>HTS/</a:t>
            </a:r>
            <a:r>
              <a:rPr lang="en-GB" b="1" dirty="0" err="1" smtClean="0">
                <a:solidFill>
                  <a:srgbClr val="808000"/>
                </a:solidFill>
              </a:rPr>
              <a:t>Carbocisteine</a:t>
            </a:r>
            <a:r>
              <a:rPr lang="en-GB" b="1" dirty="0" smtClean="0">
                <a:solidFill>
                  <a:srgbClr val="808000"/>
                </a:solidFill>
              </a:rPr>
              <a:t> Washout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18361"/>
            <a:ext cx="7886700" cy="4530726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If the patient is currently prescribed HTS, carbocisteine or other </a:t>
            </a:r>
            <a:r>
              <a:rPr lang="en-GB" dirty="0" err="1"/>
              <a:t>m</a:t>
            </a:r>
            <a:r>
              <a:rPr lang="en-GB" dirty="0" err="1" smtClean="0"/>
              <a:t>ucoactives</a:t>
            </a:r>
            <a:r>
              <a:rPr lang="en-GB" dirty="0" smtClean="0"/>
              <a:t> for the treatment of their BE and the patient wants to be part of the trial, the patient and physician can decide to do a washout</a:t>
            </a:r>
          </a:p>
          <a:p>
            <a:r>
              <a:rPr lang="en-GB" dirty="0" smtClean="0"/>
              <a:t>Informed consent should be taken prior to washout</a:t>
            </a:r>
          </a:p>
          <a:p>
            <a:r>
              <a:rPr lang="en-GB" dirty="0" smtClean="0"/>
              <a:t>Patients should stop regular </a:t>
            </a:r>
            <a:r>
              <a:rPr lang="en-GB" dirty="0" err="1" smtClean="0"/>
              <a:t>mucoactive</a:t>
            </a:r>
            <a:r>
              <a:rPr lang="en-GB" dirty="0" smtClean="0"/>
              <a:t> treatment for </a:t>
            </a:r>
            <a:r>
              <a:rPr lang="en-GB" b="1" dirty="0" smtClean="0"/>
              <a:t>at least </a:t>
            </a:r>
            <a:r>
              <a:rPr lang="en-GB" dirty="0" smtClean="0"/>
              <a:t>30 days </a:t>
            </a:r>
          </a:p>
          <a:p>
            <a:r>
              <a:rPr lang="en-GB" dirty="0"/>
              <a:t>C</a:t>
            </a:r>
            <a:r>
              <a:rPr lang="en-GB" dirty="0" smtClean="0"/>
              <a:t>onfirmation of eligibility and baseline assessments completed following the washout</a:t>
            </a:r>
          </a:p>
          <a:p>
            <a:r>
              <a:rPr lang="en-GB" dirty="0" smtClean="0"/>
              <a:t>The patient cannot be randomised until after the washout and eligibility is confirmed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337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" y="267202"/>
            <a:ext cx="7821779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Smoking Pack </a:t>
            </a:r>
            <a:r>
              <a:rPr lang="en-GB" b="1" dirty="0" smtClean="0">
                <a:solidFill>
                  <a:srgbClr val="808000"/>
                </a:solidFill>
              </a:rPr>
              <a:t>Years </a:t>
            </a:r>
            <a:r>
              <a:rPr lang="en-GB" b="1" dirty="0">
                <a:solidFill>
                  <a:srgbClr val="808000"/>
                </a:solidFill>
              </a:rPr>
              <a:t>Calculation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227" y="1629409"/>
            <a:ext cx="7886700" cy="4909504"/>
          </a:xfrm>
        </p:spPr>
        <p:txBody>
          <a:bodyPr>
            <a:normAutofit/>
          </a:bodyPr>
          <a:lstStyle/>
          <a:p>
            <a:pPr lvl="1"/>
            <a:r>
              <a:rPr lang="en-GB" sz="2000" dirty="0" smtClean="0"/>
              <a:t>For ex-smokers </a:t>
            </a:r>
            <a:r>
              <a:rPr lang="en-GB" sz="2000" dirty="0"/>
              <a:t>the number of pack years must be calculated to confirm </a:t>
            </a:r>
            <a:r>
              <a:rPr lang="en-GB" sz="2000" dirty="0" smtClean="0"/>
              <a:t>eligibility: </a:t>
            </a:r>
            <a:endParaRPr lang="en-GB" sz="2000" dirty="0"/>
          </a:p>
          <a:p>
            <a:pPr marL="914400" lvl="2" indent="0">
              <a:buNone/>
            </a:pPr>
            <a:endParaRPr lang="en-GB" sz="300" dirty="0" smtClean="0"/>
          </a:p>
          <a:p>
            <a:pPr marL="914400" lvl="2" indent="0">
              <a:buNone/>
            </a:pPr>
            <a:r>
              <a:rPr lang="en-GB" sz="1600" dirty="0" smtClean="0"/>
              <a:t>Number </a:t>
            </a:r>
            <a:r>
              <a:rPr lang="en-GB" sz="1600" dirty="0"/>
              <a:t>of	 		No. of cigarettes 		No. of </a:t>
            </a:r>
            <a:r>
              <a:rPr lang="en-GB" sz="1600" dirty="0" smtClean="0"/>
              <a:t>years</a:t>
            </a:r>
            <a:endParaRPr lang="en-GB" sz="1600" dirty="0"/>
          </a:p>
          <a:p>
            <a:pPr marL="914400" lvl="2" indent="0">
              <a:buNone/>
            </a:pPr>
            <a:r>
              <a:rPr lang="en-GB" sz="1600" dirty="0"/>
              <a:t>p</a:t>
            </a:r>
            <a:r>
              <a:rPr lang="en-GB" sz="1600" dirty="0" smtClean="0"/>
              <a:t>ack </a:t>
            </a:r>
            <a:r>
              <a:rPr lang="en-GB" sz="1600" dirty="0"/>
              <a:t>years	</a:t>
            </a:r>
            <a:r>
              <a:rPr lang="en-GB" sz="1600" dirty="0" smtClean="0"/>
              <a:t>	</a:t>
            </a:r>
            <a:r>
              <a:rPr lang="en-GB" sz="1600" b="1" dirty="0" smtClean="0"/>
              <a:t>=</a:t>
            </a:r>
            <a:r>
              <a:rPr lang="en-GB" sz="1600" dirty="0"/>
              <a:t>	</a:t>
            </a:r>
            <a:r>
              <a:rPr lang="en-GB" sz="1600" u="sng" dirty="0"/>
              <a:t>smoked per day </a:t>
            </a:r>
            <a:r>
              <a:rPr lang="en-GB" sz="1600" dirty="0"/>
              <a:t>	</a:t>
            </a:r>
            <a:r>
              <a:rPr lang="en-GB" sz="1600" dirty="0" smtClean="0"/>
              <a:t>    </a:t>
            </a:r>
            <a:r>
              <a:rPr lang="en-GB" sz="1600" b="1" dirty="0" smtClean="0"/>
              <a:t>X </a:t>
            </a:r>
            <a:r>
              <a:rPr lang="en-GB" sz="1600" dirty="0" smtClean="0"/>
              <a:t> </a:t>
            </a:r>
            <a:r>
              <a:rPr lang="en-GB" sz="1600" dirty="0"/>
              <a:t>	</a:t>
            </a:r>
            <a:r>
              <a:rPr lang="en-GB" sz="1600" dirty="0" smtClean="0"/>
              <a:t>    smoked</a:t>
            </a:r>
            <a:r>
              <a:rPr lang="en-GB" sz="1600" dirty="0"/>
              <a:t>	</a:t>
            </a:r>
          </a:p>
          <a:p>
            <a:pPr marL="914400" lvl="2" indent="0">
              <a:buNone/>
            </a:pPr>
            <a:r>
              <a:rPr lang="en-GB" sz="1600" dirty="0"/>
              <a:t>	</a:t>
            </a:r>
            <a:r>
              <a:rPr lang="en-GB" sz="1600" dirty="0" smtClean="0"/>
              <a:t>	</a:t>
            </a:r>
            <a:r>
              <a:rPr lang="en-GB" sz="1600" dirty="0"/>
              <a:t>	</a:t>
            </a:r>
            <a:r>
              <a:rPr lang="en-GB" sz="1600" dirty="0" smtClean="0"/>
              <a:t>            20</a:t>
            </a:r>
            <a:r>
              <a:rPr lang="en-GB" sz="1600" dirty="0"/>
              <a:t>		</a:t>
            </a:r>
            <a:endParaRPr lang="en-GB" sz="1600" dirty="0" smtClean="0"/>
          </a:p>
          <a:p>
            <a:pPr lvl="1"/>
            <a:r>
              <a:rPr lang="en-GB" sz="2000" dirty="0" smtClean="0"/>
              <a:t>If a patient has smoked a different number of cigarettes per day a manual calculation must be completed</a:t>
            </a:r>
            <a:r>
              <a:rPr lang="en-GB" sz="2000" dirty="0"/>
              <a:t> </a:t>
            </a:r>
            <a:r>
              <a:rPr lang="en-GB" sz="2000" dirty="0" smtClean="0"/>
              <a:t>e.g.</a:t>
            </a:r>
            <a:endParaRPr lang="en-GB" dirty="0" smtClean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r>
              <a:rPr lang="en-GB" sz="2000" dirty="0" smtClean="0"/>
              <a:t>Pipe </a:t>
            </a:r>
            <a:r>
              <a:rPr lang="en-GB" sz="2000" dirty="0"/>
              <a:t>Smokers:</a:t>
            </a:r>
          </a:p>
          <a:p>
            <a:pPr marL="914400" lvl="2" indent="0">
              <a:buNone/>
            </a:pPr>
            <a:r>
              <a:rPr lang="en-GB" sz="1600" dirty="0"/>
              <a:t>1 pipe = 2.5 </a:t>
            </a:r>
            <a:r>
              <a:rPr lang="en-GB" sz="1600" dirty="0" smtClean="0"/>
              <a:t>cigarettes</a:t>
            </a:r>
          </a:p>
          <a:p>
            <a:pPr marL="914400" lvl="2" indent="0">
              <a:buNone/>
            </a:pPr>
            <a:endParaRPr lang="en-GB" sz="1600" dirty="0"/>
          </a:p>
          <a:p>
            <a:pPr lvl="1"/>
            <a:r>
              <a:rPr lang="en-GB" sz="2000" dirty="0" smtClean="0"/>
              <a:t>Pack Years Calculator URL</a:t>
            </a:r>
            <a:r>
              <a:rPr lang="en-GB" sz="2000" dirty="0"/>
              <a:t>: https://www.smokingpackyears.com/</a:t>
            </a:r>
          </a:p>
          <a:p>
            <a:pPr lvl="1"/>
            <a:endParaRPr lang="en-GB" sz="1600" dirty="0"/>
          </a:p>
          <a:p>
            <a:pPr marL="914400" lvl="2" indent="0">
              <a:buNone/>
            </a:pPr>
            <a:endParaRPr lang="en-GB" sz="1600" dirty="0"/>
          </a:p>
          <a:p>
            <a:pPr marL="914400" lvl="2" indent="0">
              <a:buNone/>
            </a:pPr>
            <a:endParaRPr lang="en-GB" sz="1600" dirty="0"/>
          </a:p>
          <a:p>
            <a:pPr marL="914400" lvl="2" indent="0">
              <a:buNone/>
            </a:pPr>
            <a:endParaRPr lang="en-GB" sz="1600" dirty="0"/>
          </a:p>
          <a:p>
            <a:pPr marL="914400" lvl="2" indent="0">
              <a:buNone/>
            </a:pPr>
            <a:endParaRPr lang="en-GB" sz="1600" dirty="0"/>
          </a:p>
        </p:txBody>
      </p:sp>
      <p:pic>
        <p:nvPicPr>
          <p:cNvPr id="8" name="Picture 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8A1F26-F471-4F1D-A52F-BA84555B2829}"/>
              </a:ext>
            </a:extLst>
          </p:cNvPr>
          <p:cNvSpPr txBox="1"/>
          <p:nvPr/>
        </p:nvSpPr>
        <p:spPr>
          <a:xfrm>
            <a:off x="123576" y="3603642"/>
            <a:ext cx="86954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endParaRPr lang="en-GB" sz="1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endParaRPr lang="en-GB" sz="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en-GB" sz="1400" u="sng" dirty="0" smtClean="0">
                <a:solidFill>
                  <a:schemeClr val="accent6">
                    <a:lumMod val="75000"/>
                  </a:schemeClr>
                </a:solidFill>
              </a:rPr>
              <a:t>20 per day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   X 20 years </a:t>
            </a:r>
            <a:r>
              <a:rPr lang="en-GB" sz="1400" b="1" dirty="0" smtClean="0">
                <a:solidFill>
                  <a:schemeClr val="accent6">
                    <a:lumMod val="75000"/>
                  </a:schemeClr>
                </a:solidFill>
              </a:rPr>
              <a:t>=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20 pack years </a:t>
            </a:r>
            <a:r>
              <a:rPr lang="en-GB" sz="16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600" b="1" i="1" dirty="0" smtClean="0"/>
              <a:t>PLUS</a:t>
            </a:r>
            <a:r>
              <a:rPr lang="en-GB" sz="1600" b="1" i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GB" sz="1400" u="sng" dirty="0" smtClean="0">
                <a:solidFill>
                  <a:schemeClr val="accent6">
                    <a:lumMod val="75000"/>
                  </a:schemeClr>
                </a:solidFill>
              </a:rPr>
              <a:t>10 per day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X 10 years = 5 pack year</a:t>
            </a:r>
            <a:r>
              <a:rPr lang="en-GB" sz="1400" b="1" i="1" dirty="0" smtClean="0">
                <a:solidFill>
                  <a:schemeClr val="accent6">
                    <a:lumMod val="75000"/>
                  </a:schemeClr>
                </a:solidFill>
              </a:rPr>
              <a:t>s       </a:t>
            </a:r>
            <a:r>
              <a:rPr lang="en-GB" sz="1600" b="1" dirty="0" smtClean="0"/>
              <a:t>TOTAL: 25 PACK </a:t>
            </a:r>
          </a:p>
          <a:p>
            <a:pPr lvl="2"/>
            <a:r>
              <a:rPr lang="en-GB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1400" dirty="0" smtClean="0">
                <a:solidFill>
                  <a:schemeClr val="accent6">
                    <a:lumMod val="75000"/>
                  </a:schemeClr>
                </a:solidFill>
              </a:rPr>
              <a:t>      20							20						       </a:t>
            </a:r>
            <a:r>
              <a:rPr lang="en-GB" sz="1600" b="1" dirty="0" smtClean="0"/>
              <a:t>YEARS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66891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590"/>
            <a:ext cx="9144000" cy="1325563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rgbClr val="808000"/>
                </a:solidFill>
              </a:rPr>
              <a:t>Sub-Studies</a:t>
            </a:r>
            <a:endParaRPr lang="en-GB" b="1" dirty="0">
              <a:solidFill>
                <a:srgbClr val="8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975" y="1422687"/>
            <a:ext cx="7886700" cy="4933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dirty="0" smtClean="0"/>
              <a:t>Sub-Study 1 </a:t>
            </a:r>
          </a:p>
          <a:p>
            <a:r>
              <a:rPr lang="en-GB" sz="2200" u="sng" dirty="0" smtClean="0"/>
              <a:t>Title:</a:t>
            </a:r>
            <a:r>
              <a:rPr lang="en-GB" sz="2200" dirty="0" smtClean="0"/>
              <a:t> Validity </a:t>
            </a:r>
            <a:r>
              <a:rPr lang="en-GB" sz="2200" dirty="0"/>
              <a:t>and sensitivity of the EMBARC definition for exacerbations in bronchiectasis </a:t>
            </a:r>
          </a:p>
          <a:p>
            <a:r>
              <a:rPr lang="en-GB" sz="2200" u="sng" dirty="0" smtClean="0"/>
              <a:t>Aim:</a:t>
            </a:r>
            <a:r>
              <a:rPr lang="en-GB" sz="2200" dirty="0" smtClean="0"/>
              <a:t> To </a:t>
            </a:r>
            <a:r>
              <a:rPr lang="en-GB" sz="2200" dirty="0"/>
              <a:t>compare the criteria in the EMBARC definition to the criteria of a modified Fuch’s definition for diagnosing pulmonary exacerbations in BE </a:t>
            </a:r>
            <a:r>
              <a:rPr lang="en-GB" sz="2200" dirty="0" smtClean="0"/>
              <a:t>patients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2200" dirty="0"/>
          </a:p>
          <a:p>
            <a:pPr marL="0" indent="0">
              <a:buNone/>
            </a:pPr>
            <a:r>
              <a:rPr lang="en-GB" sz="2600" dirty="0" smtClean="0">
                <a:solidFill>
                  <a:srgbClr val="808000"/>
                </a:solidFill>
              </a:rPr>
              <a:t>Sub-Study 2 </a:t>
            </a:r>
          </a:p>
          <a:p>
            <a:r>
              <a:rPr lang="en-GB" sz="2200" u="sng" dirty="0" smtClean="0">
                <a:solidFill>
                  <a:srgbClr val="808000"/>
                </a:solidFill>
              </a:rPr>
              <a:t>Title:</a:t>
            </a:r>
            <a:r>
              <a:rPr lang="en-GB" sz="2200" dirty="0" smtClean="0">
                <a:solidFill>
                  <a:srgbClr val="808000"/>
                </a:solidFill>
              </a:rPr>
              <a:t> Spirometry Sub-Study</a:t>
            </a:r>
            <a:endParaRPr lang="en-GB" sz="2200" dirty="0">
              <a:solidFill>
                <a:srgbClr val="808000"/>
              </a:solidFill>
            </a:endParaRPr>
          </a:p>
          <a:p>
            <a:r>
              <a:rPr lang="en-GB" sz="2200" u="sng" dirty="0" smtClean="0">
                <a:solidFill>
                  <a:srgbClr val="808000"/>
                </a:solidFill>
              </a:rPr>
              <a:t>Aim:</a:t>
            </a:r>
            <a:r>
              <a:rPr lang="en-GB" sz="2200" dirty="0" smtClean="0">
                <a:solidFill>
                  <a:srgbClr val="808000"/>
                </a:solidFill>
              </a:rPr>
              <a:t> To explore the use of mySpiroSense for remote spirometry during periods of stability and at the start and end of exacerbations in BE patients</a:t>
            </a:r>
            <a:endParaRPr lang="en-GB" sz="2200" dirty="0">
              <a:solidFill>
                <a:srgbClr val="808000"/>
              </a:solidFill>
            </a:endParaRPr>
          </a:p>
          <a:p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Oval 3"/>
          <p:cNvSpPr/>
          <p:nvPr/>
        </p:nvSpPr>
        <p:spPr>
          <a:xfrm>
            <a:off x="2159167" y="1593153"/>
            <a:ext cx="4692316" cy="3356809"/>
          </a:xfrm>
          <a:prstGeom prst="ellipse">
            <a:avLst/>
          </a:prstGeom>
          <a:solidFill>
            <a:srgbClr val="8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What additional does this mean for your site?:</a:t>
            </a:r>
          </a:p>
          <a:p>
            <a:pPr algn="ctr"/>
            <a:endParaRPr lang="en-GB" sz="2800" dirty="0">
              <a:solidFill>
                <a:schemeClr val="tx1"/>
              </a:solidFill>
            </a:endParaRP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Nothing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53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1438" y="2023038"/>
            <a:ext cx="7341124" cy="4405745"/>
          </a:xfrm>
        </p:spPr>
        <p:txBody>
          <a:bodyPr>
            <a:normAutofit lnSpcReduction="10000"/>
          </a:bodyPr>
          <a:lstStyle/>
          <a:p>
            <a:pPr lvl="1" algn="l"/>
            <a:r>
              <a:rPr lang="en-GB" dirty="0" smtClean="0"/>
              <a:t>The SIV training is divided into 7 parts. Please see below the 6 parts in order and the trial personnel that need to be present for each.</a:t>
            </a:r>
          </a:p>
          <a:p>
            <a:pPr lvl="1" algn="l"/>
            <a:endParaRPr lang="en-GB" dirty="0" smtClean="0"/>
          </a:p>
          <a:p>
            <a:pPr marL="914400" lvl="1" indent="-457200" algn="l">
              <a:buAutoNum type="arabicPeriod"/>
            </a:pPr>
            <a:r>
              <a:rPr lang="en-GB" dirty="0" smtClean="0"/>
              <a:t>Introduction &amp; Study Background - </a:t>
            </a:r>
            <a:r>
              <a:rPr lang="en-GB" dirty="0"/>
              <a:t>All (including Doctors)</a:t>
            </a:r>
          </a:p>
          <a:p>
            <a:pPr marL="914400" lvl="1" indent="-457200" algn="l">
              <a:buAutoNum type="arabicPeriod"/>
            </a:pPr>
            <a:r>
              <a:rPr lang="en-GB" dirty="0" smtClean="0"/>
              <a:t>Pharmacovigilance - </a:t>
            </a:r>
            <a:r>
              <a:rPr lang="en-GB" dirty="0"/>
              <a:t>All (including Doctors)</a:t>
            </a:r>
          </a:p>
          <a:p>
            <a:pPr marL="914400" lvl="1" indent="-457200" algn="l">
              <a:buAutoNum type="arabicPeriod"/>
            </a:pPr>
            <a:r>
              <a:rPr lang="en-GB" dirty="0" smtClean="0"/>
              <a:t>Visits &amp; Assessments - </a:t>
            </a:r>
            <a:r>
              <a:rPr lang="en-GB" dirty="0"/>
              <a:t>All (including Doctors)</a:t>
            </a:r>
          </a:p>
          <a:p>
            <a:pPr marL="914400" lvl="1" indent="-457200" algn="l">
              <a:buAutoNum type="arabicPeriod"/>
            </a:pPr>
            <a:r>
              <a:rPr lang="en-GB" dirty="0" smtClean="0"/>
              <a:t>Exacerbation Management - All (including Doctors)</a:t>
            </a:r>
          </a:p>
          <a:p>
            <a:pPr marL="914400" lvl="1" indent="-457200" algn="l">
              <a:buAutoNum type="arabicPeriod"/>
            </a:pPr>
            <a:r>
              <a:rPr lang="en-GB" dirty="0" smtClean="0"/>
              <a:t>DRA - Anyone who will complete DRA</a:t>
            </a:r>
          </a:p>
          <a:p>
            <a:pPr marL="914400" lvl="1" indent="-457200" algn="l">
              <a:buAutoNum type="arabicPeriod"/>
            </a:pPr>
            <a:r>
              <a:rPr lang="en-GB" dirty="0" smtClean="0"/>
              <a:t>Systems - Randomisation system </a:t>
            </a:r>
            <a:r>
              <a:rPr lang="en-GB" dirty="0"/>
              <a:t>(anyone involved in </a:t>
            </a:r>
            <a:r>
              <a:rPr lang="en-GB" dirty="0" smtClean="0"/>
              <a:t>randomisation) &amp; Study database (anyone involved in data entry &amp; PI)</a:t>
            </a:r>
          </a:p>
          <a:p>
            <a:pPr marL="914400" lvl="1" indent="-457200" algn="l">
              <a:buAutoNum type="arabicPeriod"/>
            </a:pPr>
            <a:r>
              <a:rPr lang="en-GB" dirty="0" smtClean="0"/>
              <a:t>PARI device, equipment &amp; </a:t>
            </a:r>
            <a:r>
              <a:rPr lang="en-GB" dirty="0"/>
              <a:t>software (anyone involved </a:t>
            </a:r>
            <a:r>
              <a:rPr lang="en-GB" dirty="0" smtClean="0"/>
              <a:t>with trial equipment)</a:t>
            </a:r>
          </a:p>
          <a:p>
            <a:pPr marL="914400" lvl="1" indent="-457200" algn="l">
              <a:buAutoNum type="arabicPeriod"/>
            </a:pPr>
            <a:endParaRPr lang="en-GB" dirty="0" smtClean="0"/>
          </a:p>
          <a:p>
            <a:pPr marL="914400" lvl="1" indent="-457200" algn="l">
              <a:buAutoNum type="arabicPeriod"/>
            </a:pPr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966962"/>
            <a:ext cx="9144000" cy="9636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 smtClean="0">
                <a:solidFill>
                  <a:srgbClr val="808000"/>
                </a:solidFill>
              </a:rPr>
              <a:t>Site Initiation Training Breakdown</a:t>
            </a:r>
            <a:endParaRPr lang="en-GB" sz="4000" b="1" dirty="0">
              <a:solidFill>
                <a:srgbClr val="80800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709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5398"/>
            <a:ext cx="9144000" cy="1325563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rgbClr val="808000"/>
                </a:solidFill>
              </a:rPr>
              <a:t>SWAT C</a:t>
            </a:r>
            <a:endParaRPr lang="en-GB" b="1" dirty="0">
              <a:solidFill>
                <a:srgbClr val="808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07200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SWAT </a:t>
            </a:r>
            <a:r>
              <a:rPr lang="en-GB" sz="2400" b="1" dirty="0" smtClean="0"/>
              <a:t>C- Investigate response to giving trial patients a thank you note</a:t>
            </a:r>
            <a:endParaRPr lang="en-GB" sz="2400" i="1" dirty="0"/>
          </a:p>
          <a:p>
            <a:pPr marL="0" indent="0">
              <a:buNone/>
            </a:pPr>
            <a:endParaRPr lang="en-GB" sz="2400" i="1" dirty="0" smtClean="0"/>
          </a:p>
          <a:p>
            <a:pPr marL="0" indent="0">
              <a:buNone/>
            </a:pPr>
            <a:r>
              <a:rPr lang="en-GB" sz="2400" i="1" dirty="0" smtClean="0"/>
              <a:t>1.  Giving the participants a thank you card with their name on it and signed in wet ink by the study staff</a:t>
            </a:r>
          </a:p>
          <a:p>
            <a:pPr marL="0" indent="0">
              <a:buNone/>
            </a:pPr>
            <a:r>
              <a:rPr lang="en-GB" sz="2400" i="1" dirty="0" smtClean="0"/>
              <a:t>2. </a:t>
            </a:r>
            <a:r>
              <a:rPr lang="en-GB" sz="2400" i="1" dirty="0" smtClean="0"/>
              <a:t>Generic </a:t>
            </a:r>
            <a:r>
              <a:rPr lang="en-GB" sz="2400" i="1" dirty="0" smtClean="0"/>
              <a:t>thank you card not including the patients name is generically signed and printed electronically as “The Clear Team”</a:t>
            </a:r>
          </a:p>
          <a:p>
            <a:pPr marL="0" indent="0">
              <a:buNone/>
            </a:pPr>
            <a:r>
              <a:rPr lang="en-GB" sz="2400" i="1" dirty="0" smtClean="0"/>
              <a:t>3. </a:t>
            </a:r>
            <a:r>
              <a:rPr lang="en-GB" sz="2400" i="1" dirty="0" smtClean="0"/>
              <a:t>No card is given </a:t>
            </a:r>
            <a:endParaRPr lang="en-GB" sz="1000" dirty="0" smtClean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10" name="Picture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229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593" y="2415653"/>
            <a:ext cx="7886700" cy="23883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/>
              <a:t>Aim:</a:t>
            </a:r>
          </a:p>
          <a:p>
            <a:pPr marL="0" indent="0">
              <a:buNone/>
            </a:pPr>
            <a:r>
              <a:rPr lang="en-GB" sz="2400" dirty="0"/>
              <a:t>I</a:t>
            </a:r>
            <a:r>
              <a:rPr lang="en-GB" sz="2400" dirty="0" smtClean="0"/>
              <a:t>s </a:t>
            </a:r>
            <a:r>
              <a:rPr lang="en-GB" sz="2400" dirty="0"/>
              <a:t>the mechanism of action of hypertonic saline and/or </a:t>
            </a:r>
            <a:r>
              <a:rPr lang="en-GB" sz="2400" dirty="0" err="1"/>
              <a:t>carbocisteine</a:t>
            </a:r>
            <a:r>
              <a:rPr lang="en-GB" sz="2400" dirty="0"/>
              <a:t> in the treatment of patients with bronchiectasis due to a decrease in sputum viscoelasticity, inflammation and bacterial load?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78775" y="69267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dirty="0" smtClean="0">
                <a:solidFill>
                  <a:srgbClr val="808000"/>
                </a:solidFill>
              </a:rPr>
              <a:t>EME Sputum Sub-study* </a:t>
            </a:r>
            <a:r>
              <a:rPr lang="en-GB" b="1" dirty="0" smtClean="0">
                <a:solidFill>
                  <a:srgbClr val="808000"/>
                </a:solidFill>
              </a:rPr>
              <a:t/>
            </a:r>
            <a:br>
              <a:rPr lang="en-GB" b="1" dirty="0" smtClean="0">
                <a:solidFill>
                  <a:srgbClr val="808000"/>
                </a:solidFill>
              </a:rPr>
            </a:br>
            <a:r>
              <a:rPr lang="en-GB" sz="4000" b="1" dirty="0" smtClean="0">
                <a:solidFill>
                  <a:srgbClr val="808000"/>
                </a:solidFill>
              </a:rPr>
              <a:t>(*only in participating sites)</a:t>
            </a:r>
            <a:endParaRPr lang="en-GB" sz="4000" b="1" dirty="0">
              <a:solidFill>
                <a:srgbClr val="8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2368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103" y="1934806"/>
            <a:ext cx="8256043" cy="468435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Primary Objective:</a:t>
            </a:r>
            <a:r>
              <a:rPr lang="en-GB" dirty="0"/>
              <a:t> </a:t>
            </a:r>
            <a:r>
              <a:rPr lang="en-GB" dirty="0" smtClean="0"/>
              <a:t>to </a:t>
            </a:r>
            <a:r>
              <a:rPr lang="en-GB" dirty="0"/>
              <a:t>measure sputum viscosity (G’) and elasticity (G’’) (which combined give a single summary measure of sputum viscoelasticity called the yield stress, T</a:t>
            </a:r>
            <a:r>
              <a:rPr lang="en-GB" baseline="-25000" dirty="0"/>
              <a:t>c</a:t>
            </a:r>
            <a:r>
              <a:rPr lang="en-GB" dirty="0"/>
              <a:t>) at the initial visit and </a:t>
            </a:r>
            <a:r>
              <a:rPr lang="en-GB" u="sng" dirty="0"/>
              <a:t>2 weeks </a:t>
            </a:r>
            <a:r>
              <a:rPr lang="en-GB" dirty="0"/>
              <a:t>following commencement of treatment with HS and/or CS.</a:t>
            </a:r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Secondary </a:t>
            </a:r>
            <a:r>
              <a:rPr lang="en-GB" b="1" dirty="0"/>
              <a:t>Objectives: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1). Measure sputum viscoelasticity (yield stress, T</a:t>
            </a:r>
            <a:r>
              <a:rPr lang="en-GB" baseline="-25000" dirty="0"/>
              <a:t>c)</a:t>
            </a:r>
            <a:r>
              <a:rPr lang="en-GB" dirty="0"/>
              <a:t>, at </a:t>
            </a:r>
            <a:r>
              <a:rPr lang="en-GB" u="sng" dirty="0"/>
              <a:t>8 weeks</a:t>
            </a:r>
            <a:r>
              <a:rPr lang="en-GB" dirty="0"/>
              <a:t> following commencement of treatment with HS and/or CS.</a:t>
            </a:r>
          </a:p>
          <a:p>
            <a:pPr marL="0" indent="0">
              <a:buNone/>
            </a:pPr>
            <a:r>
              <a:rPr lang="en-GB" dirty="0"/>
              <a:t>2). Evaluate sputum inflammation as measured by IL-6, IL-8 and 8-isoprostane levels  at the initial visit, 2 and 8 weeks following commencement of treatment with HS and/or CS. </a:t>
            </a:r>
          </a:p>
          <a:p>
            <a:pPr marL="0" indent="0">
              <a:buNone/>
            </a:pPr>
            <a:r>
              <a:rPr lang="en-GB" dirty="0"/>
              <a:t>3). Evaluate sputum bacterial load/composition at the initial visit, 2 and 8 weeks following commencement of treatment with HS and/or CS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The overall aim of this study is to provide mechanistic insight into the action of HS and/or CS in bronchiectasis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78775" y="35147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4900" b="1" dirty="0" smtClean="0">
                <a:solidFill>
                  <a:srgbClr val="808000"/>
                </a:solidFill>
              </a:rPr>
              <a:t>EME Sputum Sub-study* </a:t>
            </a:r>
            <a:r>
              <a:rPr lang="en-GB" b="1" dirty="0" smtClean="0">
                <a:solidFill>
                  <a:srgbClr val="808000"/>
                </a:solidFill>
              </a:rPr>
              <a:t/>
            </a:r>
            <a:br>
              <a:rPr lang="en-GB" b="1" dirty="0" smtClean="0">
                <a:solidFill>
                  <a:srgbClr val="808000"/>
                </a:solidFill>
              </a:rPr>
            </a:br>
            <a:r>
              <a:rPr lang="en-GB" sz="4000" b="1" dirty="0" smtClean="0">
                <a:solidFill>
                  <a:srgbClr val="808000"/>
                </a:solidFill>
              </a:rPr>
              <a:t>(*only in participating sites)</a:t>
            </a:r>
            <a:endParaRPr lang="en-GB" sz="4000" b="1" dirty="0">
              <a:solidFill>
                <a:srgbClr val="8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34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2528"/>
            <a:ext cx="9144000" cy="833293"/>
          </a:xfrm>
        </p:spPr>
        <p:txBody>
          <a:bodyPr>
            <a:normAutofit/>
          </a:bodyPr>
          <a:lstStyle/>
          <a:p>
            <a:pPr algn="ctr"/>
            <a:r>
              <a:rPr lang="en-GB" sz="4200" b="1" dirty="0">
                <a:solidFill>
                  <a:srgbClr val="808000"/>
                </a:solidFill>
              </a:rPr>
              <a:t>Trial Awareness for 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85687"/>
            <a:ext cx="7886700" cy="4626069"/>
          </a:xfrm>
        </p:spPr>
        <p:txBody>
          <a:bodyPr>
            <a:normAutofit/>
          </a:bodyPr>
          <a:lstStyle/>
          <a:p>
            <a:pPr lvl="1"/>
            <a:endParaRPr lang="en-GB" sz="1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23850" y="1413598"/>
            <a:ext cx="43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2"/>
              </a:buClr>
            </a:pPr>
            <a:r>
              <a:rPr lang="en-GB" sz="2000" dirty="0"/>
              <a:t>Patient information posters </a:t>
            </a:r>
            <a:r>
              <a:rPr lang="en-GB" sz="2000" dirty="0" smtClean="0"/>
              <a:t>to </a:t>
            </a:r>
            <a:r>
              <a:rPr lang="en-GB" sz="2000" dirty="0"/>
              <a:t>be displayed in your clinics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8676" y="2716096"/>
            <a:ext cx="2681800" cy="347254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10" name="Picture 9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4343358" y="1413598"/>
            <a:ext cx="43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2"/>
              </a:buClr>
            </a:pPr>
            <a:r>
              <a:rPr lang="en-GB" sz="2000" dirty="0"/>
              <a:t>Patient n</a:t>
            </a:r>
            <a:r>
              <a:rPr lang="en-GB" sz="2000" dirty="0" smtClean="0"/>
              <a:t>ewsletters to </a:t>
            </a:r>
            <a:r>
              <a:rPr lang="en-GB" sz="2000" dirty="0"/>
              <a:t>be </a:t>
            </a:r>
            <a:r>
              <a:rPr lang="en-GB" sz="2000" dirty="0" smtClean="0"/>
              <a:t>displayed in your clinics or provided to currently enrolled and potential participants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3194" y="2552897"/>
            <a:ext cx="2703771" cy="368464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3742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2525" y="2587434"/>
            <a:ext cx="6858000" cy="4405745"/>
          </a:xfrm>
        </p:spPr>
        <p:txBody>
          <a:bodyPr>
            <a:norm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Study Sites, Timelines &amp; Contacts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Study </a:t>
            </a:r>
            <a:r>
              <a:rPr lang="en-GB" dirty="0"/>
              <a:t>Background, Objectives &amp; Outcomes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Inclusion &amp; Exclusion </a:t>
            </a:r>
            <a:r>
              <a:rPr lang="en-GB" dirty="0" smtClean="0"/>
              <a:t>Criteria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Sub studies and </a:t>
            </a:r>
            <a:r>
              <a:rPr lang="en-GB" dirty="0" smtClean="0"/>
              <a:t>SWAT</a:t>
            </a:r>
            <a:endParaRPr lang="en-GB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Trial Awareness for </a:t>
            </a:r>
            <a:r>
              <a:rPr lang="en-GB" dirty="0" smtClean="0"/>
              <a:t>Patients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525" y="1108364"/>
            <a:ext cx="9144000" cy="9636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808000"/>
                </a:solidFill>
              </a:rPr>
              <a:t>Site Initiation Training Part 1: Background Clinical/CTU </a:t>
            </a:r>
            <a:endParaRPr lang="en-GB" b="1" dirty="0">
              <a:solidFill>
                <a:srgbClr val="808000"/>
              </a:solidFill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290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" y="225118"/>
            <a:ext cx="91440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Study Sites</a:t>
            </a:r>
          </a:p>
        </p:txBody>
      </p:sp>
      <p:pic>
        <p:nvPicPr>
          <p:cNvPr id="10" name="Picture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011484"/>
              </p:ext>
            </p:extLst>
          </p:nvPr>
        </p:nvGraphicFramePr>
        <p:xfrm>
          <a:off x="688398" y="1211817"/>
          <a:ext cx="7786254" cy="5486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172">
                  <a:extLst>
                    <a:ext uri="{9D8B030D-6E8A-4147-A177-3AD203B41FA5}">
                      <a16:colId xmlns:a16="http://schemas.microsoft.com/office/drawing/2014/main" val="3597797662"/>
                    </a:ext>
                  </a:extLst>
                </a:gridCol>
                <a:gridCol w="2192124">
                  <a:extLst>
                    <a:ext uri="{9D8B030D-6E8A-4147-A177-3AD203B41FA5}">
                      <a16:colId xmlns:a16="http://schemas.microsoft.com/office/drawing/2014/main" val="253798292"/>
                    </a:ext>
                  </a:extLst>
                </a:gridCol>
                <a:gridCol w="5073958">
                  <a:extLst>
                    <a:ext uri="{9D8B030D-6E8A-4147-A177-3AD203B41FA5}">
                      <a16:colId xmlns:a16="http://schemas.microsoft.com/office/drawing/2014/main" val="1423178104"/>
                    </a:ext>
                  </a:extLst>
                </a:gridCol>
              </a:tblGrid>
              <a:tr h="263687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T="45721" marB="4572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PI</a:t>
                      </a:r>
                      <a:endParaRPr lang="en-GB" sz="1200" b="1" dirty="0"/>
                    </a:p>
                  </a:txBody>
                  <a:tcPr marT="45721" marB="4572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Trust</a:t>
                      </a:r>
                      <a:endParaRPr lang="en-GB" sz="1200" b="1" dirty="0"/>
                    </a:p>
                  </a:txBody>
                  <a:tcPr marT="45721" marB="4572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818613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Dr Martin Kelly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Western Health and Social Care Trust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86077561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2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Dr John Hurst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Royal Free London NHS Foundation Trust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94060271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3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Prof Adam</a:t>
                      </a:r>
                      <a:r>
                        <a:rPr lang="en-GB" sz="1200" baseline="0" dirty="0" smtClean="0"/>
                        <a:t> Hill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Lothian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1948243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4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Dr Anthony de-Soyza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Newcastle Upon Tyne Hospitals NHS Foundation Trust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2527975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5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Prof Michael</a:t>
                      </a:r>
                      <a:r>
                        <a:rPr lang="en-GB" sz="1200" baseline="0" dirty="0" smtClean="0"/>
                        <a:t> Loebinger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Royal Brompton and Harefield NHS Foundation Trust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4097056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6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Dr Damien Downey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Belfast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 Social Care Trust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3240696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7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Prof James Chalmers 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NHS Tayside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374601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8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Dr Muhammed Anwar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Princess Alexandra Hospital NHS Trust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4724593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9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Dr Mary</a:t>
                      </a:r>
                      <a:r>
                        <a:rPr lang="en-GB" sz="1200" baseline="0" dirty="0" smtClean="0"/>
                        <a:t> Carroll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Hospital Southampton NHS Foundation Trust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2577436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10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Dr Rory</a:t>
                      </a:r>
                      <a:r>
                        <a:rPr lang="en-GB" sz="1200" baseline="0" dirty="0" smtClean="0"/>
                        <a:t> Convery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Southern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Health and Social Care Trust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2527609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11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Dr Timothy </a:t>
                      </a:r>
                      <a:r>
                        <a:rPr lang="en-GB" sz="1200" dirty="0" err="1" smtClean="0"/>
                        <a:t>Gatheral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Hospitals of </a:t>
                      </a:r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Morecambe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Bay NHS Foundation Trust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5804081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12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Dr Anita</a:t>
                      </a:r>
                      <a:r>
                        <a:rPr lang="en-GB" sz="1200" baseline="0" dirty="0" smtClean="0"/>
                        <a:t> Sullivan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Hospital Birmingham NHS Foundation Trust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02360360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13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 Dr William Flight</a:t>
                      </a:r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Oxford University Hospitals NHS Foundation Trust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62405570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14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Dr Alina</a:t>
                      </a:r>
                      <a:r>
                        <a:rPr lang="en-GB" sz="1200" baseline="0" dirty="0" smtClean="0"/>
                        <a:t> Ionescu 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Aneurin Bevan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University Health Board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37893581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15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Dr M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Etumi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Blackpool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Teaching Hospital NHS Foundation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Trust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1201793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16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Dr Jamie Duckers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Cardiff &amp; Vale University Hospital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1390817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17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Dr Mitra </a:t>
                      </a:r>
                      <a:r>
                        <a:rPr lang="en-GB" sz="1200" dirty="0" err="1" smtClean="0"/>
                        <a:t>Shahidi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Stoke Mandeville Hospital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2632021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18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Dr John Steer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Northumbria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Healthcare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NHS Foundation Trust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7829981"/>
                  </a:ext>
                </a:extLst>
              </a:tr>
              <a:tr h="26368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19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Dr Terence McManus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Omagh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&amp; SWAH Hospital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45440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411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" y="225118"/>
            <a:ext cx="9144000" cy="1325563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rgbClr val="808000"/>
                </a:solidFill>
              </a:rPr>
              <a:t>New Study Sites</a:t>
            </a:r>
            <a:r>
              <a:rPr lang="en-GB" b="1" baseline="30000" dirty="0" smtClean="0">
                <a:solidFill>
                  <a:srgbClr val="808000"/>
                </a:solidFill>
              </a:rPr>
              <a:t>*</a:t>
            </a:r>
            <a:endParaRPr lang="en-GB" b="1" baseline="30000" dirty="0">
              <a:solidFill>
                <a:srgbClr val="808000"/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071246"/>
              </p:ext>
            </p:extLst>
          </p:nvPr>
        </p:nvGraphicFramePr>
        <p:xfrm>
          <a:off x="1620000" y="1242471"/>
          <a:ext cx="5995646" cy="2202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8843">
                  <a:extLst>
                    <a:ext uri="{9D8B030D-6E8A-4147-A177-3AD203B41FA5}">
                      <a16:colId xmlns:a16="http://schemas.microsoft.com/office/drawing/2014/main" val="253798292"/>
                    </a:ext>
                  </a:extLst>
                </a:gridCol>
                <a:gridCol w="4186803">
                  <a:extLst>
                    <a:ext uri="{9D8B030D-6E8A-4147-A177-3AD203B41FA5}">
                      <a16:colId xmlns:a16="http://schemas.microsoft.com/office/drawing/2014/main" val="1423178104"/>
                    </a:ext>
                  </a:extLst>
                </a:gridCol>
              </a:tblGrid>
              <a:tr h="33356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Potential New Sites</a:t>
                      </a:r>
                      <a:endParaRPr lang="en-GB" sz="1200" b="1" dirty="0"/>
                    </a:p>
                  </a:txBody>
                  <a:tcPr marT="45721" marB="45721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62352"/>
                  </a:ext>
                </a:extLst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PI</a:t>
                      </a:r>
                      <a:endParaRPr lang="en-GB" sz="1200" b="1" dirty="0"/>
                    </a:p>
                  </a:txBody>
                  <a:tcPr marT="45721" marB="4572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/>
                        <a:t>Trust</a:t>
                      </a:r>
                      <a:endParaRPr lang="en-GB" sz="1200" b="1" dirty="0"/>
                    </a:p>
                  </a:txBody>
                  <a:tcPr marT="45721" marB="45721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818613"/>
                  </a:ext>
                </a:extLst>
              </a:tr>
              <a:tr h="3335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Paul Whitaker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Bradford Teaching Hospitals NHS Foundation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Trust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3240696"/>
                  </a:ext>
                </a:extLst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Liz Fuller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Tyneside NHS Foundation Trust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374601"/>
                  </a:ext>
                </a:extLst>
              </a:tr>
              <a:tr h="53519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err="1" smtClean="0"/>
                        <a:t>Veeresh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Patil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Milton Keynes University Hospital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MHS Foundation Trust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4724593"/>
                  </a:ext>
                </a:extLst>
              </a:tr>
              <a:tr h="33356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Guy Hagan</a:t>
                      </a:r>
                      <a:endParaRPr lang="en-GB" sz="1200" dirty="0"/>
                    </a:p>
                  </a:txBody>
                  <a:tcPr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Sandwell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West Birmingham NHS Foundation Trust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92727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246421" y="5272643"/>
            <a:ext cx="2636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808000"/>
                </a:solidFill>
              </a:rPr>
              <a:t>*Updated </a:t>
            </a:r>
            <a:r>
              <a:rPr lang="en-GB" sz="1600" smtClean="0">
                <a:solidFill>
                  <a:srgbClr val="808000"/>
                </a:solidFill>
              </a:rPr>
              <a:t>as of 03/08/2022</a:t>
            </a:r>
            <a:endParaRPr lang="en-GB" sz="1600" dirty="0">
              <a:solidFill>
                <a:srgbClr val="8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21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34839"/>
            <a:ext cx="9144001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Study </a:t>
            </a:r>
            <a:r>
              <a:rPr lang="en-GB" b="1" dirty="0" smtClean="0">
                <a:solidFill>
                  <a:srgbClr val="808000"/>
                </a:solidFill>
              </a:rPr>
              <a:t>Timelines</a:t>
            </a:r>
            <a:endParaRPr lang="en-GB" b="1" dirty="0">
              <a:solidFill>
                <a:srgbClr val="808000"/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873092"/>
              </p:ext>
            </p:extLst>
          </p:nvPr>
        </p:nvGraphicFramePr>
        <p:xfrm>
          <a:off x="493920" y="1755070"/>
          <a:ext cx="5524743" cy="38995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169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800" b="1" baseline="0" dirty="0" smtClean="0"/>
                        <a:t>Study Milestones</a:t>
                      </a:r>
                      <a:endParaRPr lang="en-GB" sz="1800" b="1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Site Research</a:t>
                      </a:r>
                      <a:r>
                        <a:rPr lang="en-GB" sz="1600" baseline="0" dirty="0" smtClean="0"/>
                        <a:t> Management Permissions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Feb</a:t>
                      </a:r>
                      <a:r>
                        <a:rPr lang="en-GB" sz="1600" baseline="0" dirty="0" smtClean="0"/>
                        <a:t> 2019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Pilot Study Recruitment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aseline="0" dirty="0" smtClean="0"/>
                        <a:t>Jun 2018 </a:t>
                      </a:r>
                      <a:r>
                        <a:rPr lang="en-GB" sz="1600" dirty="0" smtClean="0"/>
                        <a:t>to</a:t>
                      </a:r>
                      <a:r>
                        <a:rPr lang="en-GB" sz="1600" baseline="0" dirty="0" smtClean="0"/>
                        <a:t> Feb 2019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r>
                        <a:rPr lang="en-GB" sz="1600" baseline="0" dirty="0" smtClean="0"/>
                        <a:t>Main Study Recruitment Start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aseline="0" dirty="0" smtClean="0"/>
                        <a:t>Feb 2019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Recruitment Paused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March 2020 to September 2021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109246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Recruitment restart</a:t>
                      </a:r>
                      <a:r>
                        <a:rPr lang="en-GB" sz="1600" baseline="0" dirty="0" smtClean="0"/>
                        <a:t> following hibernation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October 2021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1216039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Recruitment End***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aseline="0" dirty="0" smtClean="0"/>
                        <a:t>September 2023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Analysis</a:t>
                      </a:r>
                      <a:r>
                        <a:rPr lang="en-GB" sz="1600" baseline="0" dirty="0" smtClean="0"/>
                        <a:t> &amp; Reporting Complete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aseline="0" dirty="0" smtClean="0"/>
                        <a:t>March 2025</a:t>
                      </a:r>
                      <a:endParaRPr lang="en-GB" sz="1600" dirty="0"/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90512" y="1931855"/>
            <a:ext cx="2602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date, 218 patients have </a:t>
            </a:r>
            <a:r>
              <a:rPr lang="en-GB" dirty="0"/>
              <a:t>been </a:t>
            </a:r>
            <a:r>
              <a:rPr lang="en-GB" dirty="0" smtClean="0"/>
              <a:t>randomised across the 19 active study sites.</a:t>
            </a:r>
            <a:endParaRPr lang="en-GB" dirty="0"/>
          </a:p>
        </p:txBody>
      </p:sp>
      <p:sp>
        <p:nvSpPr>
          <p:cNvPr id="5" name="5-Point Star 4"/>
          <p:cNvSpPr/>
          <p:nvPr/>
        </p:nvSpPr>
        <p:spPr>
          <a:xfrm>
            <a:off x="6018464" y="2018318"/>
            <a:ext cx="360000" cy="36000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339673" y="3464786"/>
            <a:ext cx="2602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overall recruitment target for the study is patients 288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6039627" y="3503637"/>
            <a:ext cx="360000" cy="360000"/>
          </a:xfrm>
          <a:prstGeom prst="star5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62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208"/>
            <a:ext cx="91440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Study 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6087" y="1370118"/>
            <a:ext cx="8494567" cy="490599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GB" sz="1900" b="1" dirty="0"/>
              <a:t>Main </a:t>
            </a:r>
            <a:r>
              <a:rPr lang="en-GB" sz="1900" b="1" dirty="0" smtClean="0"/>
              <a:t>Contact:</a:t>
            </a:r>
            <a:endParaRPr lang="en-GB" sz="1900" dirty="0" smtClean="0"/>
          </a:p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GB" sz="1900" dirty="0" smtClean="0"/>
              <a:t>CLEAR Trial Team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GB" sz="1900" dirty="0" smtClean="0"/>
              <a:t>Northern Ireland Clinical Trials Unit (NICTU)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GB" sz="1900" dirty="0" smtClean="0"/>
              <a:t>7 </a:t>
            </a:r>
            <a:r>
              <a:rPr lang="en-GB" sz="1900" dirty="0" err="1" smtClean="0"/>
              <a:t>Lennoxvale</a:t>
            </a:r>
            <a:endParaRPr lang="en-GB" sz="1900" dirty="0"/>
          </a:p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GB" sz="1900" dirty="0" smtClean="0"/>
              <a:t>Malone Road</a:t>
            </a:r>
            <a:endParaRPr lang="en-GB" sz="1900" dirty="0"/>
          </a:p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GB" sz="1900" dirty="0"/>
              <a:t>Belfast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GB" sz="1900" dirty="0" smtClean="0"/>
              <a:t>BT9 5BY</a:t>
            </a:r>
            <a:endParaRPr lang="en-GB" sz="1900" dirty="0"/>
          </a:p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GB" sz="1900" dirty="0"/>
              <a:t>Tel: +4428 </a:t>
            </a:r>
            <a:r>
              <a:rPr lang="en-GB" sz="1900" dirty="0" smtClean="0"/>
              <a:t>9615 1447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r>
              <a:rPr lang="en-GB" sz="1900" dirty="0" smtClean="0"/>
              <a:t>Email</a:t>
            </a:r>
            <a:r>
              <a:rPr lang="en-GB" sz="1900" dirty="0"/>
              <a:t>: </a:t>
            </a:r>
            <a:r>
              <a:rPr lang="en-GB" sz="1900" dirty="0">
                <a:hlinkClick r:id="rId3"/>
              </a:rPr>
              <a:t>CLEAR@nictu.hscni.net</a:t>
            </a:r>
            <a:endParaRPr lang="en-GB" sz="1900" dirty="0"/>
          </a:p>
          <a:p>
            <a:pPr marL="0" indent="0">
              <a:spcBef>
                <a:spcPts val="600"/>
              </a:spcBef>
              <a:buClr>
                <a:schemeClr val="tx2"/>
              </a:buClr>
              <a:buSzPct val="100000"/>
              <a:buNone/>
            </a:pPr>
            <a:endParaRPr lang="en-GB" sz="1900" b="1" dirty="0" smtClean="0"/>
          </a:p>
          <a:p>
            <a:pPr marL="0" indent="0">
              <a:spcBef>
                <a:spcPts val="600"/>
              </a:spcBef>
              <a:buClr>
                <a:schemeClr val="tx2"/>
              </a:buClr>
              <a:buSzPct val="100000"/>
              <a:buNone/>
            </a:pPr>
            <a:r>
              <a:rPr lang="en-GB" sz="1900" b="1" dirty="0" smtClean="0"/>
              <a:t>Clinical </a:t>
            </a:r>
            <a:r>
              <a:rPr lang="en-GB" sz="1900" b="1" dirty="0"/>
              <a:t>Trial Manager</a:t>
            </a:r>
            <a:r>
              <a:rPr lang="en-GB" sz="1900" dirty="0"/>
              <a:t>: </a:t>
            </a:r>
            <a:r>
              <a:rPr lang="en-GB" sz="1900" dirty="0" smtClean="0"/>
              <a:t>Andrew Jackson</a:t>
            </a:r>
            <a:endParaRPr lang="en-GB" sz="1900" dirty="0"/>
          </a:p>
          <a:p>
            <a:pPr marL="0" indent="0">
              <a:spcBef>
                <a:spcPts val="600"/>
              </a:spcBef>
              <a:buClr>
                <a:schemeClr val="tx2"/>
              </a:buClr>
              <a:buSzPct val="100000"/>
              <a:buNone/>
            </a:pPr>
            <a:r>
              <a:rPr lang="en-GB" sz="1900" b="1" dirty="0"/>
              <a:t>Clinical Trial </a:t>
            </a:r>
            <a:r>
              <a:rPr lang="en-GB" sz="1900" b="1" dirty="0" smtClean="0"/>
              <a:t>Coordinator</a:t>
            </a:r>
            <a:r>
              <a:rPr lang="en-GB" sz="1900" dirty="0" smtClean="0"/>
              <a:t>:  Rachael McQuillan</a:t>
            </a:r>
            <a:endParaRPr lang="en-GB" sz="1900" dirty="0"/>
          </a:p>
          <a:p>
            <a:pPr marL="0" indent="0">
              <a:spcBef>
                <a:spcPts val="600"/>
              </a:spcBef>
              <a:buClr>
                <a:schemeClr val="tx2"/>
              </a:buClr>
              <a:buSzPct val="100000"/>
              <a:buNone/>
            </a:pPr>
            <a:r>
              <a:rPr lang="en-GB" sz="1900" b="1" dirty="0"/>
              <a:t>Chief Investigator:</a:t>
            </a:r>
            <a:r>
              <a:rPr lang="en-GB" sz="1900" dirty="0"/>
              <a:t> </a:t>
            </a:r>
            <a:r>
              <a:rPr lang="en-GB" sz="1900" dirty="0" smtClean="0"/>
              <a:t>Professor </a:t>
            </a:r>
            <a:r>
              <a:rPr lang="en-GB" sz="1900" dirty="0"/>
              <a:t>Stuart Elborn - </a:t>
            </a:r>
            <a:r>
              <a:rPr lang="en-GB" sz="1900" dirty="0" smtClean="0">
                <a:hlinkClick r:id="rId4"/>
              </a:rPr>
              <a:t>s.elborn@qub.ac.uk</a:t>
            </a:r>
            <a:endParaRPr lang="en-GB" sz="1900" dirty="0"/>
          </a:p>
          <a:p>
            <a:pPr marL="0" indent="0">
              <a:spcBef>
                <a:spcPts val="600"/>
              </a:spcBef>
              <a:buClr>
                <a:schemeClr val="tx2"/>
              </a:buClr>
              <a:buSzPct val="100000"/>
              <a:buNone/>
            </a:pPr>
            <a:r>
              <a:rPr lang="en-GB" sz="1900" b="1" dirty="0" smtClean="0"/>
              <a:t>Lead </a:t>
            </a:r>
            <a:r>
              <a:rPr lang="en-GB" sz="1900" b="1" dirty="0"/>
              <a:t>Applicant Physiotherapist: </a:t>
            </a:r>
            <a:r>
              <a:rPr lang="en-GB" sz="1900" dirty="0" smtClean="0"/>
              <a:t>Professor </a:t>
            </a:r>
            <a:r>
              <a:rPr lang="en-GB" sz="1900" dirty="0"/>
              <a:t>Judy Bradley - </a:t>
            </a:r>
            <a:r>
              <a:rPr lang="en-GB" sz="1900" dirty="0" smtClean="0">
                <a:hlinkClick r:id="rId5"/>
              </a:rPr>
              <a:t>judy.bradley@qub.ac.uk</a:t>
            </a:r>
            <a:endParaRPr lang="en-GB" sz="1900" dirty="0"/>
          </a:p>
          <a:p>
            <a:pPr marL="0" indent="0">
              <a:spcBef>
                <a:spcPts val="600"/>
              </a:spcBef>
              <a:buClr>
                <a:schemeClr val="tx2"/>
              </a:buClr>
              <a:buSzPct val="100000"/>
              <a:buNone/>
            </a:pPr>
            <a:endParaRPr lang="en-GB" sz="1900" dirty="0"/>
          </a:p>
          <a:p>
            <a:pPr marL="0" indent="0">
              <a:spcBef>
                <a:spcPts val="600"/>
              </a:spcBef>
              <a:buNone/>
            </a:pPr>
            <a:r>
              <a:rPr lang="en-GB" sz="1900" b="1" dirty="0" smtClean="0"/>
              <a:t>Sponsor</a:t>
            </a:r>
            <a:r>
              <a:rPr lang="en-GB" sz="1900" b="1" dirty="0"/>
              <a:t>:</a:t>
            </a:r>
            <a:r>
              <a:rPr lang="en-GB" sz="1900" dirty="0"/>
              <a:t> Belfast Health and Social Care Trust (BHSCT)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GB" sz="1900" b="1" dirty="0"/>
              <a:t>Funder:</a:t>
            </a:r>
            <a:r>
              <a:rPr lang="en-GB" sz="1900" dirty="0"/>
              <a:t> National Institute for Health </a:t>
            </a:r>
            <a:r>
              <a:rPr lang="en-GB" sz="1900" dirty="0" smtClean="0"/>
              <a:t>Research (</a:t>
            </a:r>
            <a:r>
              <a:rPr lang="en-GB" sz="1900" dirty="0"/>
              <a:t>NIHR)</a:t>
            </a:r>
          </a:p>
          <a:p>
            <a:pPr marL="0" indent="0">
              <a:spcBef>
                <a:spcPts val="0"/>
              </a:spcBef>
              <a:buClr>
                <a:schemeClr val="tx2"/>
              </a:buClr>
              <a:buSzPct val="100000"/>
              <a:buNone/>
            </a:pPr>
            <a:endParaRPr lang="en-GB" sz="2000" dirty="0"/>
          </a:p>
        </p:txBody>
      </p:sp>
      <p:pic>
        <p:nvPicPr>
          <p:cNvPr id="8" name="Picture 7"/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6823"/>
            <a:ext cx="91440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CLEAR Study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400" dirty="0"/>
              <a:t>Greater numbers of patients now being diagnosed with BE, with patients usually suffering from a </a:t>
            </a: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persistent cough, chronic daily sputum expectoration, recurrent chest infections and a poor HRQoL.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CLEAR is particularly concerned with </a:t>
            </a:r>
            <a:r>
              <a:rPr lang="en-GB" sz="2400" dirty="0" smtClean="0"/>
              <a:t>exploring if HTS and </a:t>
            </a:r>
            <a:r>
              <a:rPr lang="en-GB" sz="2400" dirty="0" err="1" smtClean="0"/>
              <a:t>carbocisteine</a:t>
            </a:r>
            <a:r>
              <a:rPr lang="en-GB" sz="2400" dirty="0" smtClean="0"/>
              <a:t>, or a combination </a:t>
            </a:r>
            <a:r>
              <a:rPr lang="en-GB" sz="2400" dirty="0"/>
              <a:t>of </a:t>
            </a:r>
            <a:r>
              <a:rPr lang="en-GB" sz="2400" dirty="0" smtClean="0"/>
              <a:t>these medicines, help </a:t>
            </a:r>
            <a:r>
              <a:rPr lang="en-GB" sz="2400" dirty="0"/>
              <a:t>patients bring up their sputum more easily.</a:t>
            </a:r>
          </a:p>
          <a:p>
            <a:pPr>
              <a:spcAft>
                <a:spcPts val="600"/>
              </a:spcAft>
            </a:pPr>
            <a:r>
              <a:rPr lang="en-GB" sz="2400" dirty="0"/>
              <a:t>We want to find out if patients with bronchiectasis have fewer exacerbations if they use hypertonic saline, </a:t>
            </a:r>
            <a:r>
              <a:rPr lang="en-GB" sz="2400" dirty="0" err="1"/>
              <a:t>carbocisteine</a:t>
            </a:r>
            <a:r>
              <a:rPr lang="en-GB" sz="2400" dirty="0"/>
              <a:t>, or both of these medicines together for 52 weeks.</a:t>
            </a:r>
            <a:r>
              <a:rPr lang="en-GB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/>
              <a:t> </a:t>
            </a:r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111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206"/>
            <a:ext cx="9144000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808000"/>
                </a:solidFill>
              </a:rPr>
              <a:t>CLEAR Study 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10969"/>
            <a:ext cx="7886700" cy="1844167"/>
          </a:xfrm>
        </p:spPr>
        <p:txBody>
          <a:bodyPr/>
          <a:lstStyle/>
          <a:p>
            <a:pPr marL="0" indent="0" algn="ctr">
              <a:buNone/>
            </a:pPr>
            <a:r>
              <a:rPr lang="en-GB" sz="2400" dirty="0"/>
              <a:t>To deliver a UK multicentre study that will determine the clinical and </a:t>
            </a:r>
            <a:r>
              <a:rPr lang="en-GB" sz="2400" dirty="0" smtClean="0"/>
              <a:t>cost-effectiveness </a:t>
            </a:r>
            <a:r>
              <a:rPr lang="en-GB" sz="2400" dirty="0"/>
              <a:t>of hypertonic saline HTS (6%) and carbocisteine for airway </a:t>
            </a:r>
            <a:r>
              <a:rPr lang="en-GB" sz="2400" dirty="0" smtClean="0"/>
              <a:t>clearance </a:t>
            </a:r>
            <a:r>
              <a:rPr lang="en-GB" sz="2400" dirty="0"/>
              <a:t>versus usual care over 52 weeks in </a:t>
            </a:r>
            <a:r>
              <a:rPr lang="en-GB" sz="2400" dirty="0" smtClean="0"/>
              <a:t>BE </a:t>
            </a:r>
            <a:r>
              <a:rPr lang="en-GB" sz="2400" dirty="0"/>
              <a:t>using a 2x2 factorial randomised </a:t>
            </a:r>
            <a:r>
              <a:rPr lang="en-GB" sz="2400" dirty="0" smtClean="0"/>
              <a:t>open </a:t>
            </a:r>
            <a:r>
              <a:rPr lang="en-GB" sz="2400" dirty="0"/>
              <a:t>label </a:t>
            </a:r>
            <a:r>
              <a:rPr lang="en-GB" sz="2400" dirty="0" smtClean="0"/>
              <a:t>trial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8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3199" y="155373"/>
            <a:ext cx="877456" cy="952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766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1674</TotalTime>
  <Words>2231</Words>
  <Application>Microsoft Office PowerPoint</Application>
  <PresentationFormat>On-screen Show (4:3)</PresentationFormat>
  <Paragraphs>303</Paragraphs>
  <Slides>23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Office Theme</vt:lpstr>
      <vt:lpstr>The CLEAR Trial</vt:lpstr>
      <vt:lpstr>PowerPoint Presentation</vt:lpstr>
      <vt:lpstr>PowerPoint Presentation</vt:lpstr>
      <vt:lpstr>Study Sites</vt:lpstr>
      <vt:lpstr>New Study Sites*</vt:lpstr>
      <vt:lpstr>Study Timelines</vt:lpstr>
      <vt:lpstr>Study Contacts</vt:lpstr>
      <vt:lpstr>CLEAR Study Background</vt:lpstr>
      <vt:lpstr>CLEAR Study Aim</vt:lpstr>
      <vt:lpstr>Primary Objective</vt:lpstr>
      <vt:lpstr>Secondary Objectives</vt:lpstr>
      <vt:lpstr>Secondary Outcome Measures</vt:lpstr>
      <vt:lpstr>PowerPoint Presentation</vt:lpstr>
      <vt:lpstr>PowerPoint Presentation</vt:lpstr>
      <vt:lpstr>Exclusion Criteria</vt:lpstr>
      <vt:lpstr>Exclusion Criteria</vt:lpstr>
      <vt:lpstr>HTS/Carbocisteine Washout</vt:lpstr>
      <vt:lpstr>Smoking Pack Years Calculation</vt:lpstr>
      <vt:lpstr>Sub-Studies</vt:lpstr>
      <vt:lpstr>SWAT C</vt:lpstr>
      <vt:lpstr>EME Sputum Sub-study*  (*only in participating sites)</vt:lpstr>
      <vt:lpstr>PowerPoint Presentation</vt:lpstr>
      <vt:lpstr>Trial Awareness for Patients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CLEAR Trial</dc:title>
  <dc:creator>Rebecca McLeese</dc:creator>
  <cp:lastModifiedBy>McQuillan, Rachael</cp:lastModifiedBy>
  <cp:revision>160</cp:revision>
  <dcterms:created xsi:type="dcterms:W3CDTF">2021-01-11T15:19:33Z</dcterms:created>
  <dcterms:modified xsi:type="dcterms:W3CDTF">2023-02-01T14:54:02Z</dcterms:modified>
</cp:coreProperties>
</file>