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4" r:id="rId3"/>
    <p:sldId id="258" r:id="rId4"/>
    <p:sldId id="265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rguson Kathryn" initials="F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C3482-1AD9-4E1D-A733-11A1F67E64FA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F850B-52A1-4C14-965A-C185A9FAF3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0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1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939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923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86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891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097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8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2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773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35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520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31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74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35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156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294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40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504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655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75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85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1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47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0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77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03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0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C719B-5001-48D3-B991-35C774FB0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ED615-4323-4940-B6C8-FC85D0552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75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CA844-F748-487D-B97C-6875EEC65A1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03/08/2021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FC674-B9CB-487D-A45B-D9C29375EE9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01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9580"/>
            <a:ext cx="9144000" cy="946940"/>
          </a:xfrm>
        </p:spPr>
        <p:txBody>
          <a:bodyPr/>
          <a:lstStyle/>
          <a:p>
            <a:r>
              <a:rPr lang="en-GB" b="1" dirty="0">
                <a:solidFill>
                  <a:srgbClr val="808000"/>
                </a:solidFill>
              </a:rPr>
              <a:t>The CLEAR </a:t>
            </a:r>
            <a:r>
              <a:rPr lang="en-GB" b="1" dirty="0" smtClean="0">
                <a:solidFill>
                  <a:srgbClr val="808000"/>
                </a:solidFill>
              </a:rPr>
              <a:t>Trial</a:t>
            </a:r>
            <a:endParaRPr lang="en-GB" b="1" dirty="0">
              <a:solidFill>
                <a:srgbClr val="808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1" y="2656732"/>
            <a:ext cx="9144000" cy="2008094"/>
          </a:xfrm>
        </p:spPr>
        <p:txBody>
          <a:bodyPr>
            <a:normAutofit fontScale="62500" lnSpcReduction="20000"/>
          </a:bodyPr>
          <a:lstStyle/>
          <a:p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 2x2 factorial randomised </a:t>
            </a:r>
            <a:r>
              <a:rPr lang="en-GB" sz="33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label trial to determine the </a:t>
            </a:r>
            <a:r>
              <a:rPr lang="en-GB" sz="33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inical and </a:t>
            </a:r>
            <a:r>
              <a:rPr lang="en-GB" sz="33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cost-</a:t>
            </a:r>
            <a:r>
              <a:rPr lang="en-GB" sz="33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33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ffectiveness 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of hypertonic saline (HTS 6%) and carbocisteine for </a:t>
            </a:r>
            <a:r>
              <a:rPr lang="en-GB" sz="33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irway clea</a:t>
            </a:r>
            <a:r>
              <a:rPr lang="en-GB" sz="33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ance versus usual care over 52 weeks in bronchiectasis (BE)</a:t>
            </a:r>
          </a:p>
          <a:p>
            <a:endParaRPr lang="en-GB" sz="13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Chief Investigator: Professor Stuart Elborn, Queen’s University Belfast</a:t>
            </a:r>
          </a:p>
          <a:p>
            <a:r>
              <a:rPr lang="en-GB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Lead Applicant Physiotherapist: Professor Judy </a:t>
            </a:r>
            <a:r>
              <a:rPr lang="en-GB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Bradley, Queen’s </a:t>
            </a:r>
            <a:r>
              <a:rPr lang="en-GB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University Belfast</a:t>
            </a:r>
          </a:p>
          <a:p>
            <a:endParaRPr lang="en-GB" sz="33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057" y="5756742"/>
            <a:ext cx="2645893" cy="9266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6722" y="5756742"/>
            <a:ext cx="2705100" cy="107632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6008" y="325999"/>
            <a:ext cx="1211984" cy="12866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307772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CLEAR_Site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Initiation Training PART 6_Final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v12.0 03/08/2021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utoShape 2" descr="Image result for qub logo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009" y="4493780"/>
            <a:ext cx="2257425" cy="8148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2616" y="4523488"/>
            <a:ext cx="2772667" cy="8011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9759" y="5519146"/>
            <a:ext cx="2226153" cy="73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4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-9525" y="2150460"/>
            <a:ext cx="9153525" cy="14443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smtClean="0">
                <a:solidFill>
                  <a:srgbClr val="808000"/>
                </a:solidFill>
              </a:rPr>
              <a:t>Site Initiation Training Part 6: Randomisation Process - CTU</a:t>
            </a:r>
          </a:p>
        </p:txBody>
      </p:sp>
    </p:spTree>
    <p:extLst>
      <p:ext uri="{BB962C8B-B14F-4D97-AF65-F5344CB8AC3E}">
        <p14:creationId xmlns:p14="http://schemas.microsoft.com/office/powerpoint/2010/main" val="5447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Randomisation</a:t>
            </a:r>
            <a:r>
              <a:rPr lang="en-US" dirty="0"/>
              <a:t> </a:t>
            </a:r>
            <a:r>
              <a:rPr lang="en-US" dirty="0" smtClean="0"/>
              <a:t>takes </a:t>
            </a:r>
            <a:r>
              <a:rPr lang="en-US" dirty="0"/>
              <a:t>place at the baseline visit </a:t>
            </a:r>
            <a:r>
              <a:rPr lang="en-US" b="1" u="sng" dirty="0" smtClean="0"/>
              <a:t>after</a:t>
            </a:r>
            <a:r>
              <a:rPr lang="en-US" dirty="0" smtClean="0"/>
              <a:t> </a:t>
            </a:r>
            <a:r>
              <a:rPr lang="en-US" dirty="0"/>
              <a:t>all the baseline assessments, questionnaires and spirometry have been completed and confirmation of eligibility has been </a:t>
            </a:r>
            <a:r>
              <a:rPr lang="en-US" dirty="0" smtClean="0"/>
              <a:t>documented.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625" y="340906"/>
            <a:ext cx="78231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 smtClean="0">
                <a:solidFill>
                  <a:srgbClr val="808000"/>
                </a:solidFill>
              </a:rPr>
              <a:t>Randomisation </a:t>
            </a:r>
            <a:endParaRPr lang="en-GB" sz="4000" b="1" dirty="0">
              <a:solidFill>
                <a:srgbClr val="8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927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0697"/>
            <a:ext cx="7823199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808000"/>
                </a:solidFill>
              </a:rPr>
              <a:t>Sealed Envelopes Randomisation </a:t>
            </a:r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5" t="9627" r="41977" b="32073"/>
          <a:stretch/>
        </p:blipFill>
        <p:spPr bwMode="auto">
          <a:xfrm>
            <a:off x="2509624" y="1822502"/>
            <a:ext cx="6456893" cy="364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0025" y="1849713"/>
            <a:ext cx="21812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After staff log in with their password and email address you will see this screen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 enter the “Access with role: Investigator” button</a:t>
            </a:r>
          </a:p>
          <a:p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943100" y="3790950"/>
            <a:ext cx="2886075" cy="314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80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8171"/>
            <a:ext cx="7823199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808000"/>
                </a:solidFill>
              </a:rPr>
              <a:t>Sealed Envelopes Randomisation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016" y="2178026"/>
            <a:ext cx="8978326" cy="13703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8150" y="3895725"/>
            <a:ext cx="8124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This is the screen that you will see when you have accessed the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From here you can select: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Randomise – to randomise a patient to an intervention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Randomisations – view a list of all randomised patients at your site &amp; create a query about any patient randomised at your 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Queries – view all open and closed queries raised at your site </a:t>
            </a:r>
          </a:p>
        </p:txBody>
      </p:sp>
      <p:pic>
        <p:nvPicPr>
          <p:cNvPr id="8" name="Picture 7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88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315" y="278100"/>
            <a:ext cx="8024031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808000"/>
                </a:solidFill>
              </a:rPr>
              <a:t>Sealed Envelopes Randomisation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6972" y="6006725"/>
            <a:ext cx="2139488" cy="851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038" y="1453963"/>
            <a:ext cx="3961723" cy="49783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14900" y="1534321"/>
            <a:ext cx="37719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This is the Randomise tab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Here you will enter the patients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After you have entered in all the information you will be asked to enter your e-signature (password) to sign off the investigators declaration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the patient is eligible an email will be sent to all site email accounts receiving </a:t>
            </a:r>
            <a:r>
              <a:rPr lang="en-GB" dirty="0" smtClean="0"/>
              <a:t>notifications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Please note</a:t>
            </a:r>
            <a:r>
              <a:rPr lang="en-GB" dirty="0" smtClean="0"/>
              <a:t>: If a patient takes seasonal Macrolides, but is currently in their seasonal break, please select </a:t>
            </a:r>
            <a:r>
              <a:rPr lang="en-GB" b="1" dirty="0" smtClean="0"/>
              <a:t>“Yes” </a:t>
            </a:r>
            <a:r>
              <a:rPr lang="en-GB" dirty="0" smtClean="0"/>
              <a:t>to “Currently taking Macrolides”</a:t>
            </a: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73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774"/>
            <a:ext cx="7823199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Sealed Envelopes Randomisation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362" y="1281547"/>
            <a:ext cx="3975952" cy="50748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24450" y="1822502"/>
            <a:ext cx="36385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you click edit query you will see the information validated by the administrator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necessary the investigator can take further action.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714500" y="2533650"/>
            <a:ext cx="3324225" cy="3302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081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315" y="430082"/>
            <a:ext cx="8024031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Sealed Envelopes Randomisation 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38874" y="150125"/>
            <a:ext cx="1114626" cy="1151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6972" y="6006725"/>
            <a:ext cx="2139488" cy="8512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296" y="1690689"/>
            <a:ext cx="5968517" cy="371951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6138813" y="1820952"/>
            <a:ext cx="28146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View in the Randomisation </a:t>
            </a:r>
            <a:r>
              <a:rPr lang="en-GB" sz="2000" dirty="0" smtClean="0"/>
              <a:t>tab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By selecting on a </a:t>
            </a:r>
            <a:r>
              <a:rPr lang="en-GB" sz="2000" dirty="0" smtClean="0"/>
              <a:t>Subject </a:t>
            </a:r>
            <a:r>
              <a:rPr lang="en-GB" sz="2000" dirty="0"/>
              <a:t>ID you can raise a query for an administrator in the NICTU to action</a:t>
            </a:r>
          </a:p>
        </p:txBody>
      </p:sp>
    </p:spTree>
    <p:extLst>
      <p:ext uri="{BB962C8B-B14F-4D97-AF65-F5344CB8AC3E}">
        <p14:creationId xmlns:p14="http://schemas.microsoft.com/office/powerpoint/2010/main" val="124929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347</Words>
  <Application>Microsoft Office PowerPoint</Application>
  <PresentationFormat>On-screen Show (4:3)</PresentationFormat>
  <Paragraphs>37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1_Office Theme</vt:lpstr>
      <vt:lpstr>The CLEAR Trial</vt:lpstr>
      <vt:lpstr>PowerPoint Presentation</vt:lpstr>
      <vt:lpstr>PowerPoint Presentation</vt:lpstr>
      <vt:lpstr>Sealed Envelopes Randomisation </vt:lpstr>
      <vt:lpstr>Sealed Envelopes Randomisation </vt:lpstr>
      <vt:lpstr>Sealed Envelopes Randomisation </vt:lpstr>
      <vt:lpstr>Sealed Envelopes Randomisation </vt:lpstr>
      <vt:lpstr>Sealed Envelopes Randomisation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CLEAR Trial</dc:title>
  <dc:creator>Rebecca McLeese</dc:creator>
  <cp:lastModifiedBy>Jackson, AndrewX</cp:lastModifiedBy>
  <cp:revision>27</cp:revision>
  <dcterms:created xsi:type="dcterms:W3CDTF">2021-01-12T09:55:24Z</dcterms:created>
  <dcterms:modified xsi:type="dcterms:W3CDTF">2021-08-03T11:30:53Z</dcterms:modified>
</cp:coreProperties>
</file>