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05"/>
  </p:notesMasterIdLst>
  <p:handoutMasterIdLst>
    <p:handoutMasterId r:id="rId106"/>
  </p:handout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357"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360" r:id="rId32"/>
    <p:sldId id="286" r:id="rId33"/>
    <p:sldId id="287" r:id="rId34"/>
    <p:sldId id="288" r:id="rId35"/>
    <p:sldId id="289" r:id="rId36"/>
    <p:sldId id="290" r:id="rId37"/>
    <p:sldId id="361" r:id="rId38"/>
    <p:sldId id="358" r:id="rId39"/>
    <p:sldId id="291" r:id="rId40"/>
    <p:sldId id="292" r:id="rId41"/>
    <p:sldId id="293" r:id="rId42"/>
    <p:sldId id="294" r:id="rId43"/>
    <p:sldId id="295" r:id="rId44"/>
    <p:sldId id="296" r:id="rId45"/>
    <p:sldId id="297" r:id="rId46"/>
    <p:sldId id="298" r:id="rId47"/>
    <p:sldId id="299" r:id="rId48"/>
    <p:sldId id="300" r:id="rId49"/>
    <p:sldId id="301" r:id="rId50"/>
    <p:sldId id="356"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62" r:id="rId66"/>
    <p:sldId id="363" r:id="rId67"/>
    <p:sldId id="316" r:id="rId68"/>
    <p:sldId id="317" r:id="rId69"/>
    <p:sldId id="318" r:id="rId70"/>
    <p:sldId id="319" r:id="rId71"/>
    <p:sldId id="320" r:id="rId72"/>
    <p:sldId id="321" r:id="rId73"/>
    <p:sldId id="322" r:id="rId74"/>
    <p:sldId id="323" r:id="rId75"/>
    <p:sldId id="324" r:id="rId76"/>
    <p:sldId id="325" r:id="rId77"/>
    <p:sldId id="326" r:id="rId78"/>
    <p:sldId id="327" r:id="rId79"/>
    <p:sldId id="328" r:id="rId80"/>
    <p:sldId id="329" r:id="rId81"/>
    <p:sldId id="331" r:id="rId82"/>
    <p:sldId id="355" r:id="rId83"/>
    <p:sldId id="332" r:id="rId84"/>
    <p:sldId id="333" r:id="rId85"/>
    <p:sldId id="334" r:id="rId86"/>
    <p:sldId id="335" r:id="rId87"/>
    <p:sldId id="336" r:id="rId88"/>
    <p:sldId id="337" r:id="rId89"/>
    <p:sldId id="338" r:id="rId90"/>
    <p:sldId id="339" r:id="rId91"/>
    <p:sldId id="340" r:id="rId92"/>
    <p:sldId id="341" r:id="rId93"/>
    <p:sldId id="342" r:id="rId94"/>
    <p:sldId id="343" r:id="rId95"/>
    <p:sldId id="344" r:id="rId96"/>
    <p:sldId id="345" r:id="rId97"/>
    <p:sldId id="346" r:id="rId98"/>
    <p:sldId id="347" r:id="rId99"/>
    <p:sldId id="348" r:id="rId100"/>
    <p:sldId id="349" r:id="rId101"/>
    <p:sldId id="350" r:id="rId102"/>
    <p:sldId id="351" r:id="rId103"/>
    <p:sldId id="352" r:id="rId10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9" autoAdjust="0"/>
    <p:restoredTop sz="94660"/>
  </p:normalViewPr>
  <p:slideViewPr>
    <p:cSldViewPr snapToGrid="0">
      <p:cViewPr varScale="1">
        <p:scale>
          <a:sx n="73" d="100"/>
          <a:sy n="73" d="100"/>
        </p:scale>
        <p:origin x="576" y="54"/>
      </p:cViewPr>
      <p:guideLst/>
    </p:cSldViewPr>
  </p:slideViewPr>
  <p:notesTextViewPr>
    <p:cViewPr>
      <p:scale>
        <a:sx n="1" d="1"/>
        <a:sy n="1" d="1"/>
      </p:scale>
      <p:origin x="0" y="0"/>
    </p:cViewPr>
  </p:notesTextViewPr>
  <p:notesViewPr>
    <p:cSldViewPr snapToGrid="0">
      <p:cViewPr varScale="1">
        <p:scale>
          <a:sx n="66" d="100"/>
          <a:sy n="66" d="100"/>
        </p:scale>
        <p:origin x="3138" y="54"/>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presProps" Target="presProps.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handoutMaster" Target="handoutMasters/handout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heme" Target="theme/theme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EF4B358-C1D6-4132-AE61-2EC291B1375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5298117F-6ED4-409B-805C-1D1121B4C3A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B088A88-87C6-47B7-8A15-B33F7269C890}" type="datetimeFigureOut">
              <a:rPr lang="en-GB" smtClean="0"/>
              <a:t>14/03/2022</a:t>
            </a:fld>
            <a:endParaRPr lang="en-GB"/>
          </a:p>
        </p:txBody>
      </p:sp>
      <p:sp>
        <p:nvSpPr>
          <p:cNvPr id="4" name="Footer Placeholder 3">
            <a:extLst>
              <a:ext uri="{FF2B5EF4-FFF2-40B4-BE49-F238E27FC236}">
                <a16:creationId xmlns:a16="http://schemas.microsoft.com/office/drawing/2014/main" id="{9039B917-F262-47D3-B4D7-5BD69D64A80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GB"/>
              <a:t>MARCH Site Initiation Visit Slides, v5.0, 19/11/2021</a:t>
            </a:r>
          </a:p>
        </p:txBody>
      </p:sp>
      <p:sp>
        <p:nvSpPr>
          <p:cNvPr id="5" name="Slide Number Placeholder 4">
            <a:extLst>
              <a:ext uri="{FF2B5EF4-FFF2-40B4-BE49-F238E27FC236}">
                <a16:creationId xmlns:a16="http://schemas.microsoft.com/office/drawing/2014/main" id="{852123DE-B19D-484A-B8CD-AC73BC4E418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5C42890-2C35-40E3-A3A1-686B7A52981D}" type="slidenum">
              <a:rPr lang="en-GB" smtClean="0"/>
              <a:t>‹#›</a:t>
            </a:fld>
            <a:endParaRPr lang="en-GB"/>
          </a:p>
        </p:txBody>
      </p:sp>
    </p:spTree>
    <p:extLst>
      <p:ext uri="{BB962C8B-B14F-4D97-AF65-F5344CB8AC3E}">
        <p14:creationId xmlns:p14="http://schemas.microsoft.com/office/powerpoint/2010/main" val="115422085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57124A-B1FF-4A83-A032-8EED05ECC290}" type="datetimeFigureOut">
              <a:rPr lang="en-GB" smtClean="0"/>
              <a:t>14/03/2022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GB"/>
              <a:t>MARCH Site Initiation Visit Slides, v5.0, 19/11/2021</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368876-00C9-41CD-B715-4B280DB13474}" type="slidenum">
              <a:rPr lang="en-GB" smtClean="0"/>
              <a:t>‹#›</a:t>
            </a:fld>
            <a:endParaRPr lang="en-GB"/>
          </a:p>
        </p:txBody>
      </p:sp>
    </p:spTree>
    <p:extLst>
      <p:ext uri="{BB962C8B-B14F-4D97-AF65-F5344CB8AC3E}">
        <p14:creationId xmlns:p14="http://schemas.microsoft.com/office/powerpoint/2010/main" val="47950320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mailto:MARCH@nictu.hscni.net" TargetMode="External"/><Relationship Id="rId2" Type="http://schemas.openxmlformats.org/officeDocument/2006/relationships/slide" Target="../slides/slide89.xml"/><Relationship Id="rId1" Type="http://schemas.openxmlformats.org/officeDocument/2006/relationships/notesMaster" Target="../notesMasters/notesMaster1.xml"/><Relationship Id="rId4" Type="http://schemas.openxmlformats.org/officeDocument/2006/relationships/hyperlink" Target="mailto:clinicaltrials@nictu.hscni.net" TargetMode="Externa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B17850B-A4A6-4410-8F3F-5417382D7573}" type="slidenum">
              <a:rPr lang="en-GB" smtClean="0"/>
              <a:t>1</a:t>
            </a:fld>
            <a:endParaRPr lang="en-GB" dirty="0"/>
          </a:p>
        </p:txBody>
      </p:sp>
    </p:spTree>
    <p:extLst>
      <p:ext uri="{BB962C8B-B14F-4D97-AF65-F5344CB8AC3E}">
        <p14:creationId xmlns:p14="http://schemas.microsoft.com/office/powerpoint/2010/main" val="17894133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GB" dirty="0"/>
          </a:p>
        </p:txBody>
      </p:sp>
      <p:sp>
        <p:nvSpPr>
          <p:cNvPr id="4" name="Slide Number Placeholder 3"/>
          <p:cNvSpPr>
            <a:spLocks noGrp="1"/>
          </p:cNvSpPr>
          <p:nvPr>
            <p:ph type="sldNum" sz="quarter" idx="5"/>
          </p:nvPr>
        </p:nvSpPr>
        <p:spPr/>
        <p:txBody>
          <a:bodyPr/>
          <a:lstStyle/>
          <a:p>
            <a:fld id="{9B17850B-A4A6-4410-8F3F-5417382D7573}" type="slidenum">
              <a:rPr lang="en-GB" smtClean="0"/>
              <a:t>30</a:t>
            </a:fld>
            <a:endParaRPr lang="en-GB" dirty="0"/>
          </a:p>
        </p:txBody>
      </p:sp>
    </p:spTree>
    <p:extLst>
      <p:ext uri="{BB962C8B-B14F-4D97-AF65-F5344CB8AC3E}">
        <p14:creationId xmlns:p14="http://schemas.microsoft.com/office/powerpoint/2010/main" val="38485272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GB" dirty="0"/>
          </a:p>
        </p:txBody>
      </p:sp>
      <p:sp>
        <p:nvSpPr>
          <p:cNvPr id="4" name="Slide Number Placeholder 3"/>
          <p:cNvSpPr>
            <a:spLocks noGrp="1"/>
          </p:cNvSpPr>
          <p:nvPr>
            <p:ph type="sldNum" sz="quarter" idx="5"/>
          </p:nvPr>
        </p:nvSpPr>
        <p:spPr/>
        <p:txBody>
          <a:bodyPr/>
          <a:lstStyle/>
          <a:p>
            <a:fld id="{9B17850B-A4A6-4410-8F3F-5417382D7573}" type="slidenum">
              <a:rPr lang="en-GB" smtClean="0"/>
              <a:t>31</a:t>
            </a:fld>
            <a:endParaRPr lang="en-GB" dirty="0"/>
          </a:p>
        </p:txBody>
      </p:sp>
    </p:spTree>
    <p:extLst>
      <p:ext uri="{BB962C8B-B14F-4D97-AF65-F5344CB8AC3E}">
        <p14:creationId xmlns:p14="http://schemas.microsoft.com/office/powerpoint/2010/main" val="8874539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lvl="2" indent="-171450">
              <a:buFontTx/>
              <a:buChar char="•"/>
            </a:pPr>
            <a:endParaRPr lang="en-US" altLang="en-US" dirty="0">
              <a:solidFill>
                <a:schemeClr val="tx2"/>
              </a:solidFill>
            </a:endParaRPr>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C9455D9-43A8-4AC1-9FF7-3CEC5CAA6624}" type="slidenum">
              <a:rPr lang="en-GB" altLang="en-US" smtClean="0">
                <a:solidFill>
                  <a:srgbClr val="000000"/>
                </a:solidFill>
                <a:ea typeface="MS PGothic" panose="020B0600070205080204" pitchFamily="34" charset="-128"/>
              </a:rPr>
              <a:pPr/>
              <a:t>50</a:t>
            </a:fld>
            <a:endParaRPr lang="en-GB" altLang="en-US" dirty="0">
              <a:solidFill>
                <a:srgbClr val="000000"/>
              </a:solidFill>
              <a:ea typeface="MS PGothic" panose="020B0600070205080204" pitchFamily="34" charset="-128"/>
            </a:endParaRPr>
          </a:p>
        </p:txBody>
      </p:sp>
    </p:spTree>
    <p:extLst>
      <p:ext uri="{BB962C8B-B14F-4D97-AF65-F5344CB8AC3E}">
        <p14:creationId xmlns:p14="http://schemas.microsoft.com/office/powerpoint/2010/main" val="26584687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would ask</a:t>
            </a:r>
            <a:r>
              <a:rPr lang="en-GB" baseline="0" dirty="0"/>
              <a:t> all sites to keep an up to date screening and recruitment log.   All mechanically ventilated patients in the ICU with ARF should be screened daily for MARCH eligibility. </a:t>
            </a:r>
          </a:p>
          <a:p>
            <a:endParaRPr lang="en-GB" baseline="0" dirty="0"/>
          </a:p>
          <a:p>
            <a:r>
              <a:rPr lang="en-GB" baseline="0" dirty="0"/>
              <a:t>Patients who meet the inclusion criteria should be entered onto the screening log </a:t>
            </a:r>
            <a:r>
              <a:rPr lang="en-GB" baseline="0" dirty="0" err="1"/>
              <a:t>eCRF</a:t>
            </a:r>
            <a:r>
              <a:rPr lang="en-GB" baseline="0" dirty="0"/>
              <a:t>.  We also provide sites with a MS Excel version of the screening log, for local data capture.  </a:t>
            </a:r>
          </a:p>
          <a:p>
            <a:endParaRPr lang="en-GB" baseline="0" dirty="0"/>
          </a:p>
          <a:p>
            <a:r>
              <a:rPr lang="en-GB" baseline="0" dirty="0"/>
              <a:t>Each patient will be given a screening number.  The first two digits are the centre number and the next come in numerical order.</a:t>
            </a:r>
          </a:p>
          <a:p>
            <a:endParaRPr lang="en-GB" baseline="0" dirty="0"/>
          </a:p>
          <a:p>
            <a:r>
              <a:rPr lang="en-GB" baseline="0" dirty="0"/>
              <a:t>We want to record the reasons patients are not recruited onto the screening log.  This is for two reasons. To meet CONSORT reporting guidelines, when we come to publish the trial’s results, and to monitor and optimise recruitment.  So we will be closely analysing the data you enter and return on the screening and recruitment log at our monthly TMG meetings.  We ask all sites to return the completed </a:t>
            </a:r>
            <a:r>
              <a:rPr lang="en-GB" baseline="0" dirty="0" err="1"/>
              <a:t>eCRF</a:t>
            </a:r>
            <a:r>
              <a:rPr lang="en-GB" baseline="0" dirty="0"/>
              <a:t> on the 1</a:t>
            </a:r>
            <a:r>
              <a:rPr lang="en-GB" baseline="30000" dirty="0"/>
              <a:t>st</a:t>
            </a:r>
            <a:r>
              <a:rPr lang="en-GB" baseline="0" dirty="0"/>
              <a:t> Friday of every month, so we know how recruitment is going at your site and to the trial overall.   So it is really important to keep the screening log up to date.  </a:t>
            </a:r>
          </a:p>
          <a:p>
            <a:r>
              <a:rPr lang="en-GB" baseline="0" dirty="0"/>
              <a:t> </a:t>
            </a:r>
            <a:endParaRPr lang="en-GB" dirty="0"/>
          </a:p>
        </p:txBody>
      </p:sp>
      <p:sp>
        <p:nvSpPr>
          <p:cNvPr id="4" name="Slide Number Placeholder 3"/>
          <p:cNvSpPr>
            <a:spLocks noGrp="1"/>
          </p:cNvSpPr>
          <p:nvPr>
            <p:ph type="sldNum" sz="quarter" idx="10"/>
          </p:nvPr>
        </p:nvSpPr>
        <p:spPr/>
        <p:txBody>
          <a:bodyPr/>
          <a:lstStyle/>
          <a:p>
            <a:fld id="{9B17850B-A4A6-4410-8F3F-5417382D7573}" type="slidenum">
              <a:rPr lang="en-GB" smtClean="0"/>
              <a:t>52</a:t>
            </a:fld>
            <a:endParaRPr lang="en-GB" dirty="0"/>
          </a:p>
        </p:txBody>
      </p:sp>
    </p:spTree>
    <p:extLst>
      <p:ext uri="{BB962C8B-B14F-4D97-AF65-F5344CB8AC3E}">
        <p14:creationId xmlns:p14="http://schemas.microsoft.com/office/powerpoint/2010/main" val="37632179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You may</a:t>
            </a:r>
            <a:r>
              <a:rPr lang="en-GB" baseline="0" dirty="0"/>
              <a:t> notice </a:t>
            </a:r>
            <a:r>
              <a:rPr lang="en-GB" dirty="0"/>
              <a:t>a few more questions than usual on the</a:t>
            </a:r>
            <a:r>
              <a:rPr lang="en-GB" baseline="0" dirty="0"/>
              <a:t> MARCH </a:t>
            </a:r>
            <a:r>
              <a:rPr lang="en-GB" dirty="0"/>
              <a:t>screening log and that is because we want to know in</a:t>
            </a:r>
            <a:r>
              <a:rPr lang="en-GB" baseline="0" dirty="0"/>
              <a:t> a little bit more depth what has happened to patients who are screened for MARCH and the reasons why they were excluded.  </a:t>
            </a:r>
          </a:p>
          <a:p>
            <a:endParaRPr lang="en-GB" dirty="0"/>
          </a:p>
          <a:p>
            <a:r>
              <a:rPr lang="en-GB" dirty="0"/>
              <a:t>To</a:t>
            </a:r>
            <a:r>
              <a:rPr lang="en-GB" baseline="0" dirty="0"/>
              <a:t> do this w</a:t>
            </a:r>
            <a:r>
              <a:rPr lang="en-GB" dirty="0"/>
              <a:t>e are using the SEAR framework, which I developed with colleagues at Bristol University,</a:t>
            </a:r>
            <a:r>
              <a:rPr lang="en-GB" baseline="0" dirty="0"/>
              <a:t> so that we can understand what happens to patients along the pathway – at each stage of the recruitment process –   S stands for Screened; E stands for eligible, A stands for approached; R stands for randomised?  The proportion of eligible patients who are randomised into a study can often vary considerably across different hospitals for the same trial, so we want to monitor this to understand if there are any ways in which we can improve trial recruitment.  </a:t>
            </a:r>
          </a:p>
          <a:p>
            <a:endParaRPr lang="en-GB" baseline="0" dirty="0"/>
          </a:p>
          <a:p>
            <a:r>
              <a:rPr lang="en-GB" baseline="0" dirty="0"/>
              <a:t>We ask sites to record all patients who meet the MARCH inclusion criteria to be entered onto the screening log, in particular those who have secretions that are difficult to clear with usual airway clearance management as assessed by the treating clinical team.     </a:t>
            </a:r>
            <a:endParaRPr lang="en-GB" dirty="0"/>
          </a:p>
        </p:txBody>
      </p:sp>
      <p:sp>
        <p:nvSpPr>
          <p:cNvPr id="4" name="Slide Number Placeholder 3"/>
          <p:cNvSpPr>
            <a:spLocks noGrp="1"/>
          </p:cNvSpPr>
          <p:nvPr>
            <p:ph type="sldNum" sz="quarter" idx="10"/>
          </p:nvPr>
        </p:nvSpPr>
        <p:spPr/>
        <p:txBody>
          <a:bodyPr/>
          <a:lstStyle/>
          <a:p>
            <a:fld id="{9B17850B-A4A6-4410-8F3F-5417382D7573}" type="slidenum">
              <a:rPr lang="en-GB" smtClean="0"/>
              <a:t>53</a:t>
            </a:fld>
            <a:endParaRPr lang="en-GB" dirty="0"/>
          </a:p>
        </p:txBody>
      </p:sp>
    </p:spTree>
    <p:extLst>
      <p:ext uri="{BB962C8B-B14F-4D97-AF65-F5344CB8AC3E}">
        <p14:creationId xmlns:p14="http://schemas.microsoft.com/office/powerpoint/2010/main" val="22506819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next stage is to record the eligibility of patients on the screening log.  There are 8 reasons for ineligibility on the screening log</a:t>
            </a:r>
            <a:r>
              <a:rPr lang="en-GB" baseline="0" dirty="0"/>
              <a:t>.  Where the treating physician believes that participation in the trial would not be in the best interests of the patient, we would ask you to record the reason as an open text field on the screening log.  </a:t>
            </a:r>
            <a:endParaRPr lang="en-GB" dirty="0"/>
          </a:p>
        </p:txBody>
      </p:sp>
      <p:sp>
        <p:nvSpPr>
          <p:cNvPr id="4" name="Slide Number Placeholder 3"/>
          <p:cNvSpPr>
            <a:spLocks noGrp="1"/>
          </p:cNvSpPr>
          <p:nvPr>
            <p:ph type="sldNum" sz="quarter" idx="10"/>
          </p:nvPr>
        </p:nvSpPr>
        <p:spPr/>
        <p:txBody>
          <a:bodyPr/>
          <a:lstStyle/>
          <a:p>
            <a:fld id="{9B17850B-A4A6-4410-8F3F-5417382D7573}" type="slidenum">
              <a:rPr lang="en-GB" smtClean="0"/>
              <a:t>54</a:t>
            </a:fld>
            <a:endParaRPr lang="en-GB" dirty="0"/>
          </a:p>
        </p:txBody>
      </p:sp>
    </p:spTree>
    <p:extLst>
      <p:ext uri="{BB962C8B-B14F-4D97-AF65-F5344CB8AC3E}">
        <p14:creationId xmlns:p14="http://schemas.microsoft.com/office/powerpoint/2010/main" val="31347515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Here is a screenshot of the log in MS</a:t>
            </a:r>
            <a:r>
              <a:rPr lang="en-GB" baseline="0" dirty="0"/>
              <a:t> Excel.  The exclusion criteria are listed at the top as a guide and there is a guidance on the tab to help fill out the log.  So hopefully it should be self-explanatory, but if you have any queries, please get in touch. </a:t>
            </a:r>
            <a:endParaRPr lang="en-GB" dirty="0"/>
          </a:p>
        </p:txBody>
      </p:sp>
      <p:sp>
        <p:nvSpPr>
          <p:cNvPr id="4" name="Slide Number Placeholder 3"/>
          <p:cNvSpPr>
            <a:spLocks noGrp="1"/>
          </p:cNvSpPr>
          <p:nvPr>
            <p:ph type="sldNum" sz="quarter" idx="10"/>
          </p:nvPr>
        </p:nvSpPr>
        <p:spPr/>
        <p:txBody>
          <a:bodyPr/>
          <a:lstStyle/>
          <a:p>
            <a:fld id="{9B17850B-A4A6-4410-8F3F-5417382D7573}" type="slidenum">
              <a:rPr lang="en-GB" smtClean="0"/>
              <a:t>55</a:t>
            </a:fld>
            <a:endParaRPr lang="en-GB" dirty="0"/>
          </a:p>
        </p:txBody>
      </p:sp>
    </p:spTree>
    <p:extLst>
      <p:ext uri="{BB962C8B-B14F-4D97-AF65-F5344CB8AC3E}">
        <p14:creationId xmlns:p14="http://schemas.microsoft.com/office/powerpoint/2010/main" val="30655475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a:t>
            </a:r>
            <a:r>
              <a:rPr lang="en-GB" baseline="0" dirty="0"/>
              <a:t> Approach, we ask you to record whether the patient’s personal or Prof legal representative was provided with information and asked for their consent.  If this didn’t happen for whatever reason, we have provided some answers which you can select on the screening log, and if these are not covered, we ask you to provide further information why the patient’s LR was not given information in the other comments box.</a:t>
            </a:r>
          </a:p>
          <a:p>
            <a:endParaRPr lang="en-GB" baseline="0" dirty="0"/>
          </a:p>
          <a:p>
            <a:r>
              <a:rPr lang="en-GB" baseline="0" dirty="0"/>
              <a:t>We are also interested to capture the reasons why a patient’s LR may decline to take part in a study, so we would ask you to record this in the other comments box.  </a:t>
            </a:r>
          </a:p>
          <a:p>
            <a:endParaRPr lang="en-GB" baseline="0" dirty="0"/>
          </a:p>
          <a:p>
            <a:r>
              <a:rPr lang="en-GB" baseline="0" dirty="0"/>
              <a:t>If you have any other comments about the screening and recruitment of a particular patient, please note this on the screening log.  We also have included a question about language, so that we can provide information sheets for patients and their LR to make sure the trial is offered to all eligible participants.    </a:t>
            </a:r>
            <a:endParaRPr lang="en-GB" dirty="0"/>
          </a:p>
        </p:txBody>
      </p:sp>
      <p:sp>
        <p:nvSpPr>
          <p:cNvPr id="4" name="Slide Number Placeholder 3"/>
          <p:cNvSpPr>
            <a:spLocks noGrp="1"/>
          </p:cNvSpPr>
          <p:nvPr>
            <p:ph type="sldNum" sz="quarter" idx="10"/>
          </p:nvPr>
        </p:nvSpPr>
        <p:spPr/>
        <p:txBody>
          <a:bodyPr/>
          <a:lstStyle/>
          <a:p>
            <a:fld id="{9B17850B-A4A6-4410-8F3F-5417382D7573}" type="slidenum">
              <a:rPr lang="en-GB" smtClean="0"/>
              <a:t>56</a:t>
            </a:fld>
            <a:endParaRPr lang="en-GB" dirty="0"/>
          </a:p>
        </p:txBody>
      </p:sp>
    </p:spTree>
    <p:extLst>
      <p:ext uri="{BB962C8B-B14F-4D97-AF65-F5344CB8AC3E}">
        <p14:creationId xmlns:p14="http://schemas.microsoft.com/office/powerpoint/2010/main" val="10498643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The medic confirming eligibility will need to document the date/time that the patient was eligible in the medical notes.</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Sites just need to ensure this is documented.  When this actually physically takes place will be down to the sites.</a:t>
            </a:r>
          </a:p>
          <a:p>
            <a:r>
              <a:rPr lang="en-GB" sz="1200" i="1" kern="1200" dirty="0">
                <a:solidFill>
                  <a:schemeClr val="tx1"/>
                </a:solidFill>
                <a:effectLst/>
                <a:latin typeface="+mn-lt"/>
                <a:ea typeface="+mn-ea"/>
                <a:cs typeface="+mn-cs"/>
              </a:rPr>
              <a:t>If they have access to medical notes remotely then this can be done remotely.</a:t>
            </a:r>
          </a:p>
          <a:p>
            <a:r>
              <a:rPr lang="en-GB" sz="1200" i="1" kern="1200" dirty="0">
                <a:solidFill>
                  <a:schemeClr val="tx1"/>
                </a:solidFill>
                <a:effectLst/>
                <a:latin typeface="+mn-lt"/>
                <a:ea typeface="+mn-ea"/>
                <a:cs typeface="+mn-cs"/>
              </a:rPr>
              <a:t>They can document it in the medical notes directly, else we will also provide stickers to aid them documenting this in the medical notes.</a:t>
            </a:r>
          </a:p>
          <a:p>
            <a:r>
              <a:rPr lang="en-GB" sz="1200" i="1" kern="1200" dirty="0">
                <a:solidFill>
                  <a:schemeClr val="tx1"/>
                </a:solidFill>
                <a:effectLst/>
                <a:latin typeface="+mn-lt"/>
                <a:ea typeface="+mn-ea"/>
                <a:cs typeface="+mn-cs"/>
              </a:rPr>
              <a:t> </a:t>
            </a:r>
          </a:p>
          <a:p>
            <a:r>
              <a:rPr lang="en-GB" sz="1200" i="1" kern="1200" dirty="0">
                <a:solidFill>
                  <a:schemeClr val="tx1"/>
                </a:solidFill>
                <a:effectLst/>
                <a:latin typeface="+mn-lt"/>
                <a:ea typeface="+mn-ea"/>
                <a:cs typeface="+mn-cs"/>
              </a:rPr>
              <a:t>This shouldn’t hold up a site randomising the patient.  So long as they have confirmed eligibility and got consent they can proceed.</a:t>
            </a:r>
          </a:p>
          <a:p>
            <a:r>
              <a:rPr lang="en-GB" sz="1200" i="1" kern="1200" dirty="0">
                <a:solidFill>
                  <a:schemeClr val="tx1"/>
                </a:solidFill>
                <a:effectLst/>
                <a:latin typeface="+mn-lt"/>
                <a:ea typeface="+mn-ea"/>
                <a:cs typeface="+mn-cs"/>
              </a:rPr>
              <a:t> </a:t>
            </a:r>
          </a:p>
          <a:p>
            <a:r>
              <a:rPr lang="en-GB" sz="1200" i="1" kern="1200" dirty="0">
                <a:solidFill>
                  <a:schemeClr val="tx1"/>
                </a:solidFill>
                <a:effectLst/>
                <a:latin typeface="+mn-lt"/>
                <a:ea typeface="+mn-ea"/>
                <a:cs typeface="+mn-cs"/>
              </a:rPr>
              <a:t>It</a:t>
            </a:r>
            <a:r>
              <a:rPr lang="en-GB" sz="1200" i="1" kern="1200" baseline="0" dirty="0">
                <a:solidFill>
                  <a:schemeClr val="tx1"/>
                </a:solidFill>
                <a:effectLst/>
                <a:latin typeface="+mn-lt"/>
                <a:ea typeface="+mn-ea"/>
                <a:cs typeface="+mn-cs"/>
              </a:rPr>
              <a:t> is our understanding s</a:t>
            </a:r>
            <a:r>
              <a:rPr lang="en-GB" sz="1200" i="1" kern="1200" dirty="0">
                <a:solidFill>
                  <a:schemeClr val="tx1"/>
                </a:solidFill>
                <a:effectLst/>
                <a:latin typeface="+mn-lt"/>
                <a:ea typeface="+mn-ea"/>
                <a:cs typeface="+mn-cs"/>
              </a:rPr>
              <a:t>ites usually just document this in the notes automatically.  Very few use remote systems.</a:t>
            </a:r>
          </a:p>
          <a:p>
            <a:endParaRPr lang="en-GB" i="1" dirty="0"/>
          </a:p>
        </p:txBody>
      </p:sp>
      <p:sp>
        <p:nvSpPr>
          <p:cNvPr id="4" name="Slide Number Placeholder 3"/>
          <p:cNvSpPr>
            <a:spLocks noGrp="1"/>
          </p:cNvSpPr>
          <p:nvPr>
            <p:ph type="sldNum" sz="quarter" idx="10"/>
          </p:nvPr>
        </p:nvSpPr>
        <p:spPr/>
        <p:txBody>
          <a:bodyPr/>
          <a:lstStyle/>
          <a:p>
            <a:fld id="{9B17850B-A4A6-4410-8F3F-5417382D7573}" type="slidenum">
              <a:rPr lang="en-GB" smtClean="0"/>
              <a:t>57</a:t>
            </a:fld>
            <a:endParaRPr lang="en-GB" dirty="0"/>
          </a:p>
        </p:txBody>
      </p:sp>
    </p:spTree>
    <p:extLst>
      <p:ext uri="{BB962C8B-B14F-4D97-AF65-F5344CB8AC3E}">
        <p14:creationId xmlns:p14="http://schemas.microsoft.com/office/powerpoint/2010/main" val="33268222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 the patient has regained</a:t>
            </a:r>
            <a:r>
              <a:rPr lang="en-GB" baseline="0" dirty="0"/>
              <a:t> capacity, they should be followed up outside ICU, so they can be approached for consent to continue.   This is really important they are provided with the opportunity to give consent for themselves to take part in the study.  It also means they can participate in the SWAT.  If a patient provides consent to continue, that is great – the date can be entered.  If the patient does not provide consent to continue (</a:t>
            </a:r>
            <a:r>
              <a:rPr lang="en-GB" baseline="0" dirty="0" err="1"/>
              <a:t>ie</a:t>
            </a:r>
            <a:r>
              <a:rPr lang="en-GB" baseline="0" dirty="0"/>
              <a:t> they do not wish to take part in the research), they should be followed up with a withdrawal of consent form which is contained within the CRF – this form records the parts of the study which the patient with draws from ( which I will come onto shortly).  </a:t>
            </a:r>
          </a:p>
          <a:p>
            <a:endParaRPr lang="en-GB" baseline="0" dirty="0"/>
          </a:p>
          <a:p>
            <a:r>
              <a:rPr lang="en-GB" baseline="0" dirty="0"/>
              <a:t>If you are unable to obtain consent to continue, for example because the patient has been discharged, please note the reason for this.  These patients are still in the study and will be followed up by NICTU – they just won’t be part of the SWAT, and the Legal Representative’s consent remains valid. </a:t>
            </a:r>
            <a:endParaRPr lang="en-GB" dirty="0"/>
          </a:p>
        </p:txBody>
      </p:sp>
      <p:sp>
        <p:nvSpPr>
          <p:cNvPr id="4" name="Slide Number Placeholder 3"/>
          <p:cNvSpPr>
            <a:spLocks noGrp="1"/>
          </p:cNvSpPr>
          <p:nvPr>
            <p:ph type="sldNum" sz="quarter" idx="10"/>
          </p:nvPr>
        </p:nvSpPr>
        <p:spPr/>
        <p:txBody>
          <a:bodyPr/>
          <a:lstStyle/>
          <a:p>
            <a:fld id="{9B17850B-A4A6-4410-8F3F-5417382D7573}" type="slidenum">
              <a:rPr lang="en-GB" smtClean="0"/>
              <a:t>76</a:t>
            </a:fld>
            <a:endParaRPr lang="en-GB" dirty="0"/>
          </a:p>
        </p:txBody>
      </p:sp>
    </p:spTree>
    <p:extLst>
      <p:ext uri="{BB962C8B-B14F-4D97-AF65-F5344CB8AC3E}">
        <p14:creationId xmlns:p14="http://schemas.microsoft.com/office/powerpoint/2010/main" val="17794672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B17850B-A4A6-4410-8F3F-5417382D7573}" type="slidenum">
              <a:rPr lang="en-GB" smtClean="0"/>
              <a:t>4</a:t>
            </a:fld>
            <a:endParaRPr lang="en-GB" dirty="0"/>
          </a:p>
        </p:txBody>
      </p:sp>
    </p:spTree>
    <p:extLst>
      <p:ext uri="{BB962C8B-B14F-4D97-AF65-F5344CB8AC3E}">
        <p14:creationId xmlns:p14="http://schemas.microsoft.com/office/powerpoint/2010/main" val="27868090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TM03 is an</a:t>
            </a:r>
            <a:r>
              <a:rPr lang="en-GB" baseline="0" dirty="0"/>
              <a:t> NICTU SOP which we use in our trials to record and report adverse events.  Those on the delegation log who are tasked with recording and reporting </a:t>
            </a:r>
            <a:r>
              <a:rPr lang="en-GB" baseline="0" dirty="0" err="1"/>
              <a:t>Aes</a:t>
            </a:r>
            <a:r>
              <a:rPr lang="en-GB" baseline="0" dirty="0"/>
              <a:t> should be trained via reading and understanding on the SOP.  </a:t>
            </a:r>
            <a:endParaRPr lang="en-GB" dirty="0"/>
          </a:p>
        </p:txBody>
      </p:sp>
      <p:sp>
        <p:nvSpPr>
          <p:cNvPr id="4" name="Slide Number Placeholder 3"/>
          <p:cNvSpPr>
            <a:spLocks noGrp="1"/>
          </p:cNvSpPr>
          <p:nvPr>
            <p:ph type="sldNum" sz="quarter" idx="10"/>
          </p:nvPr>
        </p:nvSpPr>
        <p:spPr/>
        <p:txBody>
          <a:bodyPr/>
          <a:lstStyle/>
          <a:p>
            <a:fld id="{9B17850B-A4A6-4410-8F3F-5417382D7573}" type="slidenum">
              <a:rPr lang="en-GB" smtClean="0"/>
              <a:t>80</a:t>
            </a:fld>
            <a:endParaRPr lang="en-GB" dirty="0"/>
          </a:p>
        </p:txBody>
      </p:sp>
    </p:spTree>
    <p:extLst>
      <p:ext uri="{BB962C8B-B14F-4D97-AF65-F5344CB8AC3E}">
        <p14:creationId xmlns:p14="http://schemas.microsoft.com/office/powerpoint/2010/main" val="2052685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An incident which deviates from the normal expectation of a particular part of the trial process is considered a deviation.  Deviations from clinical trial protocols and Good Clinical Practice (GCP) occur commonly in clinical trials.  The majority of these are technical deviations that do not result in harm to trial patients or significantly affect the scientific value of the reported results of the trial.  </a:t>
            </a:r>
          </a:p>
          <a:p>
            <a:r>
              <a:rPr lang="en-GB" sz="1200" b="1" kern="1200" dirty="0">
                <a:solidFill>
                  <a:schemeClr val="tx1"/>
                </a:solidFill>
                <a:effectLst/>
                <a:latin typeface="+mn-lt"/>
                <a:ea typeface="+mn-ea"/>
                <a:cs typeface="+mn-cs"/>
              </a:rPr>
              <a:t>What is a Serious Breach?</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 serious breach is a deviation from the trial protocol or GCP which is likely to effect to a significant degree:</a:t>
            </a:r>
          </a:p>
          <a:p>
            <a:r>
              <a:rPr lang="en-GB" sz="1200" kern="1200" dirty="0">
                <a:solidFill>
                  <a:schemeClr val="tx1"/>
                </a:solidFill>
                <a:effectLst/>
                <a:latin typeface="+mn-lt"/>
                <a:ea typeface="+mn-ea"/>
                <a:cs typeface="+mn-cs"/>
              </a:rPr>
              <a:t>(a)	the safety or physical or mental  integrity of the subjects of the trial; or</a:t>
            </a:r>
          </a:p>
          <a:p>
            <a:r>
              <a:rPr lang="en-GB" sz="1200" kern="1200" dirty="0">
                <a:solidFill>
                  <a:schemeClr val="tx1"/>
                </a:solidFill>
                <a:effectLst/>
                <a:latin typeface="+mn-lt"/>
                <a:ea typeface="+mn-ea"/>
                <a:cs typeface="+mn-cs"/>
              </a:rPr>
              <a:t>(b)	the scientific value of the trial</a:t>
            </a:r>
          </a:p>
          <a:p>
            <a:r>
              <a:rPr lang="en-GB" sz="1200" kern="1200" dirty="0">
                <a:solidFill>
                  <a:schemeClr val="tx1"/>
                </a:solidFill>
                <a:effectLst/>
                <a:latin typeface="+mn-lt"/>
                <a:ea typeface="+mn-ea"/>
                <a:cs typeface="+mn-cs"/>
              </a:rPr>
              <a:t> </a:t>
            </a:r>
          </a:p>
          <a:p>
            <a:r>
              <a:rPr lang="en-GB" sz="1200" b="1" kern="1200" dirty="0">
                <a:solidFill>
                  <a:schemeClr val="tx1"/>
                </a:solidFill>
                <a:effectLst/>
                <a:latin typeface="+mn-lt"/>
                <a:ea typeface="+mn-ea"/>
                <a:cs typeface="+mn-cs"/>
              </a:rPr>
              <a:t>Recording and Reporting of Protocol or GCP Deviations</a:t>
            </a:r>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Protocol or GCP deviations that occur at a site , that are patient specific, should be documented using the Protocol Deviation Form within the electronic case report form (</a:t>
            </a:r>
            <a:r>
              <a:rPr lang="en-GB" sz="1200" kern="1200" dirty="0" err="1">
                <a:solidFill>
                  <a:schemeClr val="tx1"/>
                </a:solidFill>
                <a:effectLst/>
                <a:latin typeface="+mn-lt"/>
                <a:ea typeface="+mn-ea"/>
                <a:cs typeface="+mn-cs"/>
              </a:rPr>
              <a:t>eCRF</a:t>
            </a:r>
            <a:r>
              <a:rPr lang="en-GB" sz="1200" kern="1200" dirty="0">
                <a:solidFill>
                  <a:schemeClr val="tx1"/>
                </a:solidFill>
                <a:effectLst/>
                <a:latin typeface="+mn-lt"/>
                <a:ea typeface="+mn-ea"/>
                <a:cs typeface="+mn-cs"/>
              </a:rPr>
              <a:t>) and recorded on the clinical trial database.  </a:t>
            </a:r>
          </a:p>
          <a:p>
            <a:r>
              <a:rPr lang="en-GB" sz="1200" kern="1200" dirty="0">
                <a:solidFill>
                  <a:schemeClr val="tx1"/>
                </a:solidFill>
                <a:effectLst/>
                <a:latin typeface="+mn-lt"/>
                <a:ea typeface="+mn-ea"/>
                <a:cs typeface="+mn-cs"/>
              </a:rPr>
              <a:t>Protocol or GCP deviations documented within the </a:t>
            </a:r>
            <a:r>
              <a:rPr lang="en-GB" sz="1200" kern="1200" dirty="0" err="1">
                <a:solidFill>
                  <a:schemeClr val="tx1"/>
                </a:solidFill>
                <a:effectLst/>
                <a:latin typeface="+mn-lt"/>
                <a:ea typeface="+mn-ea"/>
                <a:cs typeface="+mn-cs"/>
              </a:rPr>
              <a:t>eCRF</a:t>
            </a:r>
            <a:r>
              <a:rPr lang="en-GB" sz="1200" kern="1200" dirty="0">
                <a:solidFill>
                  <a:schemeClr val="tx1"/>
                </a:solidFill>
                <a:effectLst/>
                <a:latin typeface="+mn-lt"/>
                <a:ea typeface="+mn-ea"/>
                <a:cs typeface="+mn-cs"/>
              </a:rPr>
              <a:t>, should be submitted to the CTU within 28 days of becoming aware of the event.</a:t>
            </a:r>
          </a:p>
          <a:p>
            <a:pPr lvl="0"/>
            <a:r>
              <a:rPr lang="en-GB" sz="1200" kern="1200" dirty="0">
                <a:solidFill>
                  <a:schemeClr val="tx1"/>
                </a:solidFill>
                <a:effectLst/>
                <a:latin typeface="+mn-lt"/>
                <a:ea typeface="+mn-ea"/>
                <a:cs typeface="+mn-cs"/>
              </a:rPr>
              <a:t>Protocol or GCP deviations that occur at a site, that are non patient specific (e.g. protocol or GCP training has not been completed), should be documented at site using the Protocol Deviation Form within the Investigator Site File (ISF).</a:t>
            </a:r>
          </a:p>
          <a:p>
            <a:r>
              <a:rPr lang="en-GB" sz="1200" kern="1200" dirty="0">
                <a:solidFill>
                  <a:schemeClr val="tx1"/>
                </a:solidFill>
                <a:effectLst/>
                <a:latin typeface="+mn-lt"/>
                <a:ea typeface="+mn-ea"/>
                <a:cs typeface="+mn-cs"/>
              </a:rPr>
              <a:t>Protocol or GCP deviations documented on a Protocol Deviation Form, should be submitted to the CTU within 28 days of becoming aware of the protocol or GCP deviation, by email to </a:t>
            </a:r>
            <a:r>
              <a:rPr lang="en-GB" sz="1200" u="sng" kern="1200" dirty="0">
                <a:solidFill>
                  <a:schemeClr val="tx1"/>
                </a:solidFill>
                <a:effectLst/>
                <a:latin typeface="+mn-lt"/>
                <a:ea typeface="+mn-ea"/>
                <a:cs typeface="+mn-cs"/>
                <a:hlinkClick r:id="rId3"/>
              </a:rPr>
              <a:t>MARCH@nictu.hscni.net</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r>
              <a:rPr lang="en-GB" sz="1200" b="1" kern="1200" dirty="0">
                <a:solidFill>
                  <a:schemeClr val="tx1"/>
                </a:solidFill>
                <a:effectLst/>
                <a:latin typeface="+mn-lt"/>
                <a:ea typeface="+mn-ea"/>
                <a:cs typeface="+mn-cs"/>
              </a:rPr>
              <a:t>Recording and Reporting of a Serious Breach</a:t>
            </a:r>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A potential serious breach, should be documented by the site using the Notification of Serious Breach Form within the ISF.</a:t>
            </a:r>
          </a:p>
          <a:p>
            <a:r>
              <a:rPr lang="en-GB" sz="1200" kern="1200" dirty="0">
                <a:solidFill>
                  <a:schemeClr val="tx1"/>
                </a:solidFill>
                <a:effectLst/>
                <a:latin typeface="+mn-lt"/>
                <a:ea typeface="+mn-ea"/>
                <a:cs typeface="+mn-cs"/>
              </a:rPr>
              <a:t> </a:t>
            </a:r>
          </a:p>
          <a:p>
            <a:pPr lvl="0"/>
            <a:r>
              <a:rPr lang="en-GB" sz="1200" kern="1200" dirty="0">
                <a:solidFill>
                  <a:schemeClr val="tx1"/>
                </a:solidFill>
                <a:effectLst/>
                <a:latin typeface="+mn-lt"/>
                <a:ea typeface="+mn-ea"/>
                <a:cs typeface="+mn-cs"/>
              </a:rPr>
              <a:t>A potential serious breach documented on a Notification of Serious Breach Form, should be submitted to the CTU within 24 hours of becoming aware of the potential serious breach, by email to </a:t>
            </a:r>
            <a:r>
              <a:rPr lang="en-GB" sz="1200" u="sng" kern="1200" dirty="0">
                <a:solidFill>
                  <a:schemeClr val="tx1"/>
                </a:solidFill>
                <a:effectLst/>
                <a:latin typeface="+mn-lt"/>
                <a:ea typeface="+mn-ea"/>
                <a:cs typeface="+mn-cs"/>
                <a:hlinkClick r:id="rId4"/>
              </a:rPr>
              <a:t>clinicaltrials@nictu.hscni.net</a:t>
            </a:r>
            <a:r>
              <a:rPr lang="en-GB" sz="1200" kern="1200" dirty="0">
                <a:solidFill>
                  <a:schemeClr val="tx1"/>
                </a:solidFill>
                <a:effectLst/>
                <a:latin typeface="+mn-lt"/>
                <a:ea typeface="+mn-ea"/>
                <a:cs typeface="+mn-cs"/>
              </a:rPr>
              <a:t> </a:t>
            </a:r>
          </a:p>
          <a:p>
            <a:endParaRPr lang="en-GB" dirty="0"/>
          </a:p>
        </p:txBody>
      </p:sp>
      <p:sp>
        <p:nvSpPr>
          <p:cNvPr id="4" name="Slide Number Placeholder 3"/>
          <p:cNvSpPr>
            <a:spLocks noGrp="1"/>
          </p:cNvSpPr>
          <p:nvPr>
            <p:ph type="sldNum" sz="quarter" idx="10"/>
          </p:nvPr>
        </p:nvSpPr>
        <p:spPr/>
        <p:txBody>
          <a:bodyPr/>
          <a:lstStyle/>
          <a:p>
            <a:fld id="{9B17850B-A4A6-4410-8F3F-5417382D7573}" type="slidenum">
              <a:rPr lang="en-GB" smtClean="0"/>
              <a:t>89</a:t>
            </a:fld>
            <a:endParaRPr lang="en-GB" dirty="0"/>
          </a:p>
        </p:txBody>
      </p:sp>
    </p:spTree>
    <p:extLst>
      <p:ext uri="{BB962C8B-B14F-4D97-AF65-F5344CB8AC3E}">
        <p14:creationId xmlns:p14="http://schemas.microsoft.com/office/powerpoint/2010/main" val="12086058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BA589B9-CCB3-4780-AB19-999BCAFD8983}" type="slidenum">
              <a:rPr lang="en-GB" smtClean="0"/>
              <a:t>92</a:t>
            </a:fld>
            <a:endParaRPr lang="en-GB" dirty="0"/>
          </a:p>
        </p:txBody>
      </p:sp>
    </p:spTree>
    <p:extLst>
      <p:ext uri="{BB962C8B-B14F-4D97-AF65-F5344CB8AC3E}">
        <p14:creationId xmlns:p14="http://schemas.microsoft.com/office/powerpoint/2010/main" val="20582331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BA589B9-CCB3-4780-AB19-999BCAFD8983}" type="slidenum">
              <a:rPr lang="en-GB" smtClean="0"/>
              <a:t>94</a:t>
            </a:fld>
            <a:endParaRPr lang="en-GB" dirty="0"/>
          </a:p>
        </p:txBody>
      </p:sp>
    </p:spTree>
    <p:extLst>
      <p:ext uri="{BB962C8B-B14F-4D97-AF65-F5344CB8AC3E}">
        <p14:creationId xmlns:p14="http://schemas.microsoft.com/office/powerpoint/2010/main" val="4240004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BA589B9-CCB3-4780-AB19-999BCAFD8983}" type="slidenum">
              <a:rPr lang="en-GB" smtClean="0"/>
              <a:t>95</a:t>
            </a:fld>
            <a:endParaRPr lang="en-GB" dirty="0"/>
          </a:p>
        </p:txBody>
      </p:sp>
    </p:spTree>
    <p:extLst>
      <p:ext uri="{BB962C8B-B14F-4D97-AF65-F5344CB8AC3E}">
        <p14:creationId xmlns:p14="http://schemas.microsoft.com/office/powerpoint/2010/main" val="41539873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sz="1100" dirty="0"/>
              <a:t>The rights, safety and well being of the trial participants are protected</a:t>
            </a:r>
          </a:p>
          <a:p>
            <a:pPr algn="just"/>
            <a:r>
              <a:rPr lang="en-US" sz="1100" dirty="0"/>
              <a:t>The reported trial data is accurate, complete and verifiable from source documents</a:t>
            </a:r>
          </a:p>
          <a:p>
            <a:pPr algn="just"/>
            <a:r>
              <a:rPr lang="en-US" sz="1100" dirty="0"/>
              <a:t>The trial is in compliance with the approved protocol, GCP and applicable regulatory requirements</a:t>
            </a:r>
          </a:p>
          <a:p>
            <a:endParaRPr lang="en-GB" dirty="0"/>
          </a:p>
        </p:txBody>
      </p:sp>
      <p:sp>
        <p:nvSpPr>
          <p:cNvPr id="4" name="Slide Number Placeholder 3"/>
          <p:cNvSpPr>
            <a:spLocks noGrp="1"/>
          </p:cNvSpPr>
          <p:nvPr>
            <p:ph type="sldNum" sz="quarter" idx="10"/>
          </p:nvPr>
        </p:nvSpPr>
        <p:spPr/>
        <p:txBody>
          <a:bodyPr/>
          <a:lstStyle/>
          <a:p>
            <a:fld id="{9B17850B-A4A6-4410-8F3F-5417382D7573}" type="slidenum">
              <a:rPr lang="en-GB" smtClean="0"/>
              <a:t>97</a:t>
            </a:fld>
            <a:endParaRPr lang="en-GB" dirty="0"/>
          </a:p>
        </p:txBody>
      </p:sp>
    </p:spTree>
    <p:extLst>
      <p:ext uri="{BB962C8B-B14F-4D97-AF65-F5344CB8AC3E}">
        <p14:creationId xmlns:p14="http://schemas.microsoft.com/office/powerpoint/2010/main" val="19128371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B17850B-A4A6-4410-8F3F-5417382D7573}" type="slidenum">
              <a:rPr lang="en-GB" smtClean="0"/>
              <a:t>98</a:t>
            </a:fld>
            <a:endParaRPr lang="en-GB" dirty="0"/>
          </a:p>
        </p:txBody>
      </p:sp>
    </p:spTree>
    <p:extLst>
      <p:ext uri="{BB962C8B-B14F-4D97-AF65-F5344CB8AC3E}">
        <p14:creationId xmlns:p14="http://schemas.microsoft.com/office/powerpoint/2010/main" val="15061171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BA589B9-CCB3-4780-AB19-999BCAFD8983}" type="slidenum">
              <a:rPr lang="en-GB" smtClean="0"/>
              <a:t>100</a:t>
            </a:fld>
            <a:endParaRPr lang="en-GB" dirty="0"/>
          </a:p>
        </p:txBody>
      </p:sp>
    </p:spTree>
    <p:extLst>
      <p:ext uri="{BB962C8B-B14F-4D97-AF65-F5344CB8AC3E}">
        <p14:creationId xmlns:p14="http://schemas.microsoft.com/office/powerpoint/2010/main" val="10868378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mucoactive drugs are actively prescribed in 83% of ICUs, and at any given time, approximately 30% of patients receiving mechanical ventilation are prescribed at least one mucoactive drug. </a:t>
            </a:r>
            <a:endParaRPr lang="en-GB" dirty="0"/>
          </a:p>
        </p:txBody>
      </p:sp>
      <p:sp>
        <p:nvSpPr>
          <p:cNvPr id="4" name="Slide Number Placeholder 3"/>
          <p:cNvSpPr>
            <a:spLocks noGrp="1"/>
          </p:cNvSpPr>
          <p:nvPr>
            <p:ph type="sldNum" sz="quarter" idx="10"/>
          </p:nvPr>
        </p:nvSpPr>
        <p:spPr/>
        <p:txBody>
          <a:bodyPr/>
          <a:lstStyle/>
          <a:p>
            <a:fld id="{9B17850B-A4A6-4410-8F3F-5417382D7573}" type="slidenum">
              <a:rPr lang="en-GB" smtClean="0"/>
              <a:t>9</a:t>
            </a:fld>
            <a:endParaRPr lang="en-GB" dirty="0"/>
          </a:p>
        </p:txBody>
      </p:sp>
    </p:spTree>
    <p:extLst>
      <p:ext uri="{BB962C8B-B14F-4D97-AF65-F5344CB8AC3E}">
        <p14:creationId xmlns:p14="http://schemas.microsoft.com/office/powerpoint/2010/main" val="23592837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N-acetylcysteine was ineffective, there was inconsistent and low quality evidence for the use of hypertonic saline, and no evidence to support or refute the use of carbocisteine</a:t>
            </a:r>
            <a:endParaRPr lang="en-GB" dirty="0"/>
          </a:p>
        </p:txBody>
      </p:sp>
      <p:sp>
        <p:nvSpPr>
          <p:cNvPr id="4" name="Slide Number Placeholder 3"/>
          <p:cNvSpPr>
            <a:spLocks noGrp="1"/>
          </p:cNvSpPr>
          <p:nvPr>
            <p:ph type="sldNum" sz="quarter" idx="10"/>
          </p:nvPr>
        </p:nvSpPr>
        <p:spPr/>
        <p:txBody>
          <a:bodyPr/>
          <a:lstStyle/>
          <a:p>
            <a:fld id="{9B17850B-A4A6-4410-8F3F-5417382D7573}" type="slidenum">
              <a:rPr lang="en-GB" smtClean="0"/>
              <a:t>10</a:t>
            </a:fld>
            <a:endParaRPr lang="en-GB" dirty="0"/>
          </a:p>
        </p:txBody>
      </p:sp>
    </p:spTree>
    <p:extLst>
      <p:ext uri="{BB962C8B-B14F-4D97-AF65-F5344CB8AC3E}">
        <p14:creationId xmlns:p14="http://schemas.microsoft.com/office/powerpoint/2010/main" val="38025201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B17850B-A4A6-4410-8F3F-5417382D7573}" type="slidenum">
              <a:rPr lang="en-GB" smtClean="0"/>
              <a:t>13</a:t>
            </a:fld>
            <a:endParaRPr lang="en-GB" dirty="0"/>
          </a:p>
        </p:txBody>
      </p:sp>
    </p:spTree>
    <p:extLst>
      <p:ext uri="{BB962C8B-B14F-4D97-AF65-F5344CB8AC3E}">
        <p14:creationId xmlns:p14="http://schemas.microsoft.com/office/powerpoint/2010/main" val="34171613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seems to be an empty footer at the top of this slide…it’s not noticeable in slide show</a:t>
            </a:r>
          </a:p>
        </p:txBody>
      </p:sp>
      <p:sp>
        <p:nvSpPr>
          <p:cNvPr id="4" name="Slide Number Placeholder 3"/>
          <p:cNvSpPr>
            <a:spLocks noGrp="1"/>
          </p:cNvSpPr>
          <p:nvPr>
            <p:ph type="sldNum" sz="quarter" idx="5"/>
          </p:nvPr>
        </p:nvSpPr>
        <p:spPr/>
        <p:txBody>
          <a:bodyPr/>
          <a:lstStyle/>
          <a:p>
            <a:fld id="{9B17850B-A4A6-4410-8F3F-5417382D7573}" type="slidenum">
              <a:rPr lang="en-GB" smtClean="0"/>
              <a:t>22</a:t>
            </a:fld>
            <a:endParaRPr lang="en-GB" dirty="0"/>
          </a:p>
        </p:txBody>
      </p:sp>
    </p:spTree>
    <p:extLst>
      <p:ext uri="{BB962C8B-B14F-4D97-AF65-F5344CB8AC3E}">
        <p14:creationId xmlns:p14="http://schemas.microsoft.com/office/powerpoint/2010/main" val="17050134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9B17850B-A4A6-4410-8F3F-5417382D7573}" type="slidenum">
              <a:rPr lang="en-GB" smtClean="0"/>
              <a:t>27</a:t>
            </a:fld>
            <a:endParaRPr lang="en-GB" dirty="0"/>
          </a:p>
        </p:txBody>
      </p:sp>
    </p:spTree>
    <p:extLst>
      <p:ext uri="{BB962C8B-B14F-4D97-AF65-F5344CB8AC3E}">
        <p14:creationId xmlns:p14="http://schemas.microsoft.com/office/powerpoint/2010/main" val="23517507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9B17850B-A4A6-4410-8F3F-5417382D7573}" type="slidenum">
              <a:rPr lang="en-GB" smtClean="0"/>
              <a:t>28</a:t>
            </a:fld>
            <a:endParaRPr lang="en-GB" dirty="0"/>
          </a:p>
        </p:txBody>
      </p:sp>
    </p:spTree>
    <p:extLst>
      <p:ext uri="{BB962C8B-B14F-4D97-AF65-F5344CB8AC3E}">
        <p14:creationId xmlns:p14="http://schemas.microsoft.com/office/powerpoint/2010/main" val="21532286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9B17850B-A4A6-4410-8F3F-5417382D7573}" type="slidenum">
              <a:rPr lang="en-GB" smtClean="0"/>
              <a:t>29</a:t>
            </a:fld>
            <a:endParaRPr lang="en-GB" dirty="0"/>
          </a:p>
        </p:txBody>
      </p:sp>
    </p:spTree>
    <p:extLst>
      <p:ext uri="{BB962C8B-B14F-4D97-AF65-F5344CB8AC3E}">
        <p14:creationId xmlns:p14="http://schemas.microsoft.com/office/powerpoint/2010/main" val="809086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5" name="Footer Placeholder 4"/>
          <p:cNvSpPr>
            <a:spLocks noGrp="1"/>
          </p:cNvSpPr>
          <p:nvPr>
            <p:ph type="ftr" sz="quarter" idx="11"/>
          </p:nvPr>
        </p:nvSpPr>
        <p:spPr/>
        <p:txBody>
          <a:bodyPr/>
          <a:lstStyle/>
          <a:p>
            <a:r>
              <a:rPr lang="en-GB" dirty="0" smtClean="0"/>
              <a:t>MARCH Site Initiation Visit Slides, v5.0, 02/12/2021</a:t>
            </a:r>
            <a:endParaRPr lang="en-GB" dirty="0"/>
          </a:p>
        </p:txBody>
      </p:sp>
      <p:sp>
        <p:nvSpPr>
          <p:cNvPr id="6" name="Slide Number Placeholder 5"/>
          <p:cNvSpPr>
            <a:spLocks noGrp="1"/>
          </p:cNvSpPr>
          <p:nvPr>
            <p:ph type="sldNum" sz="quarter" idx="12"/>
          </p:nvPr>
        </p:nvSpPr>
        <p:spPr/>
        <p:txBody>
          <a:bodyPr/>
          <a:lstStyle/>
          <a:p>
            <a:fld id="{3132A68E-381C-43CF-8D40-D29EDF188573}" type="slidenum">
              <a:rPr lang="en-GB" smtClean="0"/>
              <a:t>‹#›</a:t>
            </a:fld>
            <a:endParaRPr lang="en-GB"/>
          </a:p>
        </p:txBody>
      </p:sp>
    </p:spTree>
    <p:extLst>
      <p:ext uri="{BB962C8B-B14F-4D97-AF65-F5344CB8AC3E}">
        <p14:creationId xmlns:p14="http://schemas.microsoft.com/office/powerpoint/2010/main" val="15980057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endParaRPr lang="en-GB"/>
          </a:p>
        </p:txBody>
      </p:sp>
      <p:sp>
        <p:nvSpPr>
          <p:cNvPr id="5" name="Footer Placeholder 4"/>
          <p:cNvSpPr>
            <a:spLocks noGrp="1"/>
          </p:cNvSpPr>
          <p:nvPr>
            <p:ph type="ftr" sz="quarter" idx="11"/>
          </p:nvPr>
        </p:nvSpPr>
        <p:spPr/>
        <p:txBody>
          <a:bodyPr/>
          <a:lstStyle/>
          <a:p>
            <a:r>
              <a:rPr lang="en-GB" dirty="0" smtClean="0"/>
              <a:t>MARCH Site Initiation Visit Slides, v5.0, 02/12/2021</a:t>
            </a:r>
            <a:endParaRPr lang="en-GB" dirty="0"/>
          </a:p>
        </p:txBody>
      </p:sp>
      <p:sp>
        <p:nvSpPr>
          <p:cNvPr id="6" name="Slide Number Placeholder 5"/>
          <p:cNvSpPr>
            <a:spLocks noGrp="1"/>
          </p:cNvSpPr>
          <p:nvPr>
            <p:ph type="sldNum" sz="quarter" idx="12"/>
          </p:nvPr>
        </p:nvSpPr>
        <p:spPr/>
        <p:txBody>
          <a:bodyPr/>
          <a:lstStyle/>
          <a:p>
            <a:fld id="{3132A68E-381C-43CF-8D40-D29EDF188573}" type="slidenum">
              <a:rPr lang="en-GB" smtClean="0"/>
              <a:t>‹#›</a:t>
            </a:fld>
            <a:endParaRPr lang="en-GB"/>
          </a:p>
        </p:txBody>
      </p:sp>
    </p:spTree>
    <p:extLst>
      <p:ext uri="{BB962C8B-B14F-4D97-AF65-F5344CB8AC3E}">
        <p14:creationId xmlns:p14="http://schemas.microsoft.com/office/powerpoint/2010/main" val="24506387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endParaRPr lang="en-GB"/>
          </a:p>
        </p:txBody>
      </p:sp>
      <p:sp>
        <p:nvSpPr>
          <p:cNvPr id="5" name="Footer Placeholder 4"/>
          <p:cNvSpPr>
            <a:spLocks noGrp="1"/>
          </p:cNvSpPr>
          <p:nvPr>
            <p:ph type="ftr" sz="quarter" idx="11"/>
          </p:nvPr>
        </p:nvSpPr>
        <p:spPr/>
        <p:txBody>
          <a:bodyPr/>
          <a:lstStyle/>
          <a:p>
            <a:r>
              <a:rPr lang="en-GB" dirty="0" smtClean="0"/>
              <a:t>MARCH Site Initiation Visit Slides, v5.0, 02/12/2021</a:t>
            </a:r>
            <a:endParaRPr lang="en-GB" dirty="0"/>
          </a:p>
        </p:txBody>
      </p:sp>
      <p:sp>
        <p:nvSpPr>
          <p:cNvPr id="6" name="Slide Number Placeholder 5"/>
          <p:cNvSpPr>
            <a:spLocks noGrp="1"/>
          </p:cNvSpPr>
          <p:nvPr>
            <p:ph type="sldNum" sz="quarter" idx="12"/>
          </p:nvPr>
        </p:nvSpPr>
        <p:spPr/>
        <p:txBody>
          <a:bodyPr/>
          <a:lstStyle/>
          <a:p>
            <a:fld id="{3132A68E-381C-43CF-8D40-D29EDF188573}" type="slidenum">
              <a:rPr lang="en-GB" smtClean="0"/>
              <a:t>‹#›</a:t>
            </a:fld>
            <a:endParaRPr lang="en-GB"/>
          </a:p>
        </p:txBody>
      </p:sp>
    </p:spTree>
    <p:extLst>
      <p:ext uri="{BB962C8B-B14F-4D97-AF65-F5344CB8AC3E}">
        <p14:creationId xmlns:p14="http://schemas.microsoft.com/office/powerpoint/2010/main" val="11707562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r>
              <a:rPr lang="en-GB" dirty="0" smtClean="0"/>
              <a:t>MARCH Site Initiation Visit Slides, v5.0, 02/12/2021</a:t>
            </a:r>
            <a:endParaRPr lang="en-GB" dirty="0"/>
          </a:p>
        </p:txBody>
      </p:sp>
      <p:sp>
        <p:nvSpPr>
          <p:cNvPr id="6" name="Slide Number Placeholder 5"/>
          <p:cNvSpPr>
            <a:spLocks noGrp="1"/>
          </p:cNvSpPr>
          <p:nvPr>
            <p:ph type="sldNum" sz="quarter" idx="12"/>
          </p:nvPr>
        </p:nvSpPr>
        <p:spPr/>
        <p:txBody>
          <a:bodyPr/>
          <a:lstStyle/>
          <a:p>
            <a:fld id="{5E6C09CB-4AE9-41D4-B562-0481925DFAA5}" type="slidenum">
              <a:rPr lang="en-GB" smtClean="0"/>
              <a:t>‹#›</a:t>
            </a:fld>
            <a:endParaRPr lang="en-GB"/>
          </a:p>
        </p:txBody>
      </p:sp>
    </p:spTree>
    <p:extLst>
      <p:ext uri="{BB962C8B-B14F-4D97-AF65-F5344CB8AC3E}">
        <p14:creationId xmlns:p14="http://schemas.microsoft.com/office/powerpoint/2010/main" val="37430279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1"/>
          </p:nvPr>
        </p:nvSpPr>
        <p:spPr/>
        <p:txBody>
          <a:bodyPr/>
          <a:lstStyle/>
          <a:p>
            <a:r>
              <a:rPr lang="en-GB" dirty="0" smtClean="0"/>
              <a:t>MARCH Site Initiation Visit Slides, v5.0, 02/12/2021</a:t>
            </a:r>
            <a:endParaRPr lang="en-GB" dirty="0"/>
          </a:p>
        </p:txBody>
      </p:sp>
      <p:sp>
        <p:nvSpPr>
          <p:cNvPr id="6" name="Slide Number Placeholder 5"/>
          <p:cNvSpPr>
            <a:spLocks noGrp="1"/>
          </p:cNvSpPr>
          <p:nvPr>
            <p:ph type="sldNum" sz="quarter" idx="12"/>
          </p:nvPr>
        </p:nvSpPr>
        <p:spPr/>
        <p:txBody>
          <a:bodyPr/>
          <a:lstStyle/>
          <a:p>
            <a:fld id="{3132A68E-381C-43CF-8D40-D29EDF188573}" type="slidenum">
              <a:rPr lang="en-GB" smtClean="0"/>
              <a:t>‹#›</a:t>
            </a:fld>
            <a:endParaRPr lang="en-GB"/>
          </a:p>
        </p:txBody>
      </p:sp>
      <p:sp>
        <p:nvSpPr>
          <p:cNvPr id="7" name="TextBox 6"/>
          <p:cNvSpPr txBox="1"/>
          <p:nvPr userDrawn="1"/>
        </p:nvSpPr>
        <p:spPr>
          <a:xfrm>
            <a:off x="0" y="6488668"/>
            <a:ext cx="4955822" cy="307777"/>
          </a:xfrm>
          <a:prstGeom prst="rect">
            <a:avLst/>
          </a:prstGeom>
          <a:noFill/>
        </p:spPr>
        <p:txBody>
          <a:bodyPr wrap="square" rtlCol="0">
            <a:spAutoFit/>
          </a:bodyPr>
          <a:lstStyle/>
          <a:p>
            <a:r>
              <a:rPr lang="en-GB" sz="1400" dirty="0"/>
              <a:t>MARCH Site Initiation Visit Slides </a:t>
            </a:r>
            <a:r>
              <a:rPr lang="en-GB" sz="1400" dirty="0" smtClean="0"/>
              <a:t>V6.0 08/02/2022</a:t>
            </a:r>
            <a:endParaRPr lang="en-GB" sz="1400" dirty="0"/>
          </a:p>
        </p:txBody>
      </p:sp>
    </p:spTree>
    <p:extLst>
      <p:ext uri="{BB962C8B-B14F-4D97-AF65-F5344CB8AC3E}">
        <p14:creationId xmlns:p14="http://schemas.microsoft.com/office/powerpoint/2010/main" val="16950529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p:txBody>
          <a:bodyPr/>
          <a:lstStyle/>
          <a:p>
            <a:r>
              <a:rPr lang="en-GB" dirty="0" smtClean="0"/>
              <a:t>MARCH Site Initiation Visit Slides, v5.0, 02/12/2021</a:t>
            </a:r>
            <a:endParaRPr lang="en-GB" dirty="0"/>
          </a:p>
        </p:txBody>
      </p:sp>
      <p:sp>
        <p:nvSpPr>
          <p:cNvPr id="6" name="Slide Number Placeholder 5"/>
          <p:cNvSpPr>
            <a:spLocks noGrp="1"/>
          </p:cNvSpPr>
          <p:nvPr>
            <p:ph type="sldNum" sz="quarter" idx="12"/>
          </p:nvPr>
        </p:nvSpPr>
        <p:spPr/>
        <p:txBody>
          <a:bodyPr/>
          <a:lstStyle/>
          <a:p>
            <a:fld id="{3132A68E-381C-43CF-8D40-D29EDF188573}" type="slidenum">
              <a:rPr lang="en-GB" smtClean="0"/>
              <a:t>‹#›</a:t>
            </a:fld>
            <a:endParaRPr lang="en-GB"/>
          </a:p>
        </p:txBody>
      </p:sp>
      <p:sp>
        <p:nvSpPr>
          <p:cNvPr id="7" name="TextBox 6"/>
          <p:cNvSpPr txBox="1"/>
          <p:nvPr userDrawn="1"/>
        </p:nvSpPr>
        <p:spPr>
          <a:xfrm>
            <a:off x="0" y="6488668"/>
            <a:ext cx="4955822" cy="307777"/>
          </a:xfrm>
          <a:prstGeom prst="rect">
            <a:avLst/>
          </a:prstGeom>
          <a:noFill/>
        </p:spPr>
        <p:txBody>
          <a:bodyPr wrap="square" rtlCol="0">
            <a:spAutoFit/>
          </a:bodyPr>
          <a:lstStyle/>
          <a:p>
            <a:r>
              <a:rPr lang="en-GB" sz="1400" dirty="0"/>
              <a:t>MARCH Site Initiation Visit Slides </a:t>
            </a:r>
            <a:r>
              <a:rPr lang="en-GB" sz="1400" dirty="0" smtClean="0"/>
              <a:t>V5.0 02/12/2021</a:t>
            </a:r>
            <a:endParaRPr lang="en-GB" sz="1400" dirty="0"/>
          </a:p>
        </p:txBody>
      </p:sp>
    </p:spTree>
    <p:extLst>
      <p:ext uri="{BB962C8B-B14F-4D97-AF65-F5344CB8AC3E}">
        <p14:creationId xmlns:p14="http://schemas.microsoft.com/office/powerpoint/2010/main" val="375731818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838200" y="6356350"/>
            <a:ext cx="2743200" cy="365125"/>
          </a:xfrm>
          <a:prstGeom prst="rect">
            <a:avLst/>
          </a:prstGeom>
        </p:spPr>
        <p:txBody>
          <a:bodyPr/>
          <a:lstStyle/>
          <a:p>
            <a:endParaRPr lang="en-GB"/>
          </a:p>
        </p:txBody>
      </p:sp>
      <p:sp>
        <p:nvSpPr>
          <p:cNvPr id="6" name="Footer Placeholder 5"/>
          <p:cNvSpPr>
            <a:spLocks noGrp="1"/>
          </p:cNvSpPr>
          <p:nvPr>
            <p:ph type="ftr" sz="quarter" idx="11"/>
          </p:nvPr>
        </p:nvSpPr>
        <p:spPr/>
        <p:txBody>
          <a:bodyPr/>
          <a:lstStyle/>
          <a:p>
            <a:r>
              <a:rPr lang="en-GB" dirty="0" smtClean="0"/>
              <a:t>MARCH Site Initiation Visit Slides, v5.0, 02/12/2021</a:t>
            </a:r>
            <a:endParaRPr lang="en-GB" dirty="0"/>
          </a:p>
        </p:txBody>
      </p:sp>
      <p:sp>
        <p:nvSpPr>
          <p:cNvPr id="7" name="Slide Number Placeholder 6"/>
          <p:cNvSpPr>
            <a:spLocks noGrp="1"/>
          </p:cNvSpPr>
          <p:nvPr>
            <p:ph type="sldNum" sz="quarter" idx="12"/>
          </p:nvPr>
        </p:nvSpPr>
        <p:spPr/>
        <p:txBody>
          <a:bodyPr/>
          <a:lstStyle/>
          <a:p>
            <a:fld id="{3132A68E-381C-43CF-8D40-D29EDF188573}" type="slidenum">
              <a:rPr lang="en-GB" smtClean="0"/>
              <a:t>‹#›</a:t>
            </a:fld>
            <a:endParaRPr lang="en-GB"/>
          </a:p>
        </p:txBody>
      </p:sp>
    </p:spTree>
    <p:extLst>
      <p:ext uri="{BB962C8B-B14F-4D97-AF65-F5344CB8AC3E}">
        <p14:creationId xmlns:p14="http://schemas.microsoft.com/office/powerpoint/2010/main" val="23627238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838200" y="6356350"/>
            <a:ext cx="2743200" cy="365125"/>
          </a:xfrm>
          <a:prstGeom prst="rect">
            <a:avLst/>
          </a:prstGeom>
        </p:spPr>
        <p:txBody>
          <a:bodyPr/>
          <a:lstStyle/>
          <a:p>
            <a:endParaRPr lang="en-GB"/>
          </a:p>
        </p:txBody>
      </p:sp>
      <p:sp>
        <p:nvSpPr>
          <p:cNvPr id="8" name="Footer Placeholder 7"/>
          <p:cNvSpPr>
            <a:spLocks noGrp="1"/>
          </p:cNvSpPr>
          <p:nvPr>
            <p:ph type="ftr" sz="quarter" idx="11"/>
          </p:nvPr>
        </p:nvSpPr>
        <p:spPr/>
        <p:txBody>
          <a:bodyPr/>
          <a:lstStyle/>
          <a:p>
            <a:r>
              <a:rPr lang="en-GB" dirty="0" smtClean="0"/>
              <a:t>MARCH Site Initiation Visit Slides, v5.0, 02/12/2021</a:t>
            </a:r>
            <a:endParaRPr lang="en-GB" dirty="0"/>
          </a:p>
        </p:txBody>
      </p:sp>
      <p:sp>
        <p:nvSpPr>
          <p:cNvPr id="9" name="Slide Number Placeholder 8"/>
          <p:cNvSpPr>
            <a:spLocks noGrp="1"/>
          </p:cNvSpPr>
          <p:nvPr>
            <p:ph type="sldNum" sz="quarter" idx="12"/>
          </p:nvPr>
        </p:nvSpPr>
        <p:spPr/>
        <p:txBody>
          <a:bodyPr/>
          <a:lstStyle/>
          <a:p>
            <a:fld id="{3132A68E-381C-43CF-8D40-D29EDF188573}" type="slidenum">
              <a:rPr lang="en-GB" smtClean="0"/>
              <a:t>‹#›</a:t>
            </a:fld>
            <a:endParaRPr lang="en-GB"/>
          </a:p>
        </p:txBody>
      </p:sp>
    </p:spTree>
    <p:extLst>
      <p:ext uri="{BB962C8B-B14F-4D97-AF65-F5344CB8AC3E}">
        <p14:creationId xmlns:p14="http://schemas.microsoft.com/office/powerpoint/2010/main" val="39792716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Footer Placeholder 3"/>
          <p:cNvSpPr>
            <a:spLocks noGrp="1"/>
          </p:cNvSpPr>
          <p:nvPr>
            <p:ph type="ftr" sz="quarter" idx="11"/>
          </p:nvPr>
        </p:nvSpPr>
        <p:spPr/>
        <p:txBody>
          <a:bodyPr/>
          <a:lstStyle/>
          <a:p>
            <a:r>
              <a:rPr lang="en-GB" dirty="0" smtClean="0"/>
              <a:t>MARCH Site Initiation Visit Slides, v5.0, 02/12/2021</a:t>
            </a:r>
            <a:endParaRPr lang="en-GB" dirty="0"/>
          </a:p>
        </p:txBody>
      </p:sp>
      <p:sp>
        <p:nvSpPr>
          <p:cNvPr id="5" name="Slide Number Placeholder 4"/>
          <p:cNvSpPr>
            <a:spLocks noGrp="1"/>
          </p:cNvSpPr>
          <p:nvPr>
            <p:ph type="sldNum" sz="quarter" idx="12"/>
          </p:nvPr>
        </p:nvSpPr>
        <p:spPr/>
        <p:txBody>
          <a:bodyPr/>
          <a:lstStyle/>
          <a:p>
            <a:fld id="{3132A68E-381C-43CF-8D40-D29EDF188573}" type="slidenum">
              <a:rPr lang="en-GB" smtClean="0"/>
              <a:t>‹#›</a:t>
            </a:fld>
            <a:endParaRPr lang="en-GB"/>
          </a:p>
        </p:txBody>
      </p:sp>
      <p:sp>
        <p:nvSpPr>
          <p:cNvPr id="6" name="TextBox 5"/>
          <p:cNvSpPr txBox="1"/>
          <p:nvPr userDrawn="1"/>
        </p:nvSpPr>
        <p:spPr>
          <a:xfrm>
            <a:off x="0" y="6488668"/>
            <a:ext cx="4955822" cy="307777"/>
          </a:xfrm>
          <a:prstGeom prst="rect">
            <a:avLst/>
          </a:prstGeom>
          <a:noFill/>
        </p:spPr>
        <p:txBody>
          <a:bodyPr wrap="square" rtlCol="0">
            <a:spAutoFit/>
          </a:bodyPr>
          <a:lstStyle/>
          <a:p>
            <a:r>
              <a:rPr lang="en-GB" sz="1400" dirty="0"/>
              <a:t>MARCH Site Initiation Visit Slides V3.0 14/10/2021</a:t>
            </a:r>
          </a:p>
        </p:txBody>
      </p:sp>
    </p:spTree>
    <p:extLst>
      <p:ext uri="{BB962C8B-B14F-4D97-AF65-F5344CB8AC3E}">
        <p14:creationId xmlns:p14="http://schemas.microsoft.com/office/powerpoint/2010/main" val="22347288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endParaRPr lang="en-GB"/>
          </a:p>
        </p:txBody>
      </p:sp>
      <p:sp>
        <p:nvSpPr>
          <p:cNvPr id="3" name="Footer Placeholder 2"/>
          <p:cNvSpPr>
            <a:spLocks noGrp="1"/>
          </p:cNvSpPr>
          <p:nvPr>
            <p:ph type="ftr" sz="quarter" idx="11"/>
          </p:nvPr>
        </p:nvSpPr>
        <p:spPr/>
        <p:txBody>
          <a:bodyPr/>
          <a:lstStyle/>
          <a:p>
            <a:r>
              <a:rPr lang="en-GB" dirty="0" smtClean="0"/>
              <a:t>MARCH Site Initiation Visit Slides, v5.0, 02/12/2021</a:t>
            </a:r>
            <a:endParaRPr lang="en-GB" dirty="0"/>
          </a:p>
        </p:txBody>
      </p:sp>
      <p:sp>
        <p:nvSpPr>
          <p:cNvPr id="4" name="Slide Number Placeholder 3"/>
          <p:cNvSpPr>
            <a:spLocks noGrp="1"/>
          </p:cNvSpPr>
          <p:nvPr>
            <p:ph type="sldNum" sz="quarter" idx="12"/>
          </p:nvPr>
        </p:nvSpPr>
        <p:spPr/>
        <p:txBody>
          <a:bodyPr/>
          <a:lstStyle/>
          <a:p>
            <a:fld id="{3132A68E-381C-43CF-8D40-D29EDF188573}" type="slidenum">
              <a:rPr lang="en-GB" smtClean="0"/>
              <a:t>‹#›</a:t>
            </a:fld>
            <a:endParaRPr lang="en-GB"/>
          </a:p>
        </p:txBody>
      </p:sp>
    </p:spTree>
    <p:extLst>
      <p:ext uri="{BB962C8B-B14F-4D97-AF65-F5344CB8AC3E}">
        <p14:creationId xmlns:p14="http://schemas.microsoft.com/office/powerpoint/2010/main" val="19047853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endParaRPr lang="en-GB"/>
          </a:p>
        </p:txBody>
      </p:sp>
      <p:sp>
        <p:nvSpPr>
          <p:cNvPr id="6" name="Footer Placeholder 5"/>
          <p:cNvSpPr>
            <a:spLocks noGrp="1"/>
          </p:cNvSpPr>
          <p:nvPr>
            <p:ph type="ftr" sz="quarter" idx="11"/>
          </p:nvPr>
        </p:nvSpPr>
        <p:spPr/>
        <p:txBody>
          <a:bodyPr/>
          <a:lstStyle/>
          <a:p>
            <a:r>
              <a:rPr lang="en-GB" dirty="0" smtClean="0"/>
              <a:t>MARCH Site Initiation Visit Slides, v5.0, 02/12/2021</a:t>
            </a:r>
            <a:endParaRPr lang="en-GB" dirty="0"/>
          </a:p>
        </p:txBody>
      </p:sp>
      <p:sp>
        <p:nvSpPr>
          <p:cNvPr id="7" name="Slide Number Placeholder 6"/>
          <p:cNvSpPr>
            <a:spLocks noGrp="1"/>
          </p:cNvSpPr>
          <p:nvPr>
            <p:ph type="sldNum" sz="quarter" idx="12"/>
          </p:nvPr>
        </p:nvSpPr>
        <p:spPr/>
        <p:txBody>
          <a:bodyPr/>
          <a:lstStyle/>
          <a:p>
            <a:fld id="{3132A68E-381C-43CF-8D40-D29EDF188573}" type="slidenum">
              <a:rPr lang="en-GB" smtClean="0"/>
              <a:t>‹#›</a:t>
            </a:fld>
            <a:endParaRPr lang="en-GB"/>
          </a:p>
        </p:txBody>
      </p:sp>
    </p:spTree>
    <p:extLst>
      <p:ext uri="{BB962C8B-B14F-4D97-AF65-F5344CB8AC3E}">
        <p14:creationId xmlns:p14="http://schemas.microsoft.com/office/powerpoint/2010/main" val="21925475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endParaRPr lang="en-GB"/>
          </a:p>
        </p:txBody>
      </p:sp>
      <p:sp>
        <p:nvSpPr>
          <p:cNvPr id="6" name="Footer Placeholder 5"/>
          <p:cNvSpPr>
            <a:spLocks noGrp="1"/>
          </p:cNvSpPr>
          <p:nvPr>
            <p:ph type="ftr" sz="quarter" idx="11"/>
          </p:nvPr>
        </p:nvSpPr>
        <p:spPr/>
        <p:txBody>
          <a:bodyPr/>
          <a:lstStyle/>
          <a:p>
            <a:r>
              <a:rPr lang="en-GB" dirty="0" smtClean="0"/>
              <a:t>MARCH Site Initiation Visit Slides, v5.0, 02/12/2021</a:t>
            </a:r>
            <a:endParaRPr lang="en-GB" dirty="0"/>
          </a:p>
        </p:txBody>
      </p:sp>
      <p:sp>
        <p:nvSpPr>
          <p:cNvPr id="7" name="Slide Number Placeholder 6"/>
          <p:cNvSpPr>
            <a:spLocks noGrp="1"/>
          </p:cNvSpPr>
          <p:nvPr>
            <p:ph type="sldNum" sz="quarter" idx="12"/>
          </p:nvPr>
        </p:nvSpPr>
        <p:spPr/>
        <p:txBody>
          <a:bodyPr/>
          <a:lstStyle/>
          <a:p>
            <a:fld id="{3132A68E-381C-43CF-8D40-D29EDF188573}" type="slidenum">
              <a:rPr lang="en-GB" smtClean="0"/>
              <a:t>‹#›</a:t>
            </a:fld>
            <a:endParaRPr lang="en-GB"/>
          </a:p>
        </p:txBody>
      </p:sp>
    </p:spTree>
    <p:extLst>
      <p:ext uri="{BB962C8B-B14F-4D97-AF65-F5344CB8AC3E}">
        <p14:creationId xmlns:p14="http://schemas.microsoft.com/office/powerpoint/2010/main" val="16417307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dirty="0" smtClean="0"/>
              <a:t>MARCH Site Initiation Visit Slides, v5.0, 02/12/2021</a:t>
            </a:r>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32A68E-381C-43CF-8D40-D29EDF188573}" type="slidenum">
              <a:rPr lang="en-GB" smtClean="0"/>
              <a:t>‹#›</a:t>
            </a:fld>
            <a:endParaRPr lang="en-GB"/>
          </a:p>
        </p:txBody>
      </p:sp>
    </p:spTree>
    <p:extLst>
      <p:ext uri="{BB962C8B-B14F-4D97-AF65-F5344CB8AC3E}">
        <p14:creationId xmlns:p14="http://schemas.microsoft.com/office/powerpoint/2010/main" val="6409190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0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hyperlink" Target="mailto:MARCH@nictu.hscni.net" TargetMode="External"/><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10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mailto:MARCH@nictu.hscni.net" TargetMode="External"/><Relationship Id="rId7" Type="http://schemas.openxmlformats.org/officeDocument/2006/relationships/image" Target="../media/image4.png"/><Relationship Id="rId2" Type="http://schemas.openxmlformats.org/officeDocument/2006/relationships/hyperlink" Target="mailto:b.connolly@qub.ac.uk" TargetMode="Externa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g"/><Relationship Id="rId9" Type="http://schemas.openxmlformats.org/officeDocument/2006/relationships/image" Target="../media/image34.jpeg"/></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13.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mailto:j.conlon@qub.ac.uk"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1.xml.rels><?xml version="1.0" encoding="UTF-8" standalone="yes"?>
<Relationships xmlns="http://schemas.openxmlformats.org/package/2006/relationships"><Relationship Id="rId3" Type="http://schemas.openxmlformats.org/officeDocument/2006/relationships/hyperlink" Target="mailto:j.conlon@qub.ac.uk"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6.png"/></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mailto:MARCH@nictu.hscni.net"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hyperlink" Target="mailto:b.connolly@qub.ac.uk" TargetMode="External"/></Relationships>
</file>

<file path=ppt/slides/_rels/slide4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7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8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9.png"/><Relationship Id="rId1" Type="http://schemas.openxmlformats.org/officeDocument/2006/relationships/slideLayout" Target="../slideLayouts/slideLayout9.xml"/></Relationships>
</file>

<file path=ppt/slides/_rels/slide8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mailto:clinicaltrials@nictu.hscni.net" TargetMode="Externa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mailto:clinicaltrials@nictu.hscni.net" TargetMode="Externa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hyperlink" Target="https://peerj.com/articles/8828/" TargetMode="External"/></Relationships>
</file>

<file path=ppt/slides/_rels/slide9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mailto:MARCH@nictu.hscni.net" TargetMode="Externa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9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864" y="6538912"/>
            <a:ext cx="3675484" cy="369332"/>
          </a:xfrm>
          <a:prstGeom prst="rect">
            <a:avLst/>
          </a:prstGeom>
          <a:solidFill>
            <a:schemeClr val="bg1"/>
          </a:solidFill>
        </p:spPr>
        <p:txBody>
          <a:bodyPr wrap="square" rtlCol="0">
            <a:spAutoFit/>
          </a:bodyPr>
          <a:lstStyle/>
          <a:p>
            <a:endParaRPr lang="en-GB" dirty="0"/>
          </a:p>
        </p:txBody>
      </p:sp>
      <p:sp>
        <p:nvSpPr>
          <p:cNvPr id="4" name="Content Placeholder 3"/>
          <p:cNvSpPr>
            <a:spLocks noGrp="1"/>
          </p:cNvSpPr>
          <p:nvPr>
            <p:ph idx="1"/>
          </p:nvPr>
        </p:nvSpPr>
        <p:spPr>
          <a:xfrm>
            <a:off x="838200" y="3171055"/>
            <a:ext cx="10515600" cy="4351338"/>
          </a:xfrm>
        </p:spPr>
        <p:txBody>
          <a:bodyPr/>
          <a:lstStyle/>
          <a:p>
            <a:pPr marL="0" indent="0" algn="ctr">
              <a:buNone/>
            </a:pPr>
            <a:r>
              <a:rPr lang="en-GB" sz="4000" b="1" u="sng" dirty="0"/>
              <a:t>M</a:t>
            </a:r>
            <a:r>
              <a:rPr lang="en-GB" sz="4000" b="1" dirty="0"/>
              <a:t>ucoactives in </a:t>
            </a:r>
            <a:r>
              <a:rPr lang="en-GB" sz="4000" b="1" u="sng" dirty="0"/>
              <a:t>A</a:t>
            </a:r>
            <a:r>
              <a:rPr lang="en-GB" sz="4000" b="1" dirty="0"/>
              <a:t>cute </a:t>
            </a:r>
            <a:r>
              <a:rPr lang="en-GB" sz="4000" b="1" u="sng" dirty="0"/>
              <a:t>R</a:t>
            </a:r>
            <a:r>
              <a:rPr lang="en-GB" sz="4000" b="1" dirty="0"/>
              <a:t>espiratory failure: </a:t>
            </a:r>
            <a:r>
              <a:rPr lang="en-GB" sz="4000" b="1" u="sng" dirty="0"/>
              <a:t>C</a:t>
            </a:r>
            <a:r>
              <a:rPr lang="en-GB" sz="4000" b="1" dirty="0"/>
              <a:t>arbocisteine and </a:t>
            </a:r>
            <a:r>
              <a:rPr lang="en-GB" sz="4000" b="1" u="sng" dirty="0"/>
              <a:t>H</a:t>
            </a:r>
            <a:r>
              <a:rPr lang="en-GB" sz="4000" b="1" dirty="0"/>
              <a:t>ypertonic saline (MARCH)</a:t>
            </a:r>
          </a:p>
          <a:p>
            <a:pPr marL="0" indent="0" algn="ctr">
              <a:buNone/>
            </a:pPr>
            <a:endParaRPr lang="en-GB" sz="4000" b="1" dirty="0"/>
          </a:p>
          <a:p>
            <a:pPr marL="0" indent="0">
              <a:buNone/>
            </a:pPr>
            <a:endParaRPr lang="en-GB"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074" y="6067037"/>
            <a:ext cx="2895742" cy="605407"/>
          </a:xfrm>
          <a:prstGeom prst="rect">
            <a:avLst/>
          </a:prstGeom>
        </p:spPr>
      </p:pic>
      <p:pic>
        <p:nvPicPr>
          <p:cNvPr id="6" name="Picture 5"/>
          <p:cNvPicPr>
            <a:picLocks noChangeAspect="1"/>
          </p:cNvPicPr>
          <p:nvPr/>
        </p:nvPicPr>
        <p:blipFill>
          <a:blip r:embed="rId4"/>
          <a:stretch>
            <a:fillRect/>
          </a:stretch>
        </p:blipFill>
        <p:spPr>
          <a:xfrm>
            <a:off x="7464997" y="6067037"/>
            <a:ext cx="1935857" cy="744005"/>
          </a:xfrm>
          <a:prstGeom prst="rect">
            <a:avLst/>
          </a:prstGeom>
        </p:spPr>
      </p:pic>
      <p:pic>
        <p:nvPicPr>
          <p:cNvPr id="7" name="Picture 6"/>
          <p:cNvPicPr>
            <a:picLocks noChangeAspect="1"/>
          </p:cNvPicPr>
          <p:nvPr/>
        </p:nvPicPr>
        <p:blipFill>
          <a:blip r:embed="rId5"/>
          <a:stretch>
            <a:fillRect/>
          </a:stretch>
        </p:blipFill>
        <p:spPr>
          <a:xfrm>
            <a:off x="9842838" y="6067038"/>
            <a:ext cx="2104489" cy="693358"/>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75484" y="6164087"/>
            <a:ext cx="3178865" cy="555213"/>
          </a:xfrm>
          <a:prstGeom prst="rect">
            <a:avLst/>
          </a:prstGeom>
        </p:spPr>
      </p:pic>
      <p:sp>
        <p:nvSpPr>
          <p:cNvPr id="11" name="Subtitle 4">
            <a:extLst>
              <a:ext uri="{FF2B5EF4-FFF2-40B4-BE49-F238E27FC236}">
                <a16:creationId xmlns:a16="http://schemas.microsoft.com/office/drawing/2014/main" id="{09D554C2-E3F1-43A0-BF32-BF5715D64F53}"/>
              </a:ext>
            </a:extLst>
          </p:cNvPr>
          <p:cNvSpPr txBox="1">
            <a:spLocks/>
          </p:cNvSpPr>
          <p:nvPr/>
        </p:nvSpPr>
        <p:spPr bwMode="auto">
          <a:xfrm>
            <a:off x="1601490" y="3607799"/>
            <a:ext cx="9144000" cy="1477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spcBef>
                <a:spcPts val="0"/>
              </a:spcBef>
              <a:buNone/>
            </a:pPr>
            <a:endParaRPr lang="en-GB" sz="3200" b="1" dirty="0">
              <a:solidFill>
                <a:schemeClr val="bg2">
                  <a:lumMod val="50000"/>
                </a:schemeClr>
              </a:solidFill>
            </a:endParaRPr>
          </a:p>
        </p:txBody>
      </p:sp>
      <p:pic>
        <p:nvPicPr>
          <p:cNvPr id="10" name="Picture 9"/>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30245" y="1180186"/>
            <a:ext cx="5731510" cy="1479550"/>
          </a:xfrm>
          <a:prstGeom prst="rect">
            <a:avLst/>
          </a:prstGeom>
          <a:noFill/>
          <a:ln>
            <a:noFill/>
          </a:ln>
        </p:spPr>
      </p:pic>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381C65-8DCE-8648-A273-8AD102DBEA6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196696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2435" y="2918023"/>
            <a:ext cx="11169316" cy="3272589"/>
          </a:xfrm>
        </p:spPr>
        <p:txBody>
          <a:bodyPr/>
          <a:lstStyle/>
          <a:p>
            <a:r>
              <a:rPr lang="en-GB" dirty="0"/>
              <a:t>No effect on duration of mechanical ventilation, mortality, hospital stay, and ventilator-free days</a:t>
            </a:r>
          </a:p>
          <a:p>
            <a:r>
              <a:rPr lang="en-GB" dirty="0"/>
              <a:t>Effect on reducing ICU length of stay</a:t>
            </a:r>
          </a:p>
          <a:p>
            <a:r>
              <a:rPr lang="en-GB" dirty="0"/>
              <a:t>Varying quantities of data, often with high risk of bias and heterogeneity, and low certainty</a:t>
            </a:r>
          </a:p>
          <a:p>
            <a:r>
              <a:rPr lang="en-GB" dirty="0"/>
              <a:t>Not all commonly used mucoactives had evidence to support or refute use e.g. carbocisteine; others had low quality evidence e.g. HTS</a:t>
            </a:r>
          </a:p>
          <a:p>
            <a:endParaRPr lang="en-GB" dirty="0"/>
          </a:p>
          <a:p>
            <a:endParaRPr lang="en-GB" dirty="0"/>
          </a:p>
        </p:txBody>
      </p:sp>
      <p:pic>
        <p:nvPicPr>
          <p:cNvPr id="8" name="Picture 7" descr="A picture containing text, indoor&#10;&#10;Description automatically generated">
            <a:extLst>
              <a:ext uri="{FF2B5EF4-FFF2-40B4-BE49-F238E27FC236}">
                <a16:creationId xmlns:a16="http://schemas.microsoft.com/office/drawing/2014/main" id="{774A9F72-E03D-412B-8AEA-395EAE793C26}"/>
              </a:ext>
            </a:extLst>
          </p:cNvPr>
          <p:cNvPicPr>
            <a:picLocks noChangeAspect="1"/>
          </p:cNvPicPr>
          <p:nvPr/>
        </p:nvPicPr>
        <p:blipFill>
          <a:blip r:embed="rId3"/>
          <a:stretch>
            <a:fillRect/>
          </a:stretch>
        </p:blipFill>
        <p:spPr>
          <a:xfrm>
            <a:off x="642435" y="667388"/>
            <a:ext cx="7012228" cy="2086855"/>
          </a:xfrm>
          <a:prstGeom prst="rect">
            <a:avLst/>
          </a:prstGeom>
        </p:spPr>
      </p:pic>
      <p:sp>
        <p:nvSpPr>
          <p:cNvPr id="9" name="TextBox 8">
            <a:extLst>
              <a:ext uri="{FF2B5EF4-FFF2-40B4-BE49-F238E27FC236}">
                <a16:creationId xmlns:a16="http://schemas.microsoft.com/office/drawing/2014/main" id="{9A3DDFB2-CF24-4BF8-B365-D55FC0160ED2}"/>
              </a:ext>
            </a:extLst>
          </p:cNvPr>
          <p:cNvSpPr txBox="1"/>
          <p:nvPr/>
        </p:nvSpPr>
        <p:spPr>
          <a:xfrm>
            <a:off x="8712963" y="6354392"/>
            <a:ext cx="3478438" cy="338554"/>
          </a:xfrm>
          <a:prstGeom prst="rect">
            <a:avLst/>
          </a:prstGeom>
          <a:noFill/>
        </p:spPr>
        <p:txBody>
          <a:bodyPr wrap="square" rtlCol="0">
            <a:spAutoFit/>
          </a:bodyPr>
          <a:lstStyle/>
          <a:p>
            <a:r>
              <a:rPr lang="en-GB" sz="1600" dirty="0"/>
              <a:t>Anand et al, 2020, Thorax, 75, 623-631 </a:t>
            </a:r>
          </a:p>
        </p:txBody>
      </p:sp>
      <p:pic>
        <p:nvPicPr>
          <p:cNvPr id="10" name="Picture 9">
            <a:extLst>
              <a:ext uri="{FF2B5EF4-FFF2-40B4-BE49-F238E27FC236}">
                <a16:creationId xmlns:a16="http://schemas.microsoft.com/office/drawing/2014/main" id="{03E1ED18-916A-4C32-AA98-BCA5A56F528F}"/>
              </a:ext>
            </a:extLst>
          </p:cNvPr>
          <p:cNvPicPr>
            <a:picLocks noChangeAspect="1"/>
          </p:cNvPicPr>
          <p:nvPr/>
        </p:nvPicPr>
        <p:blipFill>
          <a:blip r:embed="rId4"/>
          <a:stretch>
            <a:fillRect/>
          </a:stretch>
        </p:blipFill>
        <p:spPr>
          <a:xfrm>
            <a:off x="10027156" y="209550"/>
            <a:ext cx="1971758" cy="485387"/>
          </a:xfrm>
          <a:prstGeom prst="rect">
            <a:avLst/>
          </a:prstGeom>
        </p:spPr>
      </p:pic>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381C65-8DCE-8648-A273-8AD102DBEA6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8276637"/>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6D7550AC-45F4-428C-AA08-9C1331F74334}"/>
              </a:ext>
            </a:extLst>
          </p:cNvPr>
          <p:cNvSpPr>
            <a:spLocks noGrp="1"/>
          </p:cNvSpPr>
          <p:nvPr>
            <p:ph idx="1"/>
          </p:nvPr>
        </p:nvSpPr>
        <p:spPr/>
        <p:txBody>
          <a:bodyPr>
            <a:normAutofit lnSpcReduction="10000"/>
          </a:bodyPr>
          <a:lstStyle/>
          <a:p>
            <a:r>
              <a:rPr lang="en-GB" dirty="0"/>
              <a:t>Study Logs </a:t>
            </a:r>
          </a:p>
          <a:p>
            <a:pPr lvl="1"/>
            <a:r>
              <a:rPr lang="en-GB" sz="2800" dirty="0"/>
              <a:t>Log for Protocol Training- all staff to go on delegation Log (including Pharmacy staff)</a:t>
            </a:r>
          </a:p>
          <a:p>
            <a:pPr lvl="1"/>
            <a:r>
              <a:rPr lang="en-GB" sz="2800" dirty="0"/>
              <a:t>NICTU SOP Training Logs:</a:t>
            </a:r>
          </a:p>
          <a:p>
            <a:pPr lvl="2"/>
            <a:r>
              <a:rPr lang="en-GB" sz="2800" dirty="0"/>
              <a:t>AE/SAE reporting – </a:t>
            </a:r>
            <a:r>
              <a:rPr lang="en-GB" sz="2800" i="1" dirty="0"/>
              <a:t>All staff to be delegated Task 12 on Delegation Log</a:t>
            </a:r>
          </a:p>
          <a:p>
            <a:pPr lvl="2"/>
            <a:r>
              <a:rPr lang="en-GB" sz="2800" dirty="0"/>
              <a:t>ISF – </a:t>
            </a:r>
            <a:r>
              <a:rPr lang="en-GB" sz="2800" i="1" dirty="0"/>
              <a:t>All staff to be delegated Task 17 on Delegation Log </a:t>
            </a:r>
          </a:p>
          <a:p>
            <a:pPr lvl="1"/>
            <a:r>
              <a:rPr lang="en-GB" sz="2800" dirty="0"/>
              <a:t>Delegation Log</a:t>
            </a:r>
          </a:p>
          <a:p>
            <a:r>
              <a:rPr lang="en-GB" dirty="0"/>
              <a:t>CVs (copies of wet-ink signed and dated within 1 year) and GCP Certs - </a:t>
            </a:r>
            <a:r>
              <a:rPr lang="en-GB" i="1" dirty="0"/>
              <a:t>all staff to go on Delegation Log</a:t>
            </a:r>
          </a:p>
          <a:p>
            <a:pPr marL="0" indent="0">
              <a:buNone/>
            </a:pPr>
            <a:endParaRPr lang="en-GB" dirty="0"/>
          </a:p>
        </p:txBody>
      </p:sp>
      <p:sp>
        <p:nvSpPr>
          <p:cNvPr id="2" name="Title 1">
            <a:extLst>
              <a:ext uri="{FF2B5EF4-FFF2-40B4-BE49-F238E27FC236}">
                <a16:creationId xmlns:a16="http://schemas.microsoft.com/office/drawing/2014/main" id="{3A849175-49B6-451F-B33D-9C73210BEAF8}"/>
              </a:ext>
            </a:extLst>
          </p:cNvPr>
          <p:cNvSpPr>
            <a:spLocks noGrp="1"/>
          </p:cNvSpPr>
          <p:nvPr>
            <p:ph type="title" idx="4294967295"/>
          </p:nvPr>
        </p:nvSpPr>
        <p:spPr>
          <a:xfrm>
            <a:off x="838201" y="250827"/>
            <a:ext cx="8509000" cy="1325563"/>
          </a:xfrm>
        </p:spPr>
        <p:txBody>
          <a:bodyPr/>
          <a:lstStyle/>
          <a:p>
            <a:r>
              <a:rPr lang="en-GB" b="1" dirty="0">
                <a:solidFill>
                  <a:schemeClr val="tx1">
                    <a:lumMod val="50000"/>
                    <a:lumOff val="50000"/>
                  </a:schemeClr>
                </a:solidFill>
              </a:rPr>
              <a:t>Site Set </a:t>
            </a:r>
            <a:r>
              <a:rPr lang="en-GB" b="1" dirty="0" smtClean="0">
                <a:solidFill>
                  <a:schemeClr val="tx1">
                    <a:lumMod val="50000"/>
                    <a:lumOff val="50000"/>
                  </a:schemeClr>
                </a:solidFill>
              </a:rPr>
              <a:t>Up</a:t>
            </a:r>
            <a:r>
              <a:rPr lang="en-GB" b="1" dirty="0">
                <a:solidFill>
                  <a:schemeClr val="tx1">
                    <a:lumMod val="50000"/>
                    <a:lumOff val="50000"/>
                  </a:schemeClr>
                </a:solidFill>
              </a:rPr>
              <a:t>: </a:t>
            </a:r>
            <a:r>
              <a:rPr lang="en-GB" b="1" dirty="0" smtClean="0">
                <a:solidFill>
                  <a:schemeClr val="tx1">
                    <a:lumMod val="50000"/>
                    <a:lumOff val="50000"/>
                  </a:schemeClr>
                </a:solidFill>
              </a:rPr>
              <a:t>Next </a:t>
            </a:r>
            <a:r>
              <a:rPr lang="en-GB" b="1" dirty="0">
                <a:solidFill>
                  <a:schemeClr val="tx1">
                    <a:lumMod val="50000"/>
                    <a:lumOff val="50000"/>
                  </a:schemeClr>
                </a:solidFill>
              </a:rPr>
              <a:t>S</a:t>
            </a:r>
            <a:r>
              <a:rPr lang="en-GB" b="1" dirty="0" smtClean="0">
                <a:solidFill>
                  <a:schemeClr val="tx1">
                    <a:lumMod val="50000"/>
                    <a:lumOff val="50000"/>
                  </a:schemeClr>
                </a:solidFill>
              </a:rPr>
              <a:t>teps</a:t>
            </a:r>
            <a:endParaRPr lang="en-GB" dirty="0"/>
          </a:p>
        </p:txBody>
      </p:sp>
      <p:pic>
        <p:nvPicPr>
          <p:cNvPr id="10" name="Picture 9">
            <a:extLst>
              <a:ext uri="{FF2B5EF4-FFF2-40B4-BE49-F238E27FC236}">
                <a16:creationId xmlns:a16="http://schemas.microsoft.com/office/drawing/2014/main" id="{E0F1384C-5AB8-44AA-B6BA-8A6995953595}"/>
              </a:ext>
            </a:extLst>
          </p:cNvPr>
          <p:cNvPicPr>
            <a:picLocks noChangeAspect="1"/>
          </p:cNvPicPr>
          <p:nvPr/>
        </p:nvPicPr>
        <p:blipFill>
          <a:blip r:embed="rId3"/>
          <a:stretch>
            <a:fillRect/>
          </a:stretch>
        </p:blipFill>
        <p:spPr>
          <a:xfrm>
            <a:off x="10027156" y="209550"/>
            <a:ext cx="1971758" cy="485387"/>
          </a:xfrm>
          <a:prstGeom prst="rect">
            <a:avLst/>
          </a:prstGeom>
        </p:spPr>
      </p:pic>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381C65-8DCE-8648-A273-8AD102DBEA6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100</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44854958"/>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3124" t="14194" r="12905" b="8394"/>
          <a:stretch/>
        </p:blipFill>
        <p:spPr>
          <a:xfrm>
            <a:off x="2944717" y="1760799"/>
            <a:ext cx="7216235" cy="4248000"/>
          </a:xfrm>
          <a:prstGeom prst="rect">
            <a:avLst/>
          </a:prstGeom>
        </p:spPr>
      </p:pic>
      <p:sp>
        <p:nvSpPr>
          <p:cNvPr id="8" name="Rectangle 7"/>
          <p:cNvSpPr/>
          <p:nvPr/>
        </p:nvSpPr>
        <p:spPr>
          <a:xfrm>
            <a:off x="7520352" y="390526"/>
            <a:ext cx="1080000" cy="1224000"/>
          </a:xfrm>
          <a:prstGeom prst="rect">
            <a:avLst/>
          </a:prstGeom>
          <a:solidFill>
            <a:srgbClr val="A2BAB2"/>
          </a:solidFill>
          <a:ln w="19050">
            <a:solidFill>
              <a:srgbClr val="4C7F7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defTabSz="457200">
              <a:defRPr/>
            </a:pPr>
            <a:r>
              <a:rPr lang="en-GB" sz="900" i="1" dirty="0">
                <a:solidFill>
                  <a:schemeClr val="tx1"/>
                </a:solidFill>
                <a:latin typeface="Arial" panose="020B0604020202020204" pitchFamily="34" charset="0"/>
                <a:cs typeface="Arial" panose="020B0604020202020204" pitchFamily="34" charset="0"/>
              </a:rPr>
              <a:t>Date that the PI signs to confirm that a person can start working on the study</a:t>
            </a:r>
          </a:p>
        </p:txBody>
      </p:sp>
      <p:sp>
        <p:nvSpPr>
          <p:cNvPr id="19" name="Rectangle 18"/>
          <p:cNvSpPr/>
          <p:nvPr/>
        </p:nvSpPr>
        <p:spPr>
          <a:xfrm>
            <a:off x="3487693" y="3679443"/>
            <a:ext cx="1440000" cy="506510"/>
          </a:xfrm>
          <a:prstGeom prst="rect">
            <a:avLst/>
          </a:prstGeom>
          <a:solidFill>
            <a:srgbClr val="EEF0EF"/>
          </a:solidFill>
          <a:ln w="19050">
            <a:solidFill>
              <a:srgbClr val="4C7F7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defTabSz="457200">
              <a:defRPr/>
            </a:pPr>
            <a:r>
              <a:rPr lang="en-GB" sz="900" dirty="0">
                <a:solidFill>
                  <a:schemeClr val="tx1"/>
                </a:solidFill>
                <a:latin typeface="Arial" panose="020B0604020202020204" pitchFamily="34" charset="0"/>
                <a:cs typeface="Arial" panose="020B0604020202020204" pitchFamily="34" charset="0"/>
              </a:rPr>
              <a:t>TASK 4:</a:t>
            </a:r>
          </a:p>
          <a:p>
            <a:pPr defTabSz="457200">
              <a:defRPr/>
            </a:pPr>
            <a:r>
              <a:rPr lang="en-GB" sz="900" i="1" dirty="0">
                <a:solidFill>
                  <a:schemeClr val="tx1"/>
                </a:solidFill>
                <a:latin typeface="Arial" panose="020B0604020202020204" pitchFamily="34" charset="0"/>
                <a:cs typeface="Arial" panose="020B0604020202020204" pitchFamily="34" charset="0"/>
              </a:rPr>
              <a:t>People who can assess eligibility i.e. a physician</a:t>
            </a:r>
          </a:p>
        </p:txBody>
      </p:sp>
      <p:sp>
        <p:nvSpPr>
          <p:cNvPr id="24" name="Rectangle 23"/>
          <p:cNvSpPr/>
          <p:nvPr/>
        </p:nvSpPr>
        <p:spPr>
          <a:xfrm>
            <a:off x="4959161" y="3026964"/>
            <a:ext cx="1440000" cy="2148773"/>
          </a:xfrm>
          <a:prstGeom prst="rect">
            <a:avLst/>
          </a:prstGeom>
          <a:solidFill>
            <a:srgbClr val="EEF0EF"/>
          </a:solidFill>
          <a:ln w="19050">
            <a:solidFill>
              <a:srgbClr val="4C7F7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defTabSz="457200">
              <a:defRPr/>
            </a:pPr>
            <a:r>
              <a:rPr lang="en-GB" sz="900" dirty="0">
                <a:solidFill>
                  <a:schemeClr val="tx1"/>
                </a:solidFill>
                <a:latin typeface="Arial" panose="020B0604020202020204" pitchFamily="34" charset="0"/>
                <a:cs typeface="Arial" panose="020B0604020202020204" pitchFamily="34" charset="0"/>
              </a:rPr>
              <a:t>TASK 12* :</a:t>
            </a:r>
          </a:p>
          <a:p>
            <a:pPr defTabSz="457200">
              <a:defRPr/>
            </a:pPr>
            <a:r>
              <a:rPr lang="en-GB" sz="900" i="1" dirty="0">
                <a:solidFill>
                  <a:schemeClr val="tx1"/>
                </a:solidFill>
                <a:latin typeface="Arial" panose="020B0604020202020204" pitchFamily="34" charset="0"/>
                <a:cs typeface="Arial" panose="020B0604020202020204" pitchFamily="34" charset="0"/>
              </a:rPr>
              <a:t>People who can record and report SARs</a:t>
            </a:r>
          </a:p>
          <a:p>
            <a:pPr defTabSz="457200">
              <a:defRPr/>
            </a:pPr>
            <a:r>
              <a:rPr lang="en-GB" sz="900" i="1" dirty="0">
                <a:solidFill>
                  <a:schemeClr val="tx1"/>
                </a:solidFill>
                <a:latin typeface="Arial" panose="020B0604020202020204" pitchFamily="34" charset="0"/>
                <a:cs typeface="Arial" panose="020B0604020202020204" pitchFamily="34" charset="0"/>
              </a:rPr>
              <a:t>Only a physician can assess expectedness &amp; causality</a:t>
            </a:r>
          </a:p>
          <a:p>
            <a:pPr lvl="0"/>
            <a:endParaRPr lang="en-US" sz="900" i="1" dirty="0">
              <a:solidFill>
                <a:schemeClr val="tx1"/>
              </a:solidFill>
              <a:latin typeface="Arial" panose="020B0604020202020204" pitchFamily="34" charset="0"/>
              <a:cs typeface="Arial" panose="020B0604020202020204" pitchFamily="34" charset="0"/>
            </a:endParaRPr>
          </a:p>
          <a:p>
            <a:pPr lvl="0"/>
            <a:r>
              <a:rPr lang="en-US" sz="900" u="sng" dirty="0">
                <a:solidFill>
                  <a:schemeClr val="tx1"/>
                </a:solidFill>
                <a:latin typeface="Arial" panose="020B0604020202020204" pitchFamily="34" charset="0"/>
                <a:cs typeface="Arial" panose="020B0604020202020204" pitchFamily="34" charset="0"/>
              </a:rPr>
              <a:t>Trained by:</a:t>
            </a:r>
          </a:p>
          <a:p>
            <a:pPr lvl="0"/>
            <a:r>
              <a:rPr lang="en-US" sz="900" dirty="0">
                <a:solidFill>
                  <a:schemeClr val="tx1"/>
                </a:solidFill>
                <a:latin typeface="Arial" panose="020B0604020202020204" pitchFamily="34" charset="0"/>
                <a:cs typeface="Arial" panose="020B0604020202020204" pitchFamily="34" charset="0"/>
              </a:rPr>
              <a:t>Someone previously trained in the Recording and Reporting AEs, SAEs and Urgent Safety Measures SOP (TM03) </a:t>
            </a:r>
          </a:p>
          <a:p>
            <a:pPr lvl="0"/>
            <a:r>
              <a:rPr lang="en-US" sz="900" u="sng" dirty="0">
                <a:solidFill>
                  <a:schemeClr val="tx1"/>
                </a:solidFill>
                <a:latin typeface="Arial" panose="020B0604020202020204" pitchFamily="34" charset="0"/>
                <a:cs typeface="Arial" panose="020B0604020202020204" pitchFamily="34" charset="0"/>
              </a:rPr>
              <a:t>Recorded on:</a:t>
            </a:r>
          </a:p>
          <a:p>
            <a:pPr lvl="0"/>
            <a:r>
              <a:rPr lang="en-US" sz="900" dirty="0">
                <a:solidFill>
                  <a:schemeClr val="tx1"/>
                </a:solidFill>
                <a:latin typeface="Arial" panose="020B0604020202020204" pitchFamily="34" charset="0"/>
                <a:cs typeface="Arial" panose="020B0604020202020204" pitchFamily="34" charset="0"/>
              </a:rPr>
              <a:t>SOP Training Log</a:t>
            </a:r>
          </a:p>
        </p:txBody>
      </p:sp>
      <p:sp>
        <p:nvSpPr>
          <p:cNvPr id="29" name="Rectangle 28"/>
          <p:cNvSpPr/>
          <p:nvPr/>
        </p:nvSpPr>
        <p:spPr>
          <a:xfrm>
            <a:off x="6427469" y="3020544"/>
            <a:ext cx="1440000" cy="1619551"/>
          </a:xfrm>
          <a:prstGeom prst="rect">
            <a:avLst/>
          </a:prstGeom>
          <a:solidFill>
            <a:srgbClr val="EEF0EF"/>
          </a:solidFill>
          <a:ln w="19050">
            <a:solidFill>
              <a:srgbClr val="4C7F7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defTabSz="457200">
              <a:defRPr/>
            </a:pPr>
            <a:r>
              <a:rPr lang="en-GB" sz="900" dirty="0">
                <a:solidFill>
                  <a:schemeClr val="tx1"/>
                </a:solidFill>
                <a:latin typeface="Arial" panose="020B0604020202020204" pitchFamily="34" charset="0"/>
                <a:cs typeface="Arial" panose="020B0604020202020204" pitchFamily="34" charset="0"/>
              </a:rPr>
              <a:t>TASK 17* :</a:t>
            </a:r>
          </a:p>
          <a:p>
            <a:pPr defTabSz="457200">
              <a:defRPr/>
            </a:pPr>
            <a:r>
              <a:rPr lang="en-GB" sz="900" i="1" dirty="0">
                <a:solidFill>
                  <a:schemeClr val="tx1"/>
                </a:solidFill>
                <a:latin typeface="Arial" panose="020B0604020202020204" pitchFamily="34" charset="0"/>
                <a:cs typeface="Arial" panose="020B0604020202020204" pitchFamily="34" charset="0"/>
              </a:rPr>
              <a:t>People who can file and manage items in the ISF</a:t>
            </a:r>
          </a:p>
          <a:p>
            <a:pPr defTabSz="457200">
              <a:defRPr/>
            </a:pPr>
            <a:endParaRPr lang="en-GB" sz="900" i="1" dirty="0">
              <a:solidFill>
                <a:schemeClr val="tx1"/>
              </a:solidFill>
              <a:latin typeface="Arial" panose="020B0604020202020204" pitchFamily="34" charset="0"/>
              <a:cs typeface="Arial" panose="020B0604020202020204" pitchFamily="34" charset="0"/>
            </a:endParaRPr>
          </a:p>
          <a:p>
            <a:pPr defTabSz="457200">
              <a:defRPr/>
            </a:pPr>
            <a:r>
              <a:rPr lang="en-GB" sz="900" u="sng" dirty="0">
                <a:solidFill>
                  <a:schemeClr val="tx1"/>
                </a:solidFill>
                <a:latin typeface="Arial" panose="020B0604020202020204" pitchFamily="34" charset="0"/>
                <a:cs typeface="Arial" panose="020B0604020202020204" pitchFamily="34" charset="0"/>
              </a:rPr>
              <a:t>Trained by:</a:t>
            </a:r>
          </a:p>
          <a:p>
            <a:pPr defTabSz="457200">
              <a:defRPr/>
            </a:pPr>
            <a:r>
              <a:rPr lang="en-GB" sz="900" dirty="0">
                <a:solidFill>
                  <a:schemeClr val="tx1"/>
                </a:solidFill>
                <a:latin typeface="Arial" panose="020B0604020202020204" pitchFamily="34" charset="0"/>
                <a:cs typeface="Arial" panose="020B0604020202020204" pitchFamily="34" charset="0"/>
              </a:rPr>
              <a:t>Someone previously trained in the ISF &amp; Essential Documents SOP (TM02) </a:t>
            </a:r>
          </a:p>
          <a:p>
            <a:pPr defTabSz="457200">
              <a:defRPr/>
            </a:pPr>
            <a:r>
              <a:rPr lang="en-GB" sz="900" u="sng" dirty="0">
                <a:solidFill>
                  <a:schemeClr val="tx1"/>
                </a:solidFill>
                <a:latin typeface="Arial" panose="020B0604020202020204" pitchFamily="34" charset="0"/>
                <a:cs typeface="Arial" panose="020B0604020202020204" pitchFamily="34" charset="0"/>
              </a:rPr>
              <a:t>Recorded on:</a:t>
            </a:r>
          </a:p>
          <a:p>
            <a:pPr defTabSz="457200">
              <a:defRPr/>
            </a:pPr>
            <a:r>
              <a:rPr lang="en-GB" sz="900" dirty="0">
                <a:solidFill>
                  <a:schemeClr val="tx1"/>
                </a:solidFill>
                <a:latin typeface="Arial" panose="020B0604020202020204" pitchFamily="34" charset="0"/>
                <a:cs typeface="Arial" panose="020B0604020202020204" pitchFamily="34" charset="0"/>
              </a:rPr>
              <a:t>SOP Training Log</a:t>
            </a:r>
          </a:p>
        </p:txBody>
      </p:sp>
      <p:sp>
        <p:nvSpPr>
          <p:cNvPr id="30" name="Rectangle 29"/>
          <p:cNvSpPr/>
          <p:nvPr/>
        </p:nvSpPr>
        <p:spPr>
          <a:xfrm>
            <a:off x="4168234" y="390526"/>
            <a:ext cx="1080000" cy="1224000"/>
          </a:xfrm>
          <a:prstGeom prst="rect">
            <a:avLst/>
          </a:prstGeom>
          <a:solidFill>
            <a:srgbClr val="A2BAB2"/>
          </a:solidFill>
          <a:ln w="19050">
            <a:solidFill>
              <a:srgbClr val="4C7F7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defTabSz="457200">
              <a:defRPr/>
            </a:pPr>
            <a:r>
              <a:rPr lang="en-GB" sz="900" i="1" dirty="0">
                <a:solidFill>
                  <a:schemeClr val="tx1"/>
                </a:solidFill>
                <a:latin typeface="Arial" panose="020B0604020202020204" pitchFamily="34" charset="0"/>
                <a:cs typeface="Arial" panose="020B0604020202020204" pitchFamily="34" charset="0"/>
              </a:rPr>
              <a:t>Your role in the study e.g. PI, Research Nurse, Data Manager</a:t>
            </a:r>
          </a:p>
        </p:txBody>
      </p:sp>
      <p:sp>
        <p:nvSpPr>
          <p:cNvPr id="32" name="Rectangle 31"/>
          <p:cNvSpPr/>
          <p:nvPr/>
        </p:nvSpPr>
        <p:spPr>
          <a:xfrm>
            <a:off x="8644210" y="390526"/>
            <a:ext cx="1080000" cy="1224000"/>
          </a:xfrm>
          <a:prstGeom prst="rect">
            <a:avLst/>
          </a:prstGeom>
          <a:solidFill>
            <a:srgbClr val="A2BAB2"/>
          </a:solidFill>
          <a:ln w="19050">
            <a:solidFill>
              <a:srgbClr val="4C7F7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defTabSz="457200">
              <a:defRPr/>
            </a:pPr>
            <a:r>
              <a:rPr lang="en-GB" sz="900" i="1" dirty="0">
                <a:solidFill>
                  <a:schemeClr val="tx1"/>
                </a:solidFill>
                <a:latin typeface="Arial" panose="020B0604020202020204" pitchFamily="34" charset="0"/>
                <a:cs typeface="Arial" panose="020B0604020202020204" pitchFamily="34" charset="0"/>
              </a:rPr>
              <a:t>Date that a person stops working on the study</a:t>
            </a:r>
          </a:p>
        </p:txBody>
      </p:sp>
      <p:sp>
        <p:nvSpPr>
          <p:cNvPr id="33" name="Rectangle 32"/>
          <p:cNvSpPr/>
          <p:nvPr/>
        </p:nvSpPr>
        <p:spPr>
          <a:xfrm>
            <a:off x="9758338" y="390526"/>
            <a:ext cx="1080000" cy="1224000"/>
          </a:xfrm>
          <a:prstGeom prst="rect">
            <a:avLst/>
          </a:prstGeom>
          <a:solidFill>
            <a:srgbClr val="A2BAB2"/>
          </a:solidFill>
          <a:ln w="19050">
            <a:solidFill>
              <a:srgbClr val="4C7F7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defTabSz="457200">
              <a:defRPr/>
            </a:pPr>
            <a:r>
              <a:rPr lang="en-GB" sz="900" i="1" dirty="0">
                <a:solidFill>
                  <a:schemeClr val="tx1"/>
                </a:solidFill>
                <a:latin typeface="Arial" panose="020B0604020202020204" pitchFamily="34" charset="0"/>
                <a:cs typeface="Arial" panose="020B0604020202020204" pitchFamily="34" charset="0"/>
              </a:rPr>
              <a:t>Date that the PI signs to confirm that a person has stopped working on the study</a:t>
            </a:r>
          </a:p>
        </p:txBody>
      </p:sp>
      <p:sp>
        <p:nvSpPr>
          <p:cNvPr id="56" name="Rectangle 55"/>
          <p:cNvSpPr/>
          <p:nvPr/>
        </p:nvSpPr>
        <p:spPr>
          <a:xfrm>
            <a:off x="5282364" y="390526"/>
            <a:ext cx="1080000" cy="1224000"/>
          </a:xfrm>
          <a:prstGeom prst="rect">
            <a:avLst/>
          </a:prstGeom>
          <a:solidFill>
            <a:srgbClr val="A2BAB2"/>
          </a:solidFill>
          <a:ln w="19050">
            <a:solidFill>
              <a:srgbClr val="4C7F7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defRPr/>
            </a:pPr>
            <a:r>
              <a:rPr lang="en-GB" sz="900" i="1" dirty="0">
                <a:solidFill>
                  <a:schemeClr val="tx1"/>
                </a:solidFill>
                <a:latin typeface="Arial" panose="020B0604020202020204" pitchFamily="34" charset="0"/>
                <a:cs typeface="Arial" panose="020B0604020202020204" pitchFamily="34" charset="0"/>
              </a:rPr>
              <a:t>Date that you sign to accept the tasks assigned to you</a:t>
            </a:r>
          </a:p>
        </p:txBody>
      </p:sp>
      <p:sp>
        <p:nvSpPr>
          <p:cNvPr id="15" name="Rectangle 14"/>
          <p:cNvSpPr/>
          <p:nvPr/>
        </p:nvSpPr>
        <p:spPr>
          <a:xfrm>
            <a:off x="3487693" y="3026965"/>
            <a:ext cx="1440000" cy="622994"/>
          </a:xfrm>
          <a:prstGeom prst="rect">
            <a:avLst/>
          </a:prstGeom>
          <a:solidFill>
            <a:srgbClr val="EEF0EF"/>
          </a:solidFill>
          <a:ln w="19050">
            <a:solidFill>
              <a:srgbClr val="4C7F7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defTabSz="457200">
              <a:defRPr/>
            </a:pPr>
            <a:r>
              <a:rPr lang="en-GB" sz="900" dirty="0">
                <a:solidFill>
                  <a:schemeClr val="tx1"/>
                </a:solidFill>
                <a:latin typeface="Arial" panose="020B0604020202020204" pitchFamily="34" charset="0"/>
                <a:cs typeface="Arial" panose="020B0604020202020204" pitchFamily="34" charset="0"/>
              </a:rPr>
              <a:t>TASK 1:</a:t>
            </a:r>
          </a:p>
          <a:p>
            <a:pPr defTabSz="457200">
              <a:defRPr/>
            </a:pPr>
            <a:r>
              <a:rPr lang="en-GB" sz="900" i="1" dirty="0">
                <a:solidFill>
                  <a:schemeClr val="tx1"/>
                </a:solidFill>
                <a:latin typeface="Arial" panose="020B0604020202020204" pitchFamily="34" charset="0"/>
                <a:cs typeface="Arial" panose="020B0604020202020204" pitchFamily="34" charset="0"/>
              </a:rPr>
              <a:t>People who can train staff, new to MARCH, on the Protocol</a:t>
            </a:r>
          </a:p>
        </p:txBody>
      </p:sp>
      <p:sp>
        <p:nvSpPr>
          <p:cNvPr id="28" name="Rectangle 27"/>
          <p:cNvSpPr/>
          <p:nvPr/>
        </p:nvSpPr>
        <p:spPr>
          <a:xfrm>
            <a:off x="7893199" y="3026965"/>
            <a:ext cx="1440000" cy="2323249"/>
          </a:xfrm>
          <a:prstGeom prst="rect">
            <a:avLst/>
          </a:prstGeom>
          <a:solidFill>
            <a:srgbClr val="EEF0EF"/>
          </a:solidFill>
          <a:ln w="19050">
            <a:solidFill>
              <a:srgbClr val="4C7F7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defTabSz="457200">
              <a:defRPr/>
            </a:pPr>
            <a:r>
              <a:rPr lang="en-GB" sz="900" dirty="0">
                <a:solidFill>
                  <a:schemeClr val="tx1"/>
                </a:solidFill>
                <a:latin typeface="Arial" panose="020B0604020202020204" pitchFamily="34" charset="0"/>
                <a:cs typeface="Arial" panose="020B0604020202020204" pitchFamily="34" charset="0"/>
              </a:rPr>
              <a:t>MACRO* :</a:t>
            </a:r>
          </a:p>
          <a:p>
            <a:pPr defTabSz="457200">
              <a:defRPr/>
            </a:pPr>
            <a:r>
              <a:rPr lang="en-GB" sz="900" dirty="0">
                <a:solidFill>
                  <a:schemeClr val="tx1"/>
                </a:solidFill>
                <a:latin typeface="Arial" panose="020B0604020202020204" pitchFamily="34" charset="0"/>
                <a:cs typeface="Arial" panose="020B0604020202020204" pitchFamily="34" charset="0"/>
              </a:rPr>
              <a:t>TASK 15: </a:t>
            </a:r>
            <a:r>
              <a:rPr lang="en-GB" sz="900" i="1" dirty="0">
                <a:solidFill>
                  <a:schemeClr val="tx1"/>
                </a:solidFill>
                <a:latin typeface="Arial" panose="020B0604020202020204" pitchFamily="34" charset="0"/>
                <a:cs typeface="Arial" panose="020B0604020202020204" pitchFamily="34" charset="0"/>
              </a:rPr>
              <a:t>People who can enter data </a:t>
            </a:r>
          </a:p>
          <a:p>
            <a:pPr defTabSz="457200">
              <a:defRPr/>
            </a:pPr>
            <a:r>
              <a:rPr lang="en-GB" sz="900" dirty="0">
                <a:solidFill>
                  <a:schemeClr val="tx1"/>
                </a:solidFill>
                <a:latin typeface="Arial" panose="020B0604020202020204" pitchFamily="34" charset="0"/>
                <a:cs typeface="Arial" panose="020B0604020202020204" pitchFamily="34" charset="0"/>
              </a:rPr>
              <a:t>TASK 16: </a:t>
            </a:r>
            <a:r>
              <a:rPr lang="en-GB" sz="900" i="1" dirty="0">
                <a:solidFill>
                  <a:schemeClr val="tx1"/>
                </a:solidFill>
                <a:latin typeface="Arial" panose="020B0604020202020204" pitchFamily="34" charset="0"/>
                <a:cs typeface="Arial" panose="020B0604020202020204" pitchFamily="34" charset="0"/>
              </a:rPr>
              <a:t>People who can confirm that the data entry is complete and accurate</a:t>
            </a:r>
          </a:p>
          <a:p>
            <a:pPr defTabSz="457200">
              <a:defRPr/>
            </a:pPr>
            <a:r>
              <a:rPr lang="en-GB" sz="900" dirty="0">
                <a:solidFill>
                  <a:schemeClr val="tx1"/>
                </a:solidFill>
                <a:latin typeface="Arial" panose="020B0604020202020204" pitchFamily="34" charset="0"/>
                <a:cs typeface="Arial" panose="020B0604020202020204" pitchFamily="34" charset="0"/>
              </a:rPr>
              <a:t>TASK 18: </a:t>
            </a:r>
            <a:r>
              <a:rPr lang="en-GB" sz="900" i="1" dirty="0">
                <a:solidFill>
                  <a:schemeClr val="tx1"/>
                </a:solidFill>
                <a:latin typeface="Arial" panose="020B0604020202020204" pitchFamily="34" charset="0"/>
                <a:cs typeface="Arial" panose="020B0604020202020204" pitchFamily="34" charset="0"/>
              </a:rPr>
              <a:t>People who can correct data that is already entered</a:t>
            </a:r>
          </a:p>
          <a:p>
            <a:pPr defTabSz="457200">
              <a:defRPr/>
            </a:pPr>
            <a:endParaRPr lang="en-GB" sz="900" dirty="0">
              <a:solidFill>
                <a:schemeClr val="tx1"/>
              </a:solidFill>
              <a:latin typeface="Arial" panose="020B0604020202020204" pitchFamily="34" charset="0"/>
              <a:cs typeface="Arial" panose="020B0604020202020204" pitchFamily="34" charset="0"/>
            </a:endParaRPr>
          </a:p>
          <a:p>
            <a:pPr defTabSz="457200">
              <a:defRPr/>
            </a:pPr>
            <a:r>
              <a:rPr lang="en-GB" sz="900" u="sng" dirty="0">
                <a:solidFill>
                  <a:schemeClr val="tx1"/>
                </a:solidFill>
                <a:latin typeface="Arial" panose="020B0604020202020204" pitchFamily="34" charset="0"/>
                <a:cs typeface="Arial" panose="020B0604020202020204" pitchFamily="34" charset="0"/>
              </a:rPr>
              <a:t>Trained by</a:t>
            </a:r>
            <a:r>
              <a:rPr lang="en-GB" sz="900" dirty="0">
                <a:solidFill>
                  <a:schemeClr val="tx1"/>
                </a:solidFill>
                <a:latin typeface="Arial" panose="020B0604020202020204" pitchFamily="34" charset="0"/>
                <a:cs typeface="Arial" panose="020B0604020202020204" pitchFamily="34" charset="0"/>
              </a:rPr>
              <a:t>:</a:t>
            </a:r>
          </a:p>
          <a:p>
            <a:pPr defTabSz="457200">
              <a:defRPr/>
            </a:pPr>
            <a:r>
              <a:rPr lang="en-GB" sz="900" dirty="0">
                <a:solidFill>
                  <a:schemeClr val="tx1"/>
                </a:solidFill>
                <a:latin typeface="Arial" panose="020B0604020202020204" pitchFamily="34" charset="0"/>
                <a:cs typeface="Arial" panose="020B0604020202020204" pitchFamily="34" charset="0"/>
              </a:rPr>
              <a:t>Someone previously trained on MACRO </a:t>
            </a:r>
            <a:r>
              <a:rPr lang="en-GB" sz="900" u="sng" dirty="0">
                <a:solidFill>
                  <a:schemeClr val="tx1"/>
                </a:solidFill>
                <a:latin typeface="Arial" panose="020B0604020202020204" pitchFamily="34" charset="0"/>
                <a:cs typeface="Arial" panose="020B0604020202020204" pitchFamily="34" charset="0"/>
              </a:rPr>
              <a:t>Recorded on:</a:t>
            </a:r>
          </a:p>
          <a:p>
            <a:pPr defTabSz="457200">
              <a:defRPr/>
            </a:pPr>
            <a:r>
              <a:rPr lang="en-GB" sz="900" dirty="0">
                <a:solidFill>
                  <a:schemeClr val="tx1"/>
                </a:solidFill>
                <a:latin typeface="Arial" panose="020B0604020202020204" pitchFamily="34" charset="0"/>
                <a:cs typeface="Arial" panose="020B0604020202020204" pitchFamily="34" charset="0"/>
              </a:rPr>
              <a:t>Study Training Log</a:t>
            </a:r>
          </a:p>
        </p:txBody>
      </p:sp>
      <p:cxnSp>
        <p:nvCxnSpPr>
          <p:cNvPr id="83" name="Straight Arrow Connector 82"/>
          <p:cNvCxnSpPr/>
          <p:nvPr/>
        </p:nvCxnSpPr>
        <p:spPr>
          <a:xfrm>
            <a:off x="4732908" y="1614526"/>
            <a:ext cx="0" cy="1260000"/>
          </a:xfrm>
          <a:prstGeom prst="straightConnector1">
            <a:avLst/>
          </a:prstGeom>
          <a:ln w="19050">
            <a:solidFill>
              <a:srgbClr val="4C7F7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1143000" y="6668077"/>
            <a:ext cx="9906000" cy="215444"/>
          </a:xfrm>
          <a:prstGeom prst="rect">
            <a:avLst/>
          </a:prstGeom>
          <a:noFill/>
        </p:spPr>
        <p:txBody>
          <a:bodyPr wrap="square" rtlCol="0">
            <a:spAutoFit/>
          </a:bodyPr>
          <a:lstStyle/>
          <a:p>
            <a:pPr algn="ctr" defTabSz="457200">
              <a:defRPr/>
            </a:pPr>
            <a:r>
              <a:rPr lang="en-GB" sz="800" dirty="0">
                <a:solidFill>
                  <a:prstClr val="black"/>
                </a:solidFill>
                <a:latin typeface="Arial" panose="020B0604020202020204" pitchFamily="34" charset="0"/>
                <a:cs typeface="Arial" panose="020B0604020202020204" pitchFamily="34" charset="0"/>
              </a:rPr>
              <a:t>MARCH Delegation Log Explanation Sheet v0.1 Draft 22/09/2021</a:t>
            </a:r>
          </a:p>
        </p:txBody>
      </p:sp>
      <p:sp>
        <p:nvSpPr>
          <p:cNvPr id="7" name="Rectangle 6"/>
          <p:cNvSpPr/>
          <p:nvPr/>
        </p:nvSpPr>
        <p:spPr>
          <a:xfrm>
            <a:off x="6406222" y="390526"/>
            <a:ext cx="1080000" cy="1224000"/>
          </a:xfrm>
          <a:prstGeom prst="rect">
            <a:avLst/>
          </a:prstGeom>
          <a:solidFill>
            <a:srgbClr val="A2BAB2"/>
          </a:solidFill>
          <a:ln w="19050">
            <a:solidFill>
              <a:srgbClr val="4C7F7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defRPr/>
            </a:pPr>
            <a:r>
              <a:rPr lang="en-GB" sz="900" i="1" dirty="0">
                <a:solidFill>
                  <a:schemeClr val="tx1"/>
                </a:solidFill>
                <a:latin typeface="Arial" panose="020B0604020202020204" pitchFamily="34" charset="0"/>
                <a:cs typeface="Arial" panose="020B0604020202020204" pitchFamily="34" charset="0"/>
              </a:rPr>
              <a:t>Date that a person can start working on the study - </a:t>
            </a:r>
          </a:p>
          <a:p>
            <a:pPr>
              <a:defRPr/>
            </a:pPr>
            <a:r>
              <a:rPr lang="en-GB" sz="900" b="1" i="1" dirty="0">
                <a:solidFill>
                  <a:schemeClr val="tx1"/>
                </a:solidFill>
                <a:latin typeface="Arial" panose="020B0604020202020204" pitchFamily="34" charset="0"/>
                <a:cs typeface="Arial" panose="020B0604020202020204" pitchFamily="34" charset="0"/>
              </a:rPr>
              <a:t>this must be ON/AFTER the date the PI signs (PI to complete)</a:t>
            </a:r>
          </a:p>
        </p:txBody>
      </p:sp>
      <p:sp>
        <p:nvSpPr>
          <p:cNvPr id="54" name="Rectangle 53"/>
          <p:cNvSpPr/>
          <p:nvPr/>
        </p:nvSpPr>
        <p:spPr>
          <a:xfrm>
            <a:off x="2390328" y="6174036"/>
            <a:ext cx="8736331" cy="2512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defTabSz="457200">
              <a:defRPr/>
            </a:pPr>
            <a:r>
              <a:rPr lang="en-GB" sz="1600" dirty="0">
                <a:solidFill>
                  <a:srgbClr val="C00000"/>
                </a:solidFill>
                <a:latin typeface="Arial" panose="020B0604020202020204" pitchFamily="34" charset="0"/>
                <a:cs typeface="Arial" panose="020B0604020202020204" pitchFamily="34" charset="0"/>
              </a:rPr>
              <a:t>When you update documents please send a copy to </a:t>
            </a:r>
            <a:r>
              <a:rPr lang="en-GB" sz="1600" dirty="0">
                <a:solidFill>
                  <a:srgbClr val="C00000"/>
                </a:solidFill>
                <a:latin typeface="Arial" panose="020B0604020202020204" pitchFamily="34" charset="0"/>
                <a:cs typeface="Arial" panose="020B0604020202020204" pitchFamily="34" charset="0"/>
                <a:hlinkClick r:id="rId3"/>
              </a:rPr>
              <a:t>MARCH@nictu.hscni.net</a:t>
            </a:r>
            <a:r>
              <a:rPr lang="en-GB" sz="1600" dirty="0">
                <a:solidFill>
                  <a:srgbClr val="C00000"/>
                </a:solidFill>
                <a:latin typeface="Arial" panose="020B0604020202020204" pitchFamily="34" charset="0"/>
                <a:cs typeface="Arial" panose="020B0604020202020204" pitchFamily="34" charset="0"/>
              </a:rPr>
              <a:t> </a:t>
            </a:r>
          </a:p>
        </p:txBody>
      </p:sp>
      <p:sp>
        <p:nvSpPr>
          <p:cNvPr id="61" name="Hexagon 60"/>
          <p:cNvSpPr/>
          <p:nvPr/>
        </p:nvSpPr>
        <p:spPr>
          <a:xfrm>
            <a:off x="1221051" y="5263171"/>
            <a:ext cx="1619993" cy="1265522"/>
          </a:xfrm>
          <a:prstGeom prst="hexagon">
            <a:avLst/>
          </a:prstGeom>
          <a:solidFill>
            <a:schemeClr val="bg1"/>
          </a:solid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defTabSz="457200">
              <a:defRPr/>
            </a:pPr>
            <a:r>
              <a:rPr lang="en-GB" sz="1100" dirty="0">
                <a:solidFill>
                  <a:srgbClr val="C00000"/>
                </a:solidFill>
                <a:latin typeface="Arial Black" panose="020B0A04020102020204" pitchFamily="34" charset="0"/>
                <a:cs typeface="Estrangelo Edessa" panose="03080600000000000000" pitchFamily="66" charset="0"/>
              </a:rPr>
              <a:t>If you make a mistake, put a single line through it, and initial &amp; date it</a:t>
            </a:r>
          </a:p>
        </p:txBody>
      </p:sp>
      <p:cxnSp>
        <p:nvCxnSpPr>
          <p:cNvPr id="31" name="Straight Arrow Connector 30"/>
          <p:cNvCxnSpPr/>
          <p:nvPr/>
        </p:nvCxnSpPr>
        <p:spPr>
          <a:xfrm>
            <a:off x="5832092" y="1623764"/>
            <a:ext cx="926402" cy="1269340"/>
          </a:xfrm>
          <a:prstGeom prst="straightConnector1">
            <a:avLst/>
          </a:prstGeom>
          <a:ln w="19050">
            <a:solidFill>
              <a:srgbClr val="4C7F7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H="1">
            <a:off x="9242587" y="1623764"/>
            <a:ext cx="1038702" cy="1250762"/>
          </a:xfrm>
          <a:prstGeom prst="straightConnector1">
            <a:avLst/>
          </a:prstGeom>
          <a:ln w="19050">
            <a:solidFill>
              <a:srgbClr val="4C7F7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6946222" y="1611152"/>
            <a:ext cx="458212" cy="1281952"/>
          </a:xfrm>
          <a:prstGeom prst="straightConnector1">
            <a:avLst/>
          </a:prstGeom>
          <a:ln w="19050">
            <a:solidFill>
              <a:srgbClr val="4C7F7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H="1">
            <a:off x="8585406" y="1611152"/>
            <a:ext cx="580421" cy="1243564"/>
          </a:xfrm>
          <a:prstGeom prst="straightConnector1">
            <a:avLst/>
          </a:prstGeom>
          <a:ln w="19050">
            <a:solidFill>
              <a:srgbClr val="4C7F7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pic>
        <p:nvPicPr>
          <p:cNvPr id="27" name="Picture 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7903" y="137186"/>
            <a:ext cx="1153532" cy="1153532"/>
          </a:xfrm>
          <a:prstGeom prst="rect">
            <a:avLst/>
          </a:prstGeom>
        </p:spPr>
      </p:pic>
      <p:sp>
        <p:nvSpPr>
          <p:cNvPr id="42" name="TextBox 41"/>
          <p:cNvSpPr txBox="1"/>
          <p:nvPr/>
        </p:nvSpPr>
        <p:spPr>
          <a:xfrm>
            <a:off x="216569" y="1426517"/>
            <a:ext cx="2831898" cy="3816429"/>
          </a:xfrm>
          <a:prstGeom prst="rect">
            <a:avLst/>
          </a:prstGeom>
          <a:noFill/>
        </p:spPr>
        <p:txBody>
          <a:bodyPr wrap="square" rtlCol="0">
            <a:spAutoFit/>
          </a:bodyPr>
          <a:lstStyle/>
          <a:p>
            <a:pPr lvl="0">
              <a:defRPr/>
            </a:pPr>
            <a:r>
              <a:rPr lang="en-GB" sz="2000" b="1" i="1" dirty="0">
                <a:solidFill>
                  <a:prstClr val="black"/>
                </a:solidFill>
                <a:cs typeface="Estrangelo Edessa" panose="03080600000000000000" pitchFamily="66" charset="0"/>
              </a:rPr>
              <a:t>Before</a:t>
            </a:r>
            <a:r>
              <a:rPr lang="en-GB" sz="2000" b="1" dirty="0">
                <a:solidFill>
                  <a:prstClr val="black"/>
                </a:solidFill>
                <a:cs typeface="Estrangelo Edessa" panose="03080600000000000000" pitchFamily="66" charset="0"/>
              </a:rPr>
              <a:t> you start working on MARCH you will need:</a:t>
            </a:r>
          </a:p>
          <a:p>
            <a:pPr lvl="0">
              <a:defRPr/>
            </a:pPr>
            <a:endParaRPr lang="en-GB" sz="1400" b="1" dirty="0">
              <a:solidFill>
                <a:prstClr val="black"/>
              </a:solidFill>
              <a:cs typeface="Estrangelo Edessa" panose="03080600000000000000" pitchFamily="66" charset="0"/>
            </a:endParaRPr>
          </a:p>
          <a:p>
            <a:pPr marL="139303" indent="-139303">
              <a:buFont typeface="Arial" panose="020B0604020202020204" pitchFamily="34" charset="0"/>
              <a:buChar char="•"/>
              <a:defRPr/>
            </a:pPr>
            <a:r>
              <a:rPr lang="en-GB" sz="1400" dirty="0">
                <a:solidFill>
                  <a:prstClr val="black"/>
                </a:solidFill>
                <a:cs typeface="Arial" panose="020B0604020202020204" pitchFamily="34" charset="0"/>
              </a:rPr>
              <a:t>CV (scanned copy of wet ink-signed CV dated within 1 year prior to site opening)</a:t>
            </a:r>
          </a:p>
          <a:p>
            <a:pPr lvl="0">
              <a:defRPr/>
            </a:pPr>
            <a:endParaRPr lang="en-GB" sz="1400" dirty="0">
              <a:solidFill>
                <a:prstClr val="black"/>
              </a:solidFill>
              <a:cs typeface="Arial" panose="020B0604020202020204" pitchFamily="34" charset="0"/>
            </a:endParaRPr>
          </a:p>
          <a:p>
            <a:pPr marL="139303" indent="-139303">
              <a:buFont typeface="Arial" panose="020B0604020202020204" pitchFamily="34" charset="0"/>
              <a:buChar char="•"/>
              <a:defRPr/>
            </a:pPr>
            <a:r>
              <a:rPr lang="en-GB" sz="1400" dirty="0">
                <a:solidFill>
                  <a:prstClr val="black"/>
                </a:solidFill>
                <a:cs typeface="Arial" panose="020B0604020202020204" pitchFamily="34" charset="0"/>
              </a:rPr>
              <a:t>GCP (dated within 3 years)</a:t>
            </a:r>
          </a:p>
          <a:p>
            <a:pPr lvl="0">
              <a:defRPr/>
            </a:pPr>
            <a:endParaRPr lang="en-GB" sz="1400" dirty="0">
              <a:solidFill>
                <a:prstClr val="black"/>
              </a:solidFill>
              <a:cs typeface="Arial" panose="020B0604020202020204" pitchFamily="34" charset="0"/>
            </a:endParaRPr>
          </a:p>
          <a:p>
            <a:pPr marL="139303" indent="-139303">
              <a:buFont typeface="Arial" panose="020B0604020202020204" pitchFamily="34" charset="0"/>
              <a:buChar char="•"/>
              <a:defRPr/>
            </a:pPr>
            <a:r>
              <a:rPr lang="en-GB" sz="1400" dirty="0">
                <a:solidFill>
                  <a:prstClr val="black"/>
                </a:solidFill>
                <a:cs typeface="Arial" panose="020B0604020202020204" pitchFamily="34" charset="0"/>
              </a:rPr>
              <a:t>Training on the current Protocol</a:t>
            </a:r>
          </a:p>
          <a:p>
            <a:pPr marL="139303" indent="-139303">
              <a:buFont typeface="Arial" panose="020B0604020202020204" pitchFamily="34" charset="0"/>
              <a:buChar char="•"/>
              <a:defRPr/>
            </a:pPr>
            <a:endParaRPr lang="en-GB" sz="1400" dirty="0">
              <a:solidFill>
                <a:prstClr val="black"/>
              </a:solidFill>
              <a:cs typeface="Arial" panose="020B0604020202020204" pitchFamily="34" charset="0"/>
            </a:endParaRPr>
          </a:p>
          <a:p>
            <a:pPr marL="139303" indent="-139303">
              <a:buFont typeface="Arial" panose="020B0604020202020204" pitchFamily="34" charset="0"/>
              <a:buChar char="•"/>
              <a:defRPr/>
            </a:pPr>
            <a:r>
              <a:rPr lang="en-GB" sz="1400" dirty="0">
                <a:solidFill>
                  <a:prstClr val="black"/>
                </a:solidFill>
                <a:cs typeface="Arial" panose="020B0604020202020204" pitchFamily="34" charset="0"/>
              </a:rPr>
              <a:t>Additional training*</a:t>
            </a:r>
          </a:p>
          <a:p>
            <a:pPr marL="139303" indent="-139303">
              <a:buFont typeface="Arial" panose="020B0604020202020204" pitchFamily="34" charset="0"/>
              <a:buChar char="•"/>
              <a:defRPr/>
            </a:pPr>
            <a:endParaRPr lang="en-GB" sz="1400" dirty="0">
              <a:solidFill>
                <a:prstClr val="black"/>
              </a:solidFill>
              <a:cs typeface="Arial" panose="020B0604020202020204" pitchFamily="34" charset="0"/>
            </a:endParaRPr>
          </a:p>
          <a:p>
            <a:pPr marL="139303" indent="-139303">
              <a:buFont typeface="Arial" panose="020B0604020202020204" pitchFamily="34" charset="0"/>
              <a:buChar char="•"/>
              <a:defRPr/>
            </a:pPr>
            <a:r>
              <a:rPr lang="en-GB" sz="1400" dirty="0">
                <a:solidFill>
                  <a:prstClr val="black"/>
                </a:solidFill>
                <a:cs typeface="Arial" panose="020B0604020202020204" pitchFamily="34" charset="0"/>
              </a:rPr>
              <a:t>Fully completed Delegation Log signed &amp; dated by the PI</a:t>
            </a:r>
          </a:p>
        </p:txBody>
      </p:sp>
      <p:cxnSp>
        <p:nvCxnSpPr>
          <p:cNvPr id="26" name="Straight Arrow Connector 25"/>
          <p:cNvCxnSpPr/>
          <p:nvPr/>
        </p:nvCxnSpPr>
        <p:spPr>
          <a:xfrm>
            <a:off x="8029391" y="1623764"/>
            <a:ext cx="0" cy="1260000"/>
          </a:xfrm>
          <a:prstGeom prst="straightConnector1">
            <a:avLst/>
          </a:prstGeom>
          <a:ln w="19050">
            <a:solidFill>
              <a:srgbClr val="4C7F7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5053382" y="2577830"/>
            <a:ext cx="1267883" cy="237867"/>
          </a:xfrm>
          <a:prstGeom prst="rect">
            <a:avLst/>
          </a:prstGeom>
          <a:noFill/>
          <a:ln w="28575">
            <a:solidFill>
              <a:srgbClr val="4C7F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Left Brace 10"/>
          <p:cNvSpPr/>
          <p:nvPr/>
        </p:nvSpPr>
        <p:spPr>
          <a:xfrm rot="5400000">
            <a:off x="6330278" y="37365"/>
            <a:ext cx="157222" cy="5845508"/>
          </a:xfrm>
          <a:prstGeom prst="leftBrace">
            <a:avLst>
              <a:gd name="adj1" fmla="val 8333"/>
              <a:gd name="adj2" fmla="val 63313"/>
            </a:avLst>
          </a:prstGeom>
          <a:ln w="19050">
            <a:solidFill>
              <a:srgbClr val="4C7F7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3" name="TextBox 2">
            <a:extLst>
              <a:ext uri="{FF2B5EF4-FFF2-40B4-BE49-F238E27FC236}">
                <a16:creationId xmlns:a16="http://schemas.microsoft.com/office/drawing/2014/main" id="{6B858215-D954-4B62-A6EC-1B27576F733E}"/>
              </a:ext>
            </a:extLst>
          </p:cNvPr>
          <p:cNvSpPr txBox="1"/>
          <p:nvPr/>
        </p:nvSpPr>
        <p:spPr>
          <a:xfrm>
            <a:off x="3791475" y="2525281"/>
            <a:ext cx="5751901" cy="2308324"/>
          </a:xfrm>
          <a:prstGeom prst="rect">
            <a:avLst/>
          </a:prstGeom>
          <a:solidFill>
            <a:srgbClr val="FFFF00"/>
          </a:solidFill>
        </p:spPr>
        <p:txBody>
          <a:bodyPr wrap="square" rtlCol="0">
            <a:spAutoFit/>
          </a:bodyPr>
          <a:lstStyle/>
          <a:p>
            <a:r>
              <a:rPr lang="en-GB" dirty="0">
                <a:highlight>
                  <a:srgbClr val="FFFF00"/>
                </a:highlight>
              </a:rPr>
              <a:t>Please do not fill out the Delegation Log until you have completed </a:t>
            </a:r>
            <a:r>
              <a:rPr lang="en-GB" b="1" dirty="0">
                <a:highlight>
                  <a:srgbClr val="FFFF00"/>
                </a:highlight>
              </a:rPr>
              <a:t>ALL </a:t>
            </a:r>
            <a:r>
              <a:rPr lang="en-GB" dirty="0">
                <a:highlight>
                  <a:srgbClr val="FFFF00"/>
                </a:highlight>
              </a:rPr>
              <a:t>appropriate training</a:t>
            </a:r>
          </a:p>
          <a:p>
            <a:endParaRPr lang="en-GB" dirty="0">
              <a:highlight>
                <a:srgbClr val="FFFF00"/>
              </a:highlight>
            </a:endParaRPr>
          </a:p>
          <a:p>
            <a:r>
              <a:rPr lang="en-GB" dirty="0">
                <a:highlight>
                  <a:srgbClr val="FFFF00"/>
                </a:highlight>
              </a:rPr>
              <a:t>CV (scanned copy of wet ink signature dated within 1 year</a:t>
            </a:r>
          </a:p>
          <a:p>
            <a:r>
              <a:rPr lang="en-GB" dirty="0">
                <a:highlight>
                  <a:srgbClr val="FFFF00"/>
                </a:highlight>
              </a:rPr>
              <a:t>GCP dated within 3 years</a:t>
            </a:r>
          </a:p>
          <a:p>
            <a:r>
              <a:rPr lang="en-GB" dirty="0">
                <a:highlight>
                  <a:srgbClr val="FFFF00"/>
                </a:highlight>
              </a:rPr>
              <a:t>Training on current protocol</a:t>
            </a:r>
          </a:p>
          <a:p>
            <a:r>
              <a:rPr lang="en-GB" dirty="0">
                <a:highlight>
                  <a:srgbClr val="FFFF00"/>
                </a:highlight>
              </a:rPr>
              <a:t>Additional training</a:t>
            </a:r>
          </a:p>
          <a:p>
            <a:r>
              <a:rPr lang="en-GB" dirty="0">
                <a:highlight>
                  <a:srgbClr val="FFFF00"/>
                </a:highlight>
              </a:rPr>
              <a:t>Fully completed delegation log signed and dated by the PI</a:t>
            </a:r>
          </a:p>
        </p:txBody>
      </p:sp>
      <p:sp>
        <p:nvSpPr>
          <p:cNvPr id="5" name="Slide Number Placeholder 4">
            <a:extLst>
              <a:ext uri="{FF2B5EF4-FFF2-40B4-BE49-F238E27FC236}">
                <a16:creationId xmlns:a16="http://schemas.microsoft.com/office/drawing/2014/main" id="{1A8DF042-18A7-439B-A0FE-97F55F127013}"/>
              </a:ext>
            </a:extLst>
          </p:cNvPr>
          <p:cNvSpPr>
            <a:spLocks noGrp="1"/>
          </p:cNvSpPr>
          <p:nvPr>
            <p:ph type="sldNum" sz="quarter" idx="12"/>
          </p:nvPr>
        </p:nvSpPr>
        <p:spPr/>
        <p:txBody>
          <a:bodyPr/>
          <a:lstStyle/>
          <a:p>
            <a:fld id="{3132A68E-381C-43CF-8D40-D29EDF188573}" type="slidenum">
              <a:rPr lang="en-GB" smtClean="0"/>
              <a:t>101</a:t>
            </a:fld>
            <a:endParaRPr lang="en-GB"/>
          </a:p>
        </p:txBody>
      </p:sp>
    </p:spTree>
    <p:extLst>
      <p:ext uri="{BB962C8B-B14F-4D97-AF65-F5344CB8AC3E}">
        <p14:creationId xmlns:p14="http://schemas.microsoft.com/office/powerpoint/2010/main" val="786714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DD676-131F-4DBF-9100-D9BBC137C820}"/>
              </a:ext>
            </a:extLst>
          </p:cNvPr>
          <p:cNvSpPr>
            <a:spLocks noGrp="1"/>
          </p:cNvSpPr>
          <p:nvPr>
            <p:ph type="title" idx="4294967295"/>
          </p:nvPr>
        </p:nvSpPr>
        <p:spPr>
          <a:xfrm>
            <a:off x="838200" y="365125"/>
            <a:ext cx="10515600" cy="1325563"/>
          </a:xfrm>
        </p:spPr>
        <p:txBody>
          <a:bodyPr/>
          <a:lstStyle/>
          <a:p>
            <a:r>
              <a:rPr lang="en-GB" b="1" dirty="0" smtClean="0">
                <a:solidFill>
                  <a:schemeClr val="tx1">
                    <a:lumMod val="50000"/>
                    <a:lumOff val="50000"/>
                  </a:schemeClr>
                </a:solidFill>
              </a:rPr>
              <a:t>Questions…</a:t>
            </a:r>
            <a:endParaRPr lang="en-GB" dirty="0"/>
          </a:p>
        </p:txBody>
      </p:sp>
      <p:sp>
        <p:nvSpPr>
          <p:cNvPr id="5" name="Slide Number Placeholder 4">
            <a:extLst>
              <a:ext uri="{FF2B5EF4-FFF2-40B4-BE49-F238E27FC236}">
                <a16:creationId xmlns:a16="http://schemas.microsoft.com/office/drawing/2014/main" id="{F5760F94-16D1-4FF3-BC8C-2410E684023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381C65-8DCE-8648-A273-8AD102DBEA6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1026" name="Picture 2" descr="How To Ask Questions Effectively. When we have a question, our first… | by  Soundarya Balasubramani | Agile Insider | Medium">
            <a:extLst>
              <a:ext uri="{FF2B5EF4-FFF2-40B4-BE49-F238E27FC236}">
                <a16:creationId xmlns:a16="http://schemas.microsoft.com/office/drawing/2014/main" id="{8577C1F4-7BF7-4F93-8614-DB3257FFDFD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1849352"/>
            <a:ext cx="10515600" cy="430388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C4810858-CD9A-46C4-AB17-825F3300DB18}"/>
              </a:ext>
            </a:extLst>
          </p:cNvPr>
          <p:cNvPicPr>
            <a:picLocks noChangeAspect="1"/>
          </p:cNvPicPr>
          <p:nvPr/>
        </p:nvPicPr>
        <p:blipFill>
          <a:blip r:embed="rId3"/>
          <a:stretch>
            <a:fillRect/>
          </a:stretch>
        </p:blipFill>
        <p:spPr>
          <a:xfrm>
            <a:off x="10027156" y="209550"/>
            <a:ext cx="1971758" cy="485387"/>
          </a:xfrm>
          <a:prstGeom prst="rect">
            <a:avLst/>
          </a:prstGeom>
        </p:spPr>
      </p:pic>
    </p:spTree>
    <p:extLst>
      <p:ext uri="{BB962C8B-B14F-4D97-AF65-F5344CB8AC3E}">
        <p14:creationId xmlns:p14="http://schemas.microsoft.com/office/powerpoint/2010/main" val="2818867110"/>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5146838" y="1801684"/>
            <a:ext cx="6709751" cy="3739320"/>
          </a:xfrm>
        </p:spPr>
        <p:txBody>
          <a:bodyPr>
            <a:normAutofit lnSpcReduction="10000"/>
          </a:bodyPr>
          <a:lstStyle/>
          <a:p>
            <a:pPr eaLnBrk="1" hangingPunct="1">
              <a:lnSpc>
                <a:spcPct val="90000"/>
              </a:lnSpc>
              <a:spcBef>
                <a:spcPct val="0"/>
              </a:spcBef>
              <a:buFontTx/>
              <a:buNone/>
            </a:pPr>
            <a:r>
              <a:rPr lang="en-GB" altLang="en-US" sz="2000" b="1" dirty="0">
                <a:solidFill>
                  <a:schemeClr val="bg1">
                    <a:lumMod val="50000"/>
                  </a:schemeClr>
                </a:solidFill>
                <a:latin typeface="+mn-lt"/>
              </a:rPr>
              <a:t>Thank you for attending</a:t>
            </a:r>
          </a:p>
          <a:p>
            <a:pPr eaLnBrk="1" hangingPunct="1">
              <a:lnSpc>
                <a:spcPct val="90000"/>
              </a:lnSpc>
              <a:spcBef>
                <a:spcPct val="0"/>
              </a:spcBef>
              <a:buFontTx/>
              <a:buNone/>
            </a:pPr>
            <a:endParaRPr lang="en-GB" altLang="en-US" sz="2000" b="1" dirty="0">
              <a:solidFill>
                <a:srgbClr val="EA242E"/>
              </a:solidFill>
              <a:latin typeface="+mn-lt"/>
            </a:endParaRPr>
          </a:p>
          <a:p>
            <a:pPr eaLnBrk="1" hangingPunct="1">
              <a:lnSpc>
                <a:spcPct val="90000"/>
              </a:lnSpc>
              <a:spcBef>
                <a:spcPct val="0"/>
              </a:spcBef>
              <a:buFontTx/>
              <a:buNone/>
            </a:pPr>
            <a:r>
              <a:rPr lang="en-GB" altLang="en-US" sz="2000" b="1" dirty="0">
                <a:solidFill>
                  <a:schemeClr val="accent1">
                    <a:lumMod val="60000"/>
                    <a:lumOff val="40000"/>
                  </a:schemeClr>
                </a:solidFill>
                <a:latin typeface="+mn-lt"/>
                <a:hlinkClick r:id="rId2"/>
              </a:rPr>
              <a:t>b.connolly@qub.ac.uk</a:t>
            </a:r>
            <a:r>
              <a:rPr lang="en-GB" altLang="en-US" sz="2000" b="1" dirty="0">
                <a:solidFill>
                  <a:schemeClr val="accent1">
                    <a:lumMod val="60000"/>
                    <a:lumOff val="40000"/>
                  </a:schemeClr>
                </a:solidFill>
                <a:latin typeface="+mn-lt"/>
              </a:rPr>
              <a:t> to contact Bronwen Connolly (CI)</a:t>
            </a:r>
          </a:p>
          <a:p>
            <a:pPr eaLnBrk="1" hangingPunct="1">
              <a:lnSpc>
                <a:spcPct val="90000"/>
              </a:lnSpc>
              <a:spcBef>
                <a:spcPct val="0"/>
              </a:spcBef>
              <a:buFontTx/>
              <a:buNone/>
            </a:pPr>
            <a:endParaRPr lang="en-GB" altLang="en-US" sz="2000" b="1" dirty="0">
              <a:solidFill>
                <a:schemeClr val="accent1">
                  <a:lumMod val="60000"/>
                  <a:lumOff val="40000"/>
                </a:schemeClr>
              </a:solidFill>
              <a:latin typeface="+mn-lt"/>
            </a:endParaRPr>
          </a:p>
          <a:p>
            <a:pPr eaLnBrk="1" hangingPunct="1">
              <a:lnSpc>
                <a:spcPct val="90000"/>
              </a:lnSpc>
              <a:spcBef>
                <a:spcPct val="0"/>
              </a:spcBef>
              <a:buFontTx/>
              <a:buNone/>
            </a:pPr>
            <a:r>
              <a:rPr lang="en-GB" altLang="en-US" sz="2000" b="1" dirty="0">
                <a:solidFill>
                  <a:schemeClr val="accent1">
                    <a:lumMod val="60000"/>
                    <a:lumOff val="40000"/>
                  </a:schemeClr>
                </a:solidFill>
                <a:latin typeface="+mn-lt"/>
              </a:rPr>
              <a:t>028 9097 6047 / 07903 844833</a:t>
            </a:r>
          </a:p>
          <a:p>
            <a:pPr eaLnBrk="1" hangingPunct="1">
              <a:lnSpc>
                <a:spcPct val="90000"/>
              </a:lnSpc>
              <a:spcBef>
                <a:spcPct val="0"/>
              </a:spcBef>
              <a:buFontTx/>
              <a:buNone/>
            </a:pPr>
            <a:endParaRPr lang="en-GB" altLang="en-US" sz="2000" b="1" dirty="0">
              <a:solidFill>
                <a:schemeClr val="accent1">
                  <a:lumMod val="60000"/>
                  <a:lumOff val="40000"/>
                </a:schemeClr>
              </a:solidFill>
              <a:latin typeface="+mn-lt"/>
            </a:endParaRPr>
          </a:p>
          <a:p>
            <a:pPr eaLnBrk="1" hangingPunct="1">
              <a:lnSpc>
                <a:spcPct val="90000"/>
              </a:lnSpc>
              <a:spcBef>
                <a:spcPct val="0"/>
              </a:spcBef>
              <a:buFontTx/>
              <a:buNone/>
            </a:pPr>
            <a:endParaRPr lang="en-GB" altLang="en-US" sz="2000" b="1" dirty="0">
              <a:solidFill>
                <a:schemeClr val="accent1">
                  <a:lumMod val="60000"/>
                  <a:lumOff val="40000"/>
                </a:schemeClr>
              </a:solidFill>
              <a:latin typeface="+mn-lt"/>
            </a:endParaRPr>
          </a:p>
          <a:p>
            <a:pPr eaLnBrk="1" hangingPunct="1">
              <a:lnSpc>
                <a:spcPct val="90000"/>
              </a:lnSpc>
              <a:spcBef>
                <a:spcPct val="0"/>
              </a:spcBef>
              <a:buFontTx/>
              <a:buNone/>
            </a:pPr>
            <a:r>
              <a:rPr lang="en-GB" altLang="en-US" sz="2000" b="1" dirty="0">
                <a:solidFill>
                  <a:schemeClr val="accent1">
                    <a:lumMod val="60000"/>
                    <a:lumOff val="40000"/>
                  </a:schemeClr>
                </a:solidFill>
                <a:latin typeface="+mn-lt"/>
                <a:hlinkClick r:id="rId3"/>
              </a:rPr>
              <a:t>MARCH@nictu.hscni.net</a:t>
            </a:r>
            <a:r>
              <a:rPr lang="en-GB" altLang="en-US" sz="2000" b="1" dirty="0">
                <a:solidFill>
                  <a:schemeClr val="accent1">
                    <a:lumMod val="60000"/>
                    <a:lumOff val="40000"/>
                  </a:schemeClr>
                </a:solidFill>
                <a:latin typeface="+mn-lt"/>
              </a:rPr>
              <a:t> to contact the MARCH Study Team</a:t>
            </a:r>
          </a:p>
          <a:p>
            <a:pPr eaLnBrk="1" hangingPunct="1">
              <a:lnSpc>
                <a:spcPct val="90000"/>
              </a:lnSpc>
              <a:spcBef>
                <a:spcPct val="0"/>
              </a:spcBef>
              <a:buFontTx/>
              <a:buNone/>
            </a:pPr>
            <a:endParaRPr lang="en-GB" altLang="en-US" sz="2000" b="1" dirty="0">
              <a:solidFill>
                <a:schemeClr val="accent1">
                  <a:lumMod val="60000"/>
                  <a:lumOff val="40000"/>
                </a:schemeClr>
              </a:solidFill>
              <a:latin typeface="+mn-lt"/>
            </a:endParaRPr>
          </a:p>
          <a:p>
            <a:pPr eaLnBrk="1" hangingPunct="1">
              <a:lnSpc>
                <a:spcPct val="90000"/>
              </a:lnSpc>
              <a:spcBef>
                <a:spcPct val="0"/>
              </a:spcBef>
              <a:buFontTx/>
              <a:buNone/>
            </a:pPr>
            <a:r>
              <a:rPr lang="en-GB" altLang="en-US" sz="2000" b="1" dirty="0">
                <a:solidFill>
                  <a:schemeClr val="accent1">
                    <a:lumMod val="60000"/>
                    <a:lumOff val="40000"/>
                  </a:schemeClr>
                </a:solidFill>
                <a:latin typeface="+mn-lt"/>
              </a:rPr>
              <a:t>Caroline Wilson (Trial Manager), </a:t>
            </a:r>
          </a:p>
          <a:p>
            <a:pPr eaLnBrk="1" hangingPunct="1">
              <a:lnSpc>
                <a:spcPct val="90000"/>
              </a:lnSpc>
              <a:spcBef>
                <a:spcPct val="0"/>
              </a:spcBef>
              <a:buFontTx/>
              <a:buNone/>
            </a:pPr>
            <a:r>
              <a:rPr lang="en-GB" altLang="en-US" sz="2000" b="1" dirty="0">
                <a:solidFill>
                  <a:schemeClr val="accent1">
                    <a:lumMod val="60000"/>
                    <a:lumOff val="40000"/>
                  </a:schemeClr>
                </a:solidFill>
                <a:latin typeface="+mn-lt"/>
              </a:rPr>
              <a:t>Naomi Dickson (Trial Co-ordinator), </a:t>
            </a:r>
          </a:p>
          <a:p>
            <a:pPr eaLnBrk="1" hangingPunct="1">
              <a:lnSpc>
                <a:spcPct val="90000"/>
              </a:lnSpc>
              <a:spcBef>
                <a:spcPct val="0"/>
              </a:spcBef>
              <a:buFontTx/>
              <a:buNone/>
            </a:pPr>
            <a:r>
              <a:rPr lang="en-GB" altLang="en-US" sz="2000" b="1" dirty="0">
                <a:solidFill>
                  <a:schemeClr val="accent1">
                    <a:lumMod val="60000"/>
                    <a:lumOff val="40000"/>
                  </a:schemeClr>
                </a:solidFill>
                <a:latin typeface="+mn-lt"/>
              </a:rPr>
              <a:t>Cathy McMaster (Trial Administrator)  </a:t>
            </a:r>
          </a:p>
          <a:p>
            <a:pPr eaLnBrk="1" hangingPunct="1">
              <a:lnSpc>
                <a:spcPct val="90000"/>
              </a:lnSpc>
              <a:spcBef>
                <a:spcPct val="0"/>
              </a:spcBef>
              <a:buFontTx/>
              <a:buNone/>
            </a:pPr>
            <a:endParaRPr lang="en-GB" altLang="en-US" sz="2000" b="1" dirty="0">
              <a:solidFill>
                <a:schemeClr val="accent1">
                  <a:lumMod val="60000"/>
                  <a:lumOff val="40000"/>
                </a:schemeClr>
              </a:solidFill>
              <a:latin typeface="+mn-lt"/>
            </a:endParaRPr>
          </a:p>
          <a:p>
            <a:pPr eaLnBrk="1" hangingPunct="1">
              <a:lnSpc>
                <a:spcPct val="90000"/>
              </a:lnSpc>
              <a:spcBef>
                <a:spcPct val="0"/>
              </a:spcBef>
              <a:buFontTx/>
              <a:buNone/>
            </a:pPr>
            <a:r>
              <a:rPr lang="en-GB" sz="2000" b="1" i="0" u="none" strike="noStrike" baseline="0" dirty="0">
                <a:solidFill>
                  <a:schemeClr val="accent1">
                    <a:lumMod val="60000"/>
                    <a:lumOff val="40000"/>
                  </a:schemeClr>
                </a:solidFill>
                <a:latin typeface="+mn-lt"/>
              </a:rPr>
              <a:t>028 9615 1447 </a:t>
            </a:r>
            <a:endParaRPr lang="en-GB" altLang="en-US" sz="2000" b="1" dirty="0">
              <a:solidFill>
                <a:schemeClr val="accent1">
                  <a:lumMod val="60000"/>
                  <a:lumOff val="40000"/>
                </a:schemeClr>
              </a:solidFill>
              <a:latin typeface="+mn-lt"/>
            </a:endParaRPr>
          </a:p>
          <a:p>
            <a:pPr marL="0" indent="0">
              <a:buNone/>
            </a:pPr>
            <a:endParaRPr lang="en-GB"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2930" y="5983704"/>
            <a:ext cx="2895742" cy="605407"/>
          </a:xfrm>
          <a:prstGeom prst="rect">
            <a:avLst/>
          </a:prstGeom>
        </p:spPr>
      </p:pic>
      <p:pic>
        <p:nvPicPr>
          <p:cNvPr id="6" name="Picture 5"/>
          <p:cNvPicPr>
            <a:picLocks noChangeAspect="1"/>
          </p:cNvPicPr>
          <p:nvPr/>
        </p:nvPicPr>
        <p:blipFill>
          <a:blip r:embed="rId5"/>
          <a:stretch>
            <a:fillRect/>
          </a:stretch>
        </p:blipFill>
        <p:spPr>
          <a:xfrm>
            <a:off x="7411472" y="5983704"/>
            <a:ext cx="1804077" cy="693358"/>
          </a:xfrm>
          <a:prstGeom prst="rect">
            <a:avLst/>
          </a:prstGeom>
        </p:spPr>
      </p:pic>
      <p:pic>
        <p:nvPicPr>
          <p:cNvPr id="7" name="Picture 6"/>
          <p:cNvPicPr>
            <a:picLocks noChangeAspect="1"/>
          </p:cNvPicPr>
          <p:nvPr/>
        </p:nvPicPr>
        <p:blipFill>
          <a:blip r:embed="rId6"/>
          <a:stretch>
            <a:fillRect/>
          </a:stretch>
        </p:blipFill>
        <p:spPr>
          <a:xfrm>
            <a:off x="9822291" y="5958510"/>
            <a:ext cx="1867600" cy="615311"/>
          </a:xfrm>
          <a:prstGeom prst="rect">
            <a:avLst/>
          </a:prstGeom>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88401" y="6056250"/>
            <a:ext cx="3050889" cy="532861"/>
          </a:xfrm>
          <a:prstGeom prst="rect">
            <a:avLst/>
          </a:prstGeom>
        </p:spPr>
      </p:pic>
      <p:pic>
        <p:nvPicPr>
          <p:cNvPr id="3" name="Picture 2">
            <a:extLst>
              <a:ext uri="{FF2B5EF4-FFF2-40B4-BE49-F238E27FC236}">
                <a16:creationId xmlns:a16="http://schemas.microsoft.com/office/drawing/2014/main" id="{10A5F02D-7579-423C-B2FB-E984AC0C3218}"/>
              </a:ext>
            </a:extLst>
          </p:cNvPr>
          <p:cNvPicPr>
            <a:picLocks noChangeAspect="1"/>
          </p:cNvPicPr>
          <p:nvPr/>
        </p:nvPicPr>
        <p:blipFill>
          <a:blip r:embed="rId8"/>
          <a:stretch>
            <a:fillRect/>
          </a:stretch>
        </p:blipFill>
        <p:spPr>
          <a:xfrm>
            <a:off x="4085851" y="419696"/>
            <a:ext cx="4020297" cy="989675"/>
          </a:xfrm>
          <a:prstGeom prst="rect">
            <a:avLst/>
          </a:prstGeom>
        </p:spPr>
      </p:pic>
      <p:pic>
        <p:nvPicPr>
          <p:cNvPr id="1026" name="Picture 2" descr="Thank you to everyone who supported our quiz night - St George&amp;#39;s Childcare">
            <a:extLst>
              <a:ext uri="{FF2B5EF4-FFF2-40B4-BE49-F238E27FC236}">
                <a16:creationId xmlns:a16="http://schemas.microsoft.com/office/drawing/2014/main" id="{1F14AE8E-5765-4302-B332-CD4A023E90B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2930" y="2081212"/>
            <a:ext cx="4591050" cy="2695575"/>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A5930BA1-A5A3-4041-9453-FB45E501B1DA}"/>
              </a:ext>
            </a:extLst>
          </p:cNvPr>
          <p:cNvSpPr>
            <a:spLocks noGrp="1"/>
          </p:cNvSpPr>
          <p:nvPr>
            <p:ph type="sldNum" sz="quarter" idx="12"/>
          </p:nvPr>
        </p:nvSpPr>
        <p:spPr/>
        <p:txBody>
          <a:bodyPr/>
          <a:lstStyle/>
          <a:p>
            <a:fld id="{3132A68E-381C-43CF-8D40-D29EDF188573}" type="slidenum">
              <a:rPr lang="en-GB" smtClean="0"/>
              <a:t>103</a:t>
            </a:fld>
            <a:endParaRPr lang="en-GB"/>
          </a:p>
        </p:txBody>
      </p:sp>
    </p:spTree>
    <p:extLst>
      <p:ext uri="{BB962C8B-B14F-4D97-AF65-F5344CB8AC3E}">
        <p14:creationId xmlns:p14="http://schemas.microsoft.com/office/powerpoint/2010/main" val="14693718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idx="4294967295"/>
          </p:nvPr>
        </p:nvSpPr>
        <p:spPr>
          <a:xfrm>
            <a:off x="838200" y="365125"/>
            <a:ext cx="10515600" cy="1325563"/>
          </a:xfrm>
        </p:spPr>
        <p:txBody>
          <a:bodyPr/>
          <a:lstStyle/>
          <a:p>
            <a:r>
              <a:rPr lang="en-GB" b="1" dirty="0">
                <a:solidFill>
                  <a:schemeClr val="tx1">
                    <a:lumMod val="50000"/>
                    <a:lumOff val="50000"/>
                  </a:schemeClr>
                </a:solidFill>
              </a:rPr>
              <a:t>Mucoactives</a:t>
            </a:r>
          </a:p>
        </p:txBody>
      </p:sp>
      <p:sp>
        <p:nvSpPr>
          <p:cNvPr id="8" name="Content Placeholder 7"/>
          <p:cNvSpPr>
            <a:spLocks noGrp="1"/>
          </p:cNvSpPr>
          <p:nvPr>
            <p:ph idx="1"/>
          </p:nvPr>
        </p:nvSpPr>
        <p:spPr/>
        <p:txBody>
          <a:bodyPr/>
          <a:lstStyle/>
          <a:p>
            <a:r>
              <a:rPr lang="en-GB" dirty="0"/>
              <a:t>Empirical use, and minimal evidence of effectiveness</a:t>
            </a:r>
          </a:p>
          <a:p>
            <a:r>
              <a:rPr lang="en-GB" dirty="0"/>
              <a:t>Wide variability in prescription practices across ICUs and clinicians</a:t>
            </a:r>
          </a:p>
          <a:p>
            <a:r>
              <a:rPr lang="en-GB" dirty="0"/>
              <a:t>No national guidelines to inform clinical practice</a:t>
            </a:r>
          </a:p>
          <a:p>
            <a:r>
              <a:rPr lang="en-GB" dirty="0"/>
              <a:t>Decision-making around use based on</a:t>
            </a:r>
          </a:p>
          <a:p>
            <a:pPr lvl="1"/>
            <a:r>
              <a:rPr lang="en-GB" dirty="0"/>
              <a:t>Local availability</a:t>
            </a:r>
          </a:p>
          <a:p>
            <a:pPr lvl="1"/>
            <a:r>
              <a:rPr lang="en-GB" dirty="0"/>
              <a:t>Personal preference</a:t>
            </a:r>
          </a:p>
          <a:p>
            <a:pPr lvl="1"/>
            <a:r>
              <a:rPr lang="en-GB" dirty="0"/>
              <a:t>Prior experience</a:t>
            </a:r>
          </a:p>
          <a:p>
            <a:endParaRPr lang="en-GB" dirty="0"/>
          </a:p>
        </p:txBody>
      </p:sp>
      <p:pic>
        <p:nvPicPr>
          <p:cNvPr id="4" name="Picture 3">
            <a:extLst>
              <a:ext uri="{FF2B5EF4-FFF2-40B4-BE49-F238E27FC236}">
                <a16:creationId xmlns:a16="http://schemas.microsoft.com/office/drawing/2014/main" id="{AF94AB27-BCAF-401D-BEF7-F7D6B23BFD03}"/>
              </a:ext>
            </a:extLst>
          </p:cNvPr>
          <p:cNvPicPr>
            <a:picLocks noChangeAspect="1"/>
          </p:cNvPicPr>
          <p:nvPr/>
        </p:nvPicPr>
        <p:blipFill>
          <a:blip r:embed="rId2"/>
          <a:stretch>
            <a:fillRect/>
          </a:stretch>
        </p:blipFill>
        <p:spPr>
          <a:xfrm>
            <a:off x="10027156" y="209550"/>
            <a:ext cx="1971758" cy="485387"/>
          </a:xfrm>
          <a:prstGeom prst="rect">
            <a:avLst/>
          </a:prstGeom>
        </p:spPr>
      </p:pic>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381C65-8DCE-8648-A273-8AD102DBEA6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210344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38200" y="365125"/>
            <a:ext cx="10515600" cy="1325563"/>
          </a:xfrm>
        </p:spPr>
        <p:txBody>
          <a:bodyPr/>
          <a:lstStyle/>
          <a:p>
            <a:r>
              <a:rPr lang="en-GB" b="1" dirty="0">
                <a:solidFill>
                  <a:schemeClr val="tx1">
                    <a:lumMod val="50000"/>
                    <a:lumOff val="50000"/>
                  </a:schemeClr>
                </a:solidFill>
              </a:rPr>
              <a:t>Aim</a:t>
            </a:r>
            <a:endParaRPr lang="en-GB" dirty="0"/>
          </a:p>
        </p:txBody>
      </p:sp>
      <p:sp>
        <p:nvSpPr>
          <p:cNvPr id="5" name="Text Placeholder 1"/>
          <p:cNvSpPr txBox="1">
            <a:spLocks/>
          </p:cNvSpPr>
          <p:nvPr/>
        </p:nvSpPr>
        <p:spPr>
          <a:xfrm>
            <a:off x="1193548" y="2071894"/>
            <a:ext cx="9804903" cy="2535732"/>
          </a:xfrm>
          <a:prstGeom prst="roundRect">
            <a:avLst/>
          </a:prstGeom>
          <a:solidFill>
            <a:schemeClr val="bg1"/>
          </a:solidFill>
          <a:ln w="38100" cap="flat" cmpd="sng" algn="ctr">
            <a:solidFill>
              <a:schemeClr val="accent1"/>
            </a:solidFill>
            <a:prstDash val="solid"/>
            <a:miter lim="800000"/>
          </a:ln>
        </p:spPr>
        <p:style>
          <a:lnRef idx="1">
            <a:schemeClr val="accent1"/>
          </a:lnRef>
          <a:fillRef idx="2">
            <a:schemeClr val="accent1"/>
          </a:fillRef>
          <a:effectRef idx="1">
            <a:schemeClr val="accent1"/>
          </a:effectRef>
          <a:fontRef idx="minor">
            <a:schemeClr val="dk1"/>
          </a:fontRef>
        </p:style>
        <p:txBody>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dk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dk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dk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dk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dk1"/>
                </a:solidFill>
                <a:latin typeface="+mn-lt"/>
                <a:ea typeface="+mn-ea"/>
                <a:cs typeface="+mn-cs"/>
              </a:defRPr>
            </a:lvl9pPr>
          </a:lstStyle>
          <a:p>
            <a:pPr marL="0" indent="0" algn="ctr">
              <a:buNone/>
            </a:pPr>
            <a:r>
              <a:rPr lang="en-AU" sz="4000" dirty="0"/>
              <a:t>To determine whether </a:t>
            </a:r>
            <a:r>
              <a:rPr lang="en-GB" sz="4000" dirty="0"/>
              <a:t>use of mucoactives in critically ill patients with acute respiratory failure improves outcomes and is cost effective compared to usual care</a:t>
            </a:r>
          </a:p>
        </p:txBody>
      </p:sp>
      <p:pic>
        <p:nvPicPr>
          <p:cNvPr id="6" name="Picture 5">
            <a:extLst>
              <a:ext uri="{FF2B5EF4-FFF2-40B4-BE49-F238E27FC236}">
                <a16:creationId xmlns:a16="http://schemas.microsoft.com/office/drawing/2014/main" id="{57823476-F64C-4A96-A091-CBBE4C984B31}"/>
              </a:ext>
            </a:extLst>
          </p:cNvPr>
          <p:cNvPicPr>
            <a:picLocks noChangeAspect="1"/>
          </p:cNvPicPr>
          <p:nvPr/>
        </p:nvPicPr>
        <p:blipFill>
          <a:blip r:embed="rId2"/>
          <a:stretch>
            <a:fillRect/>
          </a:stretch>
        </p:blipFill>
        <p:spPr>
          <a:xfrm>
            <a:off x="10027156" y="209550"/>
            <a:ext cx="1971758" cy="485387"/>
          </a:xfrm>
          <a:prstGeom prst="rect">
            <a:avLst/>
          </a:prstGeom>
        </p:spPr>
      </p:pic>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381C65-8DCE-8648-A273-8AD102DBEA6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04960257"/>
      </p:ext>
    </p:extLst>
  </p:cSld>
  <p:clrMapOvr>
    <a:masterClrMapping/>
  </p:clrMapOvr>
  <mc:AlternateContent xmlns:mc="http://schemas.openxmlformats.org/markup-compatibility/2006" xmlns:p14="http://schemas.microsoft.com/office/powerpoint/2010/main">
    <mc:Choice Requires="p14">
      <p:transition p14:dur="0" advTm="16501"/>
    </mc:Choice>
    <mc:Fallback xmlns="">
      <p:transition advTm="16501"/>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38200" y="365125"/>
            <a:ext cx="10515600" cy="1325563"/>
          </a:xfrm>
        </p:spPr>
        <p:txBody>
          <a:bodyPr/>
          <a:lstStyle/>
          <a:p>
            <a:r>
              <a:rPr lang="en-GB" b="1" dirty="0">
                <a:solidFill>
                  <a:schemeClr val="tx1">
                    <a:lumMod val="50000"/>
                    <a:lumOff val="50000"/>
                  </a:schemeClr>
                </a:solidFill>
              </a:rPr>
              <a:t>Overview</a:t>
            </a:r>
            <a:endParaRPr lang="en-GB" dirty="0"/>
          </a:p>
        </p:txBody>
      </p:sp>
      <p:pic>
        <p:nvPicPr>
          <p:cNvPr id="6" name="Picture 8" descr="https://static.thenounproject.com/png/1858581-200.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38200" y="2427159"/>
            <a:ext cx="1733834" cy="173383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s://static.thenounproject.com/png/707172-200.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312467" y="2427159"/>
            <a:ext cx="1938551" cy="193855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https://static.thenounproject.com/png/3071678-200.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9619966" y="2427159"/>
            <a:ext cx="1733834" cy="1733834"/>
          </a:xfrm>
          <a:prstGeom prst="rect">
            <a:avLst/>
          </a:prstGeom>
          <a:noFill/>
          <a:extLst>
            <a:ext uri="{909E8E84-426E-40DD-AFC4-6F175D3DCCD1}">
              <a14:hiddenFill xmlns:a14="http://schemas.microsoft.com/office/drawing/2010/main">
                <a:solidFill>
                  <a:srgbClr val="FFFFFF"/>
                </a:solidFill>
              </a14:hiddenFill>
            </a:ext>
          </a:extLst>
        </p:spPr>
      </p:pic>
      <p:sp>
        <p:nvSpPr>
          <p:cNvPr id="10" name="Text Placeholder 6"/>
          <p:cNvSpPr txBox="1">
            <a:spLocks/>
          </p:cNvSpPr>
          <p:nvPr/>
        </p:nvSpPr>
        <p:spPr>
          <a:xfrm>
            <a:off x="55161" y="4689435"/>
            <a:ext cx="3020800" cy="64881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AU" sz="3200" b="1" dirty="0"/>
              <a:t>2x2 factorial RCT; open label, unblinded</a:t>
            </a:r>
            <a:endParaRPr lang="en-GB" sz="3200" b="1" dirty="0"/>
          </a:p>
        </p:txBody>
      </p:sp>
      <p:sp>
        <p:nvSpPr>
          <p:cNvPr id="11" name="Text Placeholder 6"/>
          <p:cNvSpPr txBox="1">
            <a:spLocks/>
          </p:cNvSpPr>
          <p:nvPr/>
        </p:nvSpPr>
        <p:spPr>
          <a:xfrm>
            <a:off x="9137584" y="4689435"/>
            <a:ext cx="2706823" cy="64881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3200" b="1" dirty="0"/>
              <a:t>40-50 UK ICUs</a:t>
            </a:r>
          </a:p>
        </p:txBody>
      </p:sp>
      <p:sp>
        <p:nvSpPr>
          <p:cNvPr id="12" name="Text Placeholder 6"/>
          <p:cNvSpPr txBox="1">
            <a:spLocks/>
          </p:cNvSpPr>
          <p:nvPr/>
        </p:nvSpPr>
        <p:spPr>
          <a:xfrm>
            <a:off x="5014055" y="4663995"/>
            <a:ext cx="2706823" cy="64881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3200" b="1" dirty="0"/>
              <a:t>1956 patients</a:t>
            </a:r>
          </a:p>
        </p:txBody>
      </p:sp>
      <p:pic>
        <p:nvPicPr>
          <p:cNvPr id="15" name="Picture 14">
            <a:extLst>
              <a:ext uri="{FF2B5EF4-FFF2-40B4-BE49-F238E27FC236}">
                <a16:creationId xmlns:a16="http://schemas.microsoft.com/office/drawing/2014/main" id="{10A5F02D-7579-423C-B2FB-E984AC0C3218}"/>
              </a:ext>
            </a:extLst>
          </p:cNvPr>
          <p:cNvPicPr>
            <a:picLocks noChangeAspect="1"/>
          </p:cNvPicPr>
          <p:nvPr/>
        </p:nvPicPr>
        <p:blipFill>
          <a:blip r:embed="rId6"/>
          <a:stretch>
            <a:fillRect/>
          </a:stretch>
        </p:blipFill>
        <p:spPr>
          <a:xfrm>
            <a:off x="10027156" y="209550"/>
            <a:ext cx="1971758" cy="485387"/>
          </a:xfrm>
          <a:prstGeom prst="rect">
            <a:avLst/>
          </a:prstGeom>
        </p:spPr>
      </p:pic>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381C65-8DCE-8648-A273-8AD102DBEA6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71221619"/>
      </p:ext>
    </p:extLst>
  </p:cSld>
  <p:clrMapOvr>
    <a:masterClrMapping/>
  </p:clrMapOvr>
  <mc:AlternateContent xmlns:mc="http://schemas.openxmlformats.org/markup-compatibility/2006" xmlns:p14="http://schemas.microsoft.com/office/powerpoint/2010/main">
    <mc:Choice Requires="p14">
      <p:transition p14:dur="0" advTm="22289"/>
    </mc:Choice>
    <mc:Fallback xmlns="">
      <p:transition advTm="22289"/>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38200" y="365125"/>
            <a:ext cx="10515600" cy="1325563"/>
          </a:xfrm>
        </p:spPr>
        <p:txBody>
          <a:bodyPr/>
          <a:lstStyle/>
          <a:p>
            <a:r>
              <a:rPr lang="en-GB" b="1" dirty="0">
                <a:solidFill>
                  <a:schemeClr val="tx1">
                    <a:lumMod val="50000"/>
                    <a:lumOff val="50000"/>
                  </a:schemeClr>
                </a:solidFill>
              </a:rPr>
              <a:t>Trial </a:t>
            </a:r>
            <a:r>
              <a:rPr lang="en-GB" b="1" dirty="0" smtClean="0">
                <a:solidFill>
                  <a:schemeClr val="tx1">
                    <a:lumMod val="50000"/>
                    <a:lumOff val="50000"/>
                  </a:schemeClr>
                </a:solidFill>
              </a:rPr>
              <a:t>Design</a:t>
            </a:r>
            <a:endParaRPr lang="en-GB" dirty="0"/>
          </a:p>
        </p:txBody>
      </p:sp>
      <p:pic>
        <p:nvPicPr>
          <p:cNvPr id="6" name="Picture 8" descr="https://static.thenounproject.com/png/1858581-200.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996803" y="1073485"/>
            <a:ext cx="767703" cy="767703"/>
          </a:xfrm>
          <a:prstGeom prst="rect">
            <a:avLst/>
          </a:prstGeom>
          <a:noFill/>
          <a:extLst>
            <a:ext uri="{909E8E84-426E-40DD-AFC4-6F175D3DCCD1}">
              <a14:hiddenFill xmlns:a14="http://schemas.microsoft.com/office/drawing/2010/main">
                <a:solidFill>
                  <a:srgbClr val="FFFFFF"/>
                </a:solidFill>
              </a14:hiddenFill>
            </a:ext>
          </a:extLst>
        </p:spPr>
      </p:pic>
      <p:sp>
        <p:nvSpPr>
          <p:cNvPr id="10" name="Text Placeholder 6"/>
          <p:cNvSpPr txBox="1">
            <a:spLocks/>
          </p:cNvSpPr>
          <p:nvPr/>
        </p:nvSpPr>
        <p:spPr>
          <a:xfrm>
            <a:off x="4499397" y="1097049"/>
            <a:ext cx="3739986" cy="64881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AU" sz="3200" b="1" dirty="0"/>
              <a:t>2x2 factorial RCT</a:t>
            </a:r>
            <a:endParaRPr lang="en-GB" sz="3200" b="1" dirty="0"/>
          </a:p>
        </p:txBody>
      </p:sp>
      <p:sp>
        <p:nvSpPr>
          <p:cNvPr id="3" name="Rounded Rectangle 2"/>
          <p:cNvSpPr/>
          <p:nvPr/>
        </p:nvSpPr>
        <p:spPr>
          <a:xfrm>
            <a:off x="553855" y="4091227"/>
            <a:ext cx="2389937" cy="986590"/>
          </a:xfrm>
          <a:prstGeom prst="roundRect">
            <a:avLst/>
          </a:prstGeom>
          <a:solidFill>
            <a:srgbClr val="87A9A3"/>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Carbocisteine</a:t>
            </a:r>
          </a:p>
        </p:txBody>
      </p:sp>
      <p:sp>
        <p:nvSpPr>
          <p:cNvPr id="15" name="Text Placeholder 6"/>
          <p:cNvSpPr txBox="1">
            <a:spLocks/>
          </p:cNvSpPr>
          <p:nvPr/>
        </p:nvSpPr>
        <p:spPr>
          <a:xfrm>
            <a:off x="553855" y="3059905"/>
            <a:ext cx="2362930" cy="1003302"/>
          </a:xfrm>
          <a:prstGeom prst="roundRect">
            <a:avLst/>
          </a:prstGeom>
          <a:solidFill>
            <a:schemeClr val="bg2">
              <a:lumMod val="75000"/>
            </a:schemeClr>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AU" sz="2800" b="1" dirty="0">
                <a:solidFill>
                  <a:schemeClr val="bg1"/>
                </a:solidFill>
              </a:rPr>
              <a:t>Group 1</a:t>
            </a:r>
          </a:p>
          <a:p>
            <a:pPr algn="ctr"/>
            <a:r>
              <a:rPr lang="en-AU" sz="2800" b="1" dirty="0">
                <a:solidFill>
                  <a:schemeClr val="bg2">
                    <a:lumMod val="50000"/>
                  </a:schemeClr>
                </a:solidFill>
              </a:rPr>
              <a:t>(n=489)</a:t>
            </a:r>
          </a:p>
          <a:p>
            <a:pPr algn="ctr"/>
            <a:endParaRPr lang="en-GB" sz="2800" b="1" dirty="0">
              <a:solidFill>
                <a:schemeClr val="bg1"/>
              </a:solidFill>
            </a:endParaRPr>
          </a:p>
        </p:txBody>
      </p:sp>
      <p:sp>
        <p:nvSpPr>
          <p:cNvPr id="19" name="Rounded Rectangle 18"/>
          <p:cNvSpPr/>
          <p:nvPr/>
        </p:nvSpPr>
        <p:spPr>
          <a:xfrm>
            <a:off x="3417003" y="4067877"/>
            <a:ext cx="2389937" cy="986590"/>
          </a:xfrm>
          <a:prstGeom prst="roundRect">
            <a:avLst/>
          </a:prstGeom>
          <a:solidFill>
            <a:srgbClr val="87A9A3"/>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Hypertonic saline</a:t>
            </a:r>
          </a:p>
        </p:txBody>
      </p:sp>
      <p:sp>
        <p:nvSpPr>
          <p:cNvPr id="20" name="Rounded Rectangle 19"/>
          <p:cNvSpPr/>
          <p:nvPr/>
        </p:nvSpPr>
        <p:spPr>
          <a:xfrm>
            <a:off x="6258607" y="4063207"/>
            <a:ext cx="2389937" cy="986590"/>
          </a:xfrm>
          <a:prstGeom prst="roundRect">
            <a:avLst/>
          </a:prstGeom>
          <a:solidFill>
            <a:srgbClr val="87A9A3"/>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Carbocisteine and Hypertonic saline</a:t>
            </a:r>
          </a:p>
        </p:txBody>
      </p:sp>
      <p:sp>
        <p:nvSpPr>
          <p:cNvPr id="21" name="Rounded Rectangle 20"/>
          <p:cNvSpPr/>
          <p:nvPr/>
        </p:nvSpPr>
        <p:spPr>
          <a:xfrm>
            <a:off x="9148762" y="4083507"/>
            <a:ext cx="2389937" cy="986590"/>
          </a:xfrm>
          <a:prstGeom prst="roundRect">
            <a:avLst/>
          </a:prstGeom>
          <a:solidFill>
            <a:srgbClr val="87A9A3"/>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No mucoactive</a:t>
            </a:r>
          </a:p>
        </p:txBody>
      </p:sp>
      <p:sp>
        <p:nvSpPr>
          <p:cNvPr id="22" name="Text Placeholder 6"/>
          <p:cNvSpPr txBox="1">
            <a:spLocks/>
          </p:cNvSpPr>
          <p:nvPr/>
        </p:nvSpPr>
        <p:spPr>
          <a:xfrm>
            <a:off x="3417003" y="3059906"/>
            <a:ext cx="2341386" cy="970776"/>
          </a:xfrm>
          <a:prstGeom prst="roundRect">
            <a:avLst/>
          </a:prstGeom>
          <a:solidFill>
            <a:schemeClr val="bg2">
              <a:lumMod val="75000"/>
            </a:schemeClr>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AU" sz="2800" b="1" dirty="0">
                <a:solidFill>
                  <a:schemeClr val="bg1"/>
                </a:solidFill>
              </a:rPr>
              <a:t>Group 2</a:t>
            </a:r>
          </a:p>
          <a:p>
            <a:pPr algn="ctr"/>
            <a:r>
              <a:rPr lang="en-AU" sz="2800" b="1" dirty="0">
                <a:solidFill>
                  <a:schemeClr val="bg2">
                    <a:lumMod val="50000"/>
                  </a:schemeClr>
                </a:solidFill>
              </a:rPr>
              <a:t>(n=489)</a:t>
            </a:r>
          </a:p>
          <a:p>
            <a:pPr algn="ctr"/>
            <a:endParaRPr lang="en-GB" sz="2800" b="1" dirty="0">
              <a:solidFill>
                <a:schemeClr val="bg1"/>
              </a:solidFill>
            </a:endParaRPr>
          </a:p>
        </p:txBody>
      </p:sp>
      <p:sp>
        <p:nvSpPr>
          <p:cNvPr id="23" name="Text Placeholder 6"/>
          <p:cNvSpPr txBox="1">
            <a:spLocks/>
          </p:cNvSpPr>
          <p:nvPr/>
        </p:nvSpPr>
        <p:spPr>
          <a:xfrm>
            <a:off x="6258607" y="3051546"/>
            <a:ext cx="2389937" cy="979135"/>
          </a:xfrm>
          <a:prstGeom prst="roundRect">
            <a:avLst/>
          </a:prstGeom>
          <a:solidFill>
            <a:schemeClr val="bg2">
              <a:lumMod val="75000"/>
            </a:schemeClr>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AU" sz="2800" b="1" dirty="0">
                <a:solidFill>
                  <a:schemeClr val="bg1"/>
                </a:solidFill>
              </a:rPr>
              <a:t>Group 3</a:t>
            </a:r>
          </a:p>
          <a:p>
            <a:pPr algn="ctr"/>
            <a:r>
              <a:rPr lang="en-AU" sz="2800" b="1" dirty="0">
                <a:solidFill>
                  <a:schemeClr val="bg2">
                    <a:lumMod val="50000"/>
                  </a:schemeClr>
                </a:solidFill>
              </a:rPr>
              <a:t>(n=489)</a:t>
            </a:r>
          </a:p>
          <a:p>
            <a:pPr algn="ctr"/>
            <a:endParaRPr lang="en-GB" sz="2800" b="1" dirty="0">
              <a:solidFill>
                <a:schemeClr val="bg1"/>
              </a:solidFill>
            </a:endParaRPr>
          </a:p>
        </p:txBody>
      </p:sp>
      <p:sp>
        <p:nvSpPr>
          <p:cNvPr id="24" name="Text Placeholder 6"/>
          <p:cNvSpPr txBox="1">
            <a:spLocks/>
          </p:cNvSpPr>
          <p:nvPr/>
        </p:nvSpPr>
        <p:spPr>
          <a:xfrm>
            <a:off x="9100211" y="3059905"/>
            <a:ext cx="2438488" cy="970775"/>
          </a:xfrm>
          <a:prstGeom prst="roundRect">
            <a:avLst/>
          </a:prstGeom>
          <a:solidFill>
            <a:schemeClr val="bg2">
              <a:lumMod val="75000"/>
            </a:schemeClr>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AU" sz="2800" b="1" dirty="0">
                <a:solidFill>
                  <a:schemeClr val="bg1"/>
                </a:solidFill>
              </a:rPr>
              <a:t>Group 4</a:t>
            </a:r>
          </a:p>
          <a:p>
            <a:pPr algn="ctr"/>
            <a:r>
              <a:rPr lang="en-AU" sz="2800" b="1" dirty="0">
                <a:solidFill>
                  <a:schemeClr val="bg2">
                    <a:lumMod val="50000"/>
                  </a:schemeClr>
                </a:solidFill>
              </a:rPr>
              <a:t>(n=489)</a:t>
            </a:r>
          </a:p>
          <a:p>
            <a:pPr algn="ctr"/>
            <a:endParaRPr lang="en-GB" sz="2800" b="1" dirty="0">
              <a:solidFill>
                <a:schemeClr val="bg1"/>
              </a:solidFill>
            </a:endParaRPr>
          </a:p>
        </p:txBody>
      </p:sp>
      <p:cxnSp>
        <p:nvCxnSpPr>
          <p:cNvPr id="26" name="Straight Arrow Connector 25"/>
          <p:cNvCxnSpPr/>
          <p:nvPr/>
        </p:nvCxnSpPr>
        <p:spPr>
          <a:xfrm flipH="1">
            <a:off x="1774891" y="1724625"/>
            <a:ext cx="3890379" cy="1259177"/>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H="1">
            <a:off x="4764506" y="1704572"/>
            <a:ext cx="1129458" cy="1242035"/>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6432973" y="1677583"/>
            <a:ext cx="3772699" cy="1283863"/>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6258607" y="1714252"/>
            <a:ext cx="1168889" cy="1197470"/>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45" name="Rounded Rectangle 44"/>
          <p:cNvSpPr/>
          <p:nvPr/>
        </p:nvSpPr>
        <p:spPr>
          <a:xfrm>
            <a:off x="603578" y="5375254"/>
            <a:ext cx="10984844" cy="468806"/>
          </a:xfrm>
          <a:prstGeom prst="roundRect">
            <a:avLst/>
          </a:prstGeom>
          <a:solidFill>
            <a:schemeClr val="bg2">
              <a:lumMod val="50000"/>
            </a:schemeClr>
          </a:solidFill>
          <a:ln>
            <a:solidFill>
              <a:srgbClr val="CDD3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Usual airway clearance management; </a:t>
            </a:r>
            <a:r>
              <a:rPr lang="en-GB" sz="1600" b="1" dirty="0"/>
              <a:t>suctioning, heated humidification, respiratory physiotherapy +/- isotonic saline</a:t>
            </a:r>
            <a:endParaRPr lang="en-GB" sz="2000" b="1" dirty="0"/>
          </a:p>
        </p:txBody>
      </p:sp>
      <p:sp>
        <p:nvSpPr>
          <p:cNvPr id="28" name="TextBox 27">
            <a:extLst>
              <a:ext uri="{FF2B5EF4-FFF2-40B4-BE49-F238E27FC236}">
                <a16:creationId xmlns:a16="http://schemas.microsoft.com/office/drawing/2014/main" id="{23040D78-8ED5-47C0-A5ED-2D65C4B563C5}"/>
              </a:ext>
            </a:extLst>
          </p:cNvPr>
          <p:cNvSpPr txBox="1"/>
          <p:nvPr/>
        </p:nvSpPr>
        <p:spPr>
          <a:xfrm>
            <a:off x="1320997" y="4846988"/>
            <a:ext cx="650929" cy="707886"/>
          </a:xfrm>
          <a:prstGeom prst="rect">
            <a:avLst/>
          </a:prstGeom>
          <a:noFill/>
        </p:spPr>
        <p:txBody>
          <a:bodyPr wrap="square" rtlCol="0">
            <a:spAutoFit/>
          </a:bodyPr>
          <a:lstStyle/>
          <a:p>
            <a:pPr algn="ctr"/>
            <a:r>
              <a:rPr lang="en-GB" sz="4000" b="1" dirty="0">
                <a:solidFill>
                  <a:schemeClr val="tx1">
                    <a:lumMod val="50000"/>
                    <a:lumOff val="50000"/>
                  </a:schemeClr>
                </a:solidFill>
              </a:rPr>
              <a:t>+</a:t>
            </a:r>
          </a:p>
        </p:txBody>
      </p:sp>
      <p:sp>
        <p:nvSpPr>
          <p:cNvPr id="29" name="TextBox 28">
            <a:extLst>
              <a:ext uri="{FF2B5EF4-FFF2-40B4-BE49-F238E27FC236}">
                <a16:creationId xmlns:a16="http://schemas.microsoft.com/office/drawing/2014/main" id="{E462691B-4C98-4FE0-AA81-D06E3F8D715F}"/>
              </a:ext>
            </a:extLst>
          </p:cNvPr>
          <p:cNvSpPr txBox="1"/>
          <p:nvPr/>
        </p:nvSpPr>
        <p:spPr>
          <a:xfrm>
            <a:off x="4264962" y="4829935"/>
            <a:ext cx="650929" cy="707886"/>
          </a:xfrm>
          <a:prstGeom prst="rect">
            <a:avLst/>
          </a:prstGeom>
          <a:noFill/>
        </p:spPr>
        <p:txBody>
          <a:bodyPr wrap="square" rtlCol="0">
            <a:spAutoFit/>
          </a:bodyPr>
          <a:lstStyle/>
          <a:p>
            <a:pPr algn="ctr"/>
            <a:r>
              <a:rPr lang="en-GB" sz="4000" b="1" dirty="0">
                <a:solidFill>
                  <a:schemeClr val="tx1">
                    <a:lumMod val="50000"/>
                    <a:lumOff val="50000"/>
                  </a:schemeClr>
                </a:solidFill>
              </a:rPr>
              <a:t>+</a:t>
            </a:r>
          </a:p>
        </p:txBody>
      </p:sp>
      <p:sp>
        <p:nvSpPr>
          <p:cNvPr id="30" name="TextBox 29">
            <a:extLst>
              <a:ext uri="{FF2B5EF4-FFF2-40B4-BE49-F238E27FC236}">
                <a16:creationId xmlns:a16="http://schemas.microsoft.com/office/drawing/2014/main" id="{2D15126E-DFAC-4D47-90E1-CF41E4ED3316}"/>
              </a:ext>
            </a:extLst>
          </p:cNvPr>
          <p:cNvSpPr txBox="1"/>
          <p:nvPr/>
        </p:nvSpPr>
        <p:spPr>
          <a:xfrm>
            <a:off x="7110354" y="4847601"/>
            <a:ext cx="650929" cy="707886"/>
          </a:xfrm>
          <a:prstGeom prst="rect">
            <a:avLst/>
          </a:prstGeom>
          <a:noFill/>
        </p:spPr>
        <p:txBody>
          <a:bodyPr wrap="square" rtlCol="0">
            <a:spAutoFit/>
          </a:bodyPr>
          <a:lstStyle/>
          <a:p>
            <a:pPr algn="ctr"/>
            <a:r>
              <a:rPr lang="en-GB" sz="4000" b="1" dirty="0">
                <a:solidFill>
                  <a:schemeClr val="tx1">
                    <a:lumMod val="50000"/>
                    <a:lumOff val="50000"/>
                  </a:schemeClr>
                </a:solidFill>
              </a:rPr>
              <a:t>+</a:t>
            </a:r>
          </a:p>
        </p:txBody>
      </p:sp>
      <p:sp>
        <p:nvSpPr>
          <p:cNvPr id="31" name="TextBox 30">
            <a:extLst>
              <a:ext uri="{FF2B5EF4-FFF2-40B4-BE49-F238E27FC236}">
                <a16:creationId xmlns:a16="http://schemas.microsoft.com/office/drawing/2014/main" id="{81ADA05C-CE55-4D44-9C5B-FD0712FD86B1}"/>
              </a:ext>
            </a:extLst>
          </p:cNvPr>
          <p:cNvSpPr txBox="1"/>
          <p:nvPr/>
        </p:nvSpPr>
        <p:spPr>
          <a:xfrm>
            <a:off x="10018265" y="4846988"/>
            <a:ext cx="650929" cy="707886"/>
          </a:xfrm>
          <a:prstGeom prst="rect">
            <a:avLst/>
          </a:prstGeom>
          <a:noFill/>
        </p:spPr>
        <p:txBody>
          <a:bodyPr wrap="square" rtlCol="0">
            <a:spAutoFit/>
          </a:bodyPr>
          <a:lstStyle/>
          <a:p>
            <a:pPr algn="ctr"/>
            <a:r>
              <a:rPr lang="en-GB" sz="4000" b="1" dirty="0">
                <a:solidFill>
                  <a:schemeClr val="tx1">
                    <a:lumMod val="50000"/>
                    <a:lumOff val="50000"/>
                  </a:schemeClr>
                </a:solidFill>
              </a:rPr>
              <a:t>+</a:t>
            </a:r>
          </a:p>
        </p:txBody>
      </p:sp>
      <p:pic>
        <p:nvPicPr>
          <p:cNvPr id="25" name="Picture 24">
            <a:extLst>
              <a:ext uri="{FF2B5EF4-FFF2-40B4-BE49-F238E27FC236}">
                <a16:creationId xmlns:a16="http://schemas.microsoft.com/office/drawing/2014/main" id="{63D384D5-9B84-4A0C-8B23-667FB0D83B3D}"/>
              </a:ext>
            </a:extLst>
          </p:cNvPr>
          <p:cNvPicPr>
            <a:picLocks noChangeAspect="1"/>
          </p:cNvPicPr>
          <p:nvPr/>
        </p:nvPicPr>
        <p:blipFill>
          <a:blip r:embed="rId3"/>
          <a:stretch>
            <a:fillRect/>
          </a:stretch>
        </p:blipFill>
        <p:spPr>
          <a:xfrm>
            <a:off x="10027156" y="209550"/>
            <a:ext cx="1971758" cy="485387"/>
          </a:xfrm>
          <a:prstGeom prst="rect">
            <a:avLst/>
          </a:prstGeo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381C65-8DCE-8648-A273-8AD102DBEA6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27" name="TextBox 26"/>
          <p:cNvSpPr txBox="1"/>
          <p:nvPr/>
        </p:nvSpPr>
        <p:spPr>
          <a:xfrm>
            <a:off x="42864" y="6538912"/>
            <a:ext cx="3675484" cy="369332"/>
          </a:xfrm>
          <a:prstGeom prst="rect">
            <a:avLst/>
          </a:prstGeom>
          <a:solidFill>
            <a:schemeClr val="bg1"/>
          </a:solidFill>
        </p:spPr>
        <p:txBody>
          <a:bodyPr wrap="square" rtlCol="0">
            <a:spAutoFit/>
          </a:bodyPr>
          <a:lstStyle/>
          <a:p>
            <a:endParaRPr lang="en-GB" dirty="0"/>
          </a:p>
        </p:txBody>
      </p:sp>
      <p:sp>
        <p:nvSpPr>
          <p:cNvPr id="18" name="Rounded Rectangle 13">
            <a:extLst>
              <a:ext uri="{FF2B5EF4-FFF2-40B4-BE49-F238E27FC236}">
                <a16:creationId xmlns:a16="http://schemas.microsoft.com/office/drawing/2014/main" id="{E2B79CB3-76A8-4D2B-BB56-62823514BF0E}"/>
              </a:ext>
            </a:extLst>
          </p:cNvPr>
          <p:cNvSpPr/>
          <p:nvPr/>
        </p:nvSpPr>
        <p:spPr>
          <a:xfrm>
            <a:off x="2271719" y="5960936"/>
            <a:ext cx="7549115" cy="802885"/>
          </a:xfrm>
          <a:prstGeom prst="round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lumMod val="50000"/>
                    <a:lumOff val="50000"/>
                  </a:schemeClr>
                </a:solidFill>
              </a:rPr>
              <a:t>Primary outcome:	Duration of mechanical ventilation</a:t>
            </a:r>
          </a:p>
        </p:txBody>
      </p:sp>
    </p:spTree>
    <p:extLst>
      <p:ext uri="{BB962C8B-B14F-4D97-AF65-F5344CB8AC3E}">
        <p14:creationId xmlns:p14="http://schemas.microsoft.com/office/powerpoint/2010/main" val="3023391527"/>
      </p:ext>
    </p:extLst>
  </p:cSld>
  <p:clrMapOvr>
    <a:masterClrMapping/>
  </p:clrMapOvr>
  <mc:AlternateContent xmlns:mc="http://schemas.openxmlformats.org/markup-compatibility/2006" xmlns:p14="http://schemas.microsoft.com/office/powerpoint/2010/main">
    <mc:Choice Requires="p14">
      <p:transition p14:dur="0" advTm="22289"/>
    </mc:Choice>
    <mc:Fallback xmlns="">
      <p:transition advTm="22289"/>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38200" y="365125"/>
            <a:ext cx="10515600" cy="1325563"/>
          </a:xfrm>
        </p:spPr>
        <p:txBody>
          <a:bodyPr/>
          <a:lstStyle/>
          <a:p>
            <a:r>
              <a:rPr lang="en-GB" b="1" dirty="0">
                <a:solidFill>
                  <a:schemeClr val="tx1">
                    <a:lumMod val="50000"/>
                    <a:lumOff val="50000"/>
                  </a:schemeClr>
                </a:solidFill>
              </a:rPr>
              <a:t>Inclusion Criteria</a:t>
            </a:r>
            <a:endParaRPr lang="en-GB" dirty="0"/>
          </a:p>
        </p:txBody>
      </p:sp>
      <p:sp>
        <p:nvSpPr>
          <p:cNvPr id="3" name="Content Placeholder 2"/>
          <p:cNvSpPr>
            <a:spLocks noGrp="1"/>
          </p:cNvSpPr>
          <p:nvPr>
            <p:ph idx="1"/>
          </p:nvPr>
        </p:nvSpPr>
        <p:spPr/>
        <p:txBody>
          <a:bodyPr>
            <a:noAutofit/>
          </a:bodyPr>
          <a:lstStyle/>
          <a:p>
            <a:pPr marL="514350" indent="-514350">
              <a:buAutoNum type="arabicPeriod"/>
            </a:pPr>
            <a:r>
              <a:rPr lang="en-GB" dirty="0"/>
              <a:t>Aged ≥16 years</a:t>
            </a:r>
          </a:p>
          <a:p>
            <a:pPr marL="514350" indent="-514350">
              <a:buAutoNum type="arabicPeriod"/>
            </a:pPr>
            <a:r>
              <a:rPr lang="en-GB" dirty="0"/>
              <a:t>An acute and potentially reversible cause of ARF as determined by the treating physician</a:t>
            </a:r>
          </a:p>
          <a:p>
            <a:pPr marL="514350" indent="-514350">
              <a:buAutoNum type="arabicPeriod"/>
            </a:pPr>
            <a:r>
              <a:rPr lang="en-GB" dirty="0"/>
              <a:t>Receiving invasive mechanical ventilation via endotracheal tube or tracheostomy</a:t>
            </a:r>
          </a:p>
          <a:p>
            <a:pPr marL="514350" indent="-514350">
              <a:buAutoNum type="arabicPeriod"/>
            </a:pPr>
            <a:r>
              <a:rPr lang="en-GB" dirty="0"/>
              <a:t>Anticipated to remain on invasive mechanical ventilation for at least 48 hours</a:t>
            </a:r>
          </a:p>
          <a:p>
            <a:pPr marL="514350" indent="-514350">
              <a:buAutoNum type="arabicPeriod"/>
            </a:pPr>
            <a:r>
              <a:rPr lang="en-GB" dirty="0"/>
              <a:t>Presence of secretions that are difficult to clear with usual airway clearance management (as assessed by the treating clinical team)</a:t>
            </a:r>
          </a:p>
          <a:p>
            <a:pPr marL="0" indent="0">
              <a:buNone/>
            </a:pPr>
            <a:endParaRPr lang="en-GB" dirty="0"/>
          </a:p>
          <a:p>
            <a:pPr marL="514350" indent="-514350">
              <a:buFont typeface="+mj-lt"/>
              <a:buAutoNum type="arabicPeriod"/>
            </a:pPr>
            <a:endParaRPr lang="en-GB" sz="1800" dirty="0"/>
          </a:p>
        </p:txBody>
      </p:sp>
      <p:pic>
        <p:nvPicPr>
          <p:cNvPr id="5" name="Picture 4">
            <a:extLst>
              <a:ext uri="{FF2B5EF4-FFF2-40B4-BE49-F238E27FC236}">
                <a16:creationId xmlns:a16="http://schemas.microsoft.com/office/drawing/2014/main" id="{0C7FFC99-F35D-4D12-BB71-0CB51D4FA3E6}"/>
              </a:ext>
            </a:extLst>
          </p:cNvPr>
          <p:cNvPicPr>
            <a:picLocks noChangeAspect="1"/>
          </p:cNvPicPr>
          <p:nvPr/>
        </p:nvPicPr>
        <p:blipFill>
          <a:blip r:embed="rId2"/>
          <a:stretch>
            <a:fillRect/>
          </a:stretch>
        </p:blipFill>
        <p:spPr>
          <a:xfrm>
            <a:off x="10027156" y="209550"/>
            <a:ext cx="1971758" cy="485387"/>
          </a:xfrm>
          <a:prstGeom prst="rect">
            <a:avLst/>
          </a:prstGeom>
        </p:spPr>
      </p:pic>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381C65-8DCE-8648-A273-8AD102DBEA6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063797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38200" y="365125"/>
            <a:ext cx="10515600" cy="1325563"/>
          </a:xfrm>
        </p:spPr>
        <p:txBody>
          <a:bodyPr/>
          <a:lstStyle/>
          <a:p>
            <a:r>
              <a:rPr lang="en-GB" b="1" dirty="0">
                <a:solidFill>
                  <a:schemeClr val="tx1">
                    <a:lumMod val="50000"/>
                    <a:lumOff val="50000"/>
                  </a:schemeClr>
                </a:solidFill>
              </a:rPr>
              <a:t>Exclusion </a:t>
            </a:r>
            <a:r>
              <a:rPr lang="en-GB" b="1" dirty="0" smtClean="0">
                <a:solidFill>
                  <a:schemeClr val="tx1">
                    <a:lumMod val="50000"/>
                    <a:lumOff val="50000"/>
                  </a:schemeClr>
                </a:solidFill>
              </a:rPr>
              <a:t>Criteria (Protocol V1.0)</a:t>
            </a:r>
            <a:endParaRPr lang="en-GB" dirty="0"/>
          </a:p>
        </p:txBody>
      </p:sp>
      <p:sp>
        <p:nvSpPr>
          <p:cNvPr id="3" name="Content Placeholder 2"/>
          <p:cNvSpPr>
            <a:spLocks noGrp="1"/>
          </p:cNvSpPr>
          <p:nvPr>
            <p:ph idx="1"/>
          </p:nvPr>
        </p:nvSpPr>
        <p:spPr>
          <a:xfrm>
            <a:off x="447675" y="1443787"/>
            <a:ext cx="11650539" cy="4351338"/>
          </a:xfrm>
        </p:spPr>
        <p:txBody>
          <a:bodyPr>
            <a:noAutofit/>
          </a:bodyPr>
          <a:lstStyle/>
          <a:p>
            <a:pPr marL="514350" indent="-514350">
              <a:buAutoNum type="arabicPeriod"/>
            </a:pPr>
            <a:r>
              <a:rPr lang="en-GB" dirty="0"/>
              <a:t>Pre-existing chronic respiratory condition receiving routine use of any mucoactive </a:t>
            </a:r>
          </a:p>
          <a:p>
            <a:pPr marL="514350" indent="-514350">
              <a:buAutoNum type="arabicPeriod"/>
            </a:pPr>
            <a:r>
              <a:rPr lang="en-GB" dirty="0"/>
              <a:t>Mucoactive treatment started more than 24 hours prior to trial enrolment</a:t>
            </a:r>
          </a:p>
          <a:p>
            <a:pPr marL="514350" indent="-514350">
              <a:spcBef>
                <a:spcPts val="600"/>
              </a:spcBef>
              <a:buAutoNum type="arabicPeriod"/>
            </a:pPr>
            <a:r>
              <a:rPr lang="en-GB" dirty="0"/>
              <a:t>Known adverse reaction to either study mucoactive</a:t>
            </a:r>
          </a:p>
          <a:p>
            <a:pPr marL="514350" indent="-514350">
              <a:spcBef>
                <a:spcPts val="600"/>
              </a:spcBef>
              <a:buAutoNum type="arabicPeriod"/>
            </a:pPr>
            <a:r>
              <a:rPr lang="en-GB" dirty="0"/>
              <a:t>Treatment withdrawal expected within 24 hours</a:t>
            </a:r>
          </a:p>
          <a:p>
            <a:pPr marL="514350" indent="-514350">
              <a:spcBef>
                <a:spcPts val="600"/>
              </a:spcBef>
              <a:buAutoNum type="arabicPeriod"/>
            </a:pPr>
            <a:r>
              <a:rPr lang="en-GB" dirty="0"/>
              <a:t>Known pregnancy </a:t>
            </a:r>
          </a:p>
          <a:p>
            <a:pPr marL="514350" indent="-514350">
              <a:spcBef>
                <a:spcPts val="600"/>
              </a:spcBef>
              <a:buAutoNum type="arabicPeriod"/>
            </a:pPr>
            <a:r>
              <a:rPr lang="en-GB" dirty="0"/>
              <a:t>Previous enrolment in the MARCH trial</a:t>
            </a:r>
          </a:p>
          <a:p>
            <a:pPr marL="514350" indent="-514350">
              <a:spcBef>
                <a:spcPts val="600"/>
              </a:spcBef>
              <a:buAutoNum type="arabicPeriod"/>
            </a:pPr>
            <a:r>
              <a:rPr lang="en-GB" dirty="0"/>
              <a:t>Declined consent</a:t>
            </a:r>
          </a:p>
          <a:p>
            <a:pPr marL="514350" indent="-514350">
              <a:spcBef>
                <a:spcPts val="600"/>
              </a:spcBef>
              <a:buAutoNum type="arabicPeriod"/>
            </a:pPr>
            <a:r>
              <a:rPr lang="en-GB" dirty="0" smtClean="0"/>
              <a:t>Prisoners (deleted Protocol V2.0)</a:t>
            </a:r>
          </a:p>
          <a:p>
            <a:pPr marL="514350" indent="-514350">
              <a:spcBef>
                <a:spcPts val="600"/>
              </a:spcBef>
              <a:buAutoNum type="arabicPeriod"/>
            </a:pPr>
            <a:r>
              <a:rPr lang="en-GB" dirty="0" smtClean="0"/>
              <a:t>The </a:t>
            </a:r>
            <a:r>
              <a:rPr lang="en-GB" dirty="0"/>
              <a:t>treating clinician believes that participation in the trial would not be in the best interests of the patient</a:t>
            </a:r>
          </a:p>
          <a:p>
            <a:pPr marL="0" indent="0">
              <a:buNone/>
            </a:pPr>
            <a:endParaRPr lang="en-GB" sz="1800" dirty="0"/>
          </a:p>
        </p:txBody>
      </p:sp>
      <p:pic>
        <p:nvPicPr>
          <p:cNvPr id="5" name="Picture 4">
            <a:extLst>
              <a:ext uri="{FF2B5EF4-FFF2-40B4-BE49-F238E27FC236}">
                <a16:creationId xmlns:a16="http://schemas.microsoft.com/office/drawing/2014/main" id="{6A037C03-9C82-4358-AAB4-3B0466137F55}"/>
              </a:ext>
            </a:extLst>
          </p:cNvPr>
          <p:cNvPicPr>
            <a:picLocks noChangeAspect="1"/>
          </p:cNvPicPr>
          <p:nvPr/>
        </p:nvPicPr>
        <p:blipFill>
          <a:blip r:embed="rId2"/>
          <a:stretch>
            <a:fillRect/>
          </a:stretch>
        </p:blipFill>
        <p:spPr>
          <a:xfrm>
            <a:off x="10027156" y="209550"/>
            <a:ext cx="1971758" cy="485387"/>
          </a:xfrm>
          <a:prstGeom prst="rect">
            <a:avLst/>
          </a:prstGeom>
        </p:spPr>
      </p:pic>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381C65-8DCE-8648-A273-8AD102DBEA6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867387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38200" y="365125"/>
            <a:ext cx="10515600" cy="1325563"/>
          </a:xfrm>
        </p:spPr>
        <p:txBody>
          <a:bodyPr/>
          <a:lstStyle/>
          <a:p>
            <a:r>
              <a:rPr lang="en-GB" b="1" dirty="0">
                <a:solidFill>
                  <a:schemeClr val="tx1">
                    <a:lumMod val="50000"/>
                    <a:lumOff val="50000"/>
                  </a:schemeClr>
                </a:solidFill>
              </a:rPr>
              <a:t>Exclusion </a:t>
            </a:r>
            <a:r>
              <a:rPr lang="en-GB" b="1" dirty="0" smtClean="0">
                <a:solidFill>
                  <a:schemeClr val="tx1">
                    <a:lumMod val="50000"/>
                    <a:lumOff val="50000"/>
                  </a:schemeClr>
                </a:solidFill>
              </a:rPr>
              <a:t>Criteria (Protocol V2.0)</a:t>
            </a:r>
            <a:endParaRPr lang="en-GB" dirty="0"/>
          </a:p>
        </p:txBody>
      </p:sp>
      <p:sp>
        <p:nvSpPr>
          <p:cNvPr id="3" name="Content Placeholder 2"/>
          <p:cNvSpPr>
            <a:spLocks noGrp="1"/>
          </p:cNvSpPr>
          <p:nvPr>
            <p:ph idx="1"/>
          </p:nvPr>
        </p:nvSpPr>
        <p:spPr>
          <a:xfrm>
            <a:off x="447675" y="1443787"/>
            <a:ext cx="11650539" cy="4351338"/>
          </a:xfrm>
        </p:spPr>
        <p:txBody>
          <a:bodyPr>
            <a:noAutofit/>
          </a:bodyPr>
          <a:lstStyle/>
          <a:p>
            <a:pPr marL="514350" indent="-514350">
              <a:buAutoNum type="arabicPeriod"/>
            </a:pPr>
            <a:r>
              <a:rPr lang="en-GB" dirty="0"/>
              <a:t>Pre-existing chronic respiratory condition receiving routine use of any mucoactive </a:t>
            </a:r>
          </a:p>
          <a:p>
            <a:pPr marL="514350" indent="-514350">
              <a:buAutoNum type="arabicPeriod"/>
            </a:pPr>
            <a:r>
              <a:rPr lang="en-GB" dirty="0"/>
              <a:t>Mucoactive treatment started more than 24 hours prior to trial enrolment</a:t>
            </a:r>
          </a:p>
          <a:p>
            <a:pPr marL="514350" indent="-514350">
              <a:spcBef>
                <a:spcPts val="600"/>
              </a:spcBef>
              <a:buAutoNum type="arabicPeriod"/>
            </a:pPr>
            <a:r>
              <a:rPr lang="en-GB" dirty="0"/>
              <a:t>Known adverse reaction to either study mucoactive</a:t>
            </a:r>
          </a:p>
          <a:p>
            <a:pPr marL="514350" indent="-514350">
              <a:spcBef>
                <a:spcPts val="600"/>
              </a:spcBef>
              <a:buAutoNum type="arabicPeriod"/>
            </a:pPr>
            <a:r>
              <a:rPr lang="en-GB" dirty="0"/>
              <a:t>Treatment withdrawal expected within 24 hours</a:t>
            </a:r>
          </a:p>
          <a:p>
            <a:pPr marL="514350" indent="-514350">
              <a:spcBef>
                <a:spcPts val="600"/>
              </a:spcBef>
              <a:buAutoNum type="arabicPeriod"/>
            </a:pPr>
            <a:r>
              <a:rPr lang="en-GB" dirty="0"/>
              <a:t>Known pregnancy </a:t>
            </a:r>
          </a:p>
          <a:p>
            <a:pPr marL="514350" indent="-514350">
              <a:spcBef>
                <a:spcPts val="600"/>
              </a:spcBef>
              <a:buAutoNum type="arabicPeriod"/>
            </a:pPr>
            <a:r>
              <a:rPr lang="en-GB" dirty="0"/>
              <a:t>Previous enrolment in the MARCH trial</a:t>
            </a:r>
          </a:p>
          <a:p>
            <a:pPr marL="514350" indent="-514350">
              <a:spcBef>
                <a:spcPts val="600"/>
              </a:spcBef>
              <a:buAutoNum type="arabicPeriod"/>
            </a:pPr>
            <a:r>
              <a:rPr lang="en-GB" dirty="0"/>
              <a:t>Declined consent</a:t>
            </a:r>
          </a:p>
          <a:p>
            <a:pPr marL="514350" indent="-514350">
              <a:spcBef>
                <a:spcPts val="600"/>
              </a:spcBef>
              <a:buAutoNum type="arabicPeriod"/>
            </a:pPr>
            <a:r>
              <a:rPr lang="en-GB" dirty="0" smtClean="0"/>
              <a:t>The </a:t>
            </a:r>
            <a:r>
              <a:rPr lang="en-GB" dirty="0"/>
              <a:t>treating clinician believes that participation in the trial would not be in the best interests of the patient</a:t>
            </a:r>
          </a:p>
          <a:p>
            <a:pPr marL="0" indent="0">
              <a:buNone/>
            </a:pPr>
            <a:endParaRPr lang="en-GB" sz="1800" dirty="0"/>
          </a:p>
        </p:txBody>
      </p:sp>
      <p:pic>
        <p:nvPicPr>
          <p:cNvPr id="5" name="Picture 4">
            <a:extLst>
              <a:ext uri="{FF2B5EF4-FFF2-40B4-BE49-F238E27FC236}">
                <a16:creationId xmlns:a16="http://schemas.microsoft.com/office/drawing/2014/main" id="{6A037C03-9C82-4358-AAB4-3B0466137F55}"/>
              </a:ext>
            </a:extLst>
          </p:cNvPr>
          <p:cNvPicPr>
            <a:picLocks noChangeAspect="1"/>
          </p:cNvPicPr>
          <p:nvPr/>
        </p:nvPicPr>
        <p:blipFill>
          <a:blip r:embed="rId2"/>
          <a:stretch>
            <a:fillRect/>
          </a:stretch>
        </p:blipFill>
        <p:spPr>
          <a:xfrm>
            <a:off x="10027156" y="209550"/>
            <a:ext cx="1971758" cy="485387"/>
          </a:xfrm>
          <a:prstGeom prst="rect">
            <a:avLst/>
          </a:prstGeom>
        </p:spPr>
      </p:pic>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381C65-8DCE-8648-A273-8AD102DBEA6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94156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38200" y="365125"/>
            <a:ext cx="10515600" cy="1325563"/>
          </a:xfrm>
        </p:spPr>
        <p:txBody>
          <a:bodyPr/>
          <a:lstStyle/>
          <a:p>
            <a:r>
              <a:rPr lang="en-GB" b="1" dirty="0">
                <a:solidFill>
                  <a:schemeClr val="tx1">
                    <a:lumMod val="50000"/>
                    <a:lumOff val="50000"/>
                  </a:schemeClr>
                </a:solidFill>
              </a:rPr>
              <a:t>COVID-19</a:t>
            </a:r>
          </a:p>
        </p:txBody>
      </p:sp>
      <p:sp>
        <p:nvSpPr>
          <p:cNvPr id="3" name="Content Placeholder 2"/>
          <p:cNvSpPr>
            <a:spLocks noGrp="1"/>
          </p:cNvSpPr>
          <p:nvPr>
            <p:ph idx="1"/>
          </p:nvPr>
        </p:nvSpPr>
        <p:spPr/>
        <p:txBody>
          <a:bodyPr/>
          <a:lstStyle/>
          <a:p>
            <a:r>
              <a:rPr lang="en-GB" dirty="0"/>
              <a:t>COVID-19 not a specific exclusion criterion</a:t>
            </a:r>
          </a:p>
          <a:p>
            <a:pPr marL="0" indent="0">
              <a:buNone/>
            </a:pPr>
            <a:endParaRPr lang="en-GB" dirty="0"/>
          </a:p>
          <a:p>
            <a:r>
              <a:rPr lang="en-GB" dirty="0"/>
              <a:t>All patients with suspected or confirmed COVID-19 meeting MARCH inclusion criteria can be considered for participation</a:t>
            </a:r>
          </a:p>
          <a:p>
            <a:pPr lvl="1"/>
            <a:r>
              <a:rPr lang="en-GB" dirty="0"/>
              <a:t>Enter onto screening log</a:t>
            </a:r>
          </a:p>
          <a:p>
            <a:pPr lvl="1"/>
            <a:r>
              <a:rPr lang="en-GB" dirty="0"/>
              <a:t>Eligibility based on local physician decision </a:t>
            </a:r>
          </a:p>
          <a:p>
            <a:pPr marL="914400" lvl="2" indent="0">
              <a:buNone/>
            </a:pPr>
            <a:r>
              <a:rPr lang="en-GB" dirty="0"/>
              <a:t>– if excluded note reason on screening log  </a:t>
            </a:r>
          </a:p>
          <a:p>
            <a:pPr lvl="1"/>
            <a:r>
              <a:rPr lang="en-GB" dirty="0"/>
              <a:t>If randomised, excluded from </a:t>
            </a:r>
            <a:r>
              <a:rPr lang="en-GB" dirty="0" smtClean="0"/>
              <a:t>the sample study (no blood or sputum samples)</a:t>
            </a:r>
            <a:endParaRPr lang="en-GB" dirty="0"/>
          </a:p>
        </p:txBody>
      </p:sp>
      <p:pic>
        <p:nvPicPr>
          <p:cNvPr id="4" name="Picture 3">
            <a:extLst>
              <a:ext uri="{FF2B5EF4-FFF2-40B4-BE49-F238E27FC236}">
                <a16:creationId xmlns:a16="http://schemas.microsoft.com/office/drawing/2014/main" id="{6F40359B-2BF1-4C2D-A3E5-516E6797BBFD}"/>
              </a:ext>
            </a:extLst>
          </p:cNvPr>
          <p:cNvPicPr>
            <a:picLocks noChangeAspect="1"/>
          </p:cNvPicPr>
          <p:nvPr/>
        </p:nvPicPr>
        <p:blipFill>
          <a:blip r:embed="rId2"/>
          <a:stretch>
            <a:fillRect/>
          </a:stretch>
        </p:blipFill>
        <p:spPr>
          <a:xfrm>
            <a:off x="10027156" y="209550"/>
            <a:ext cx="1971758" cy="485387"/>
          </a:xfrm>
          <a:prstGeom prst="rect">
            <a:avLst/>
          </a:prstGeom>
        </p:spPr>
      </p:pic>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381C65-8DCE-8648-A273-8AD102DBEA6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843522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38200" y="365125"/>
            <a:ext cx="10515600" cy="1325563"/>
          </a:xfrm>
        </p:spPr>
        <p:txBody>
          <a:bodyPr/>
          <a:lstStyle/>
          <a:p>
            <a:r>
              <a:rPr lang="en-GB" b="1" dirty="0">
                <a:solidFill>
                  <a:schemeClr val="tx1">
                    <a:lumMod val="50000"/>
                    <a:lumOff val="50000"/>
                  </a:schemeClr>
                </a:solidFill>
              </a:rPr>
              <a:t>Co-enrolment</a:t>
            </a:r>
          </a:p>
        </p:txBody>
      </p:sp>
      <p:sp>
        <p:nvSpPr>
          <p:cNvPr id="3" name="Content Placeholder 2"/>
          <p:cNvSpPr>
            <a:spLocks noGrp="1"/>
          </p:cNvSpPr>
          <p:nvPr>
            <p:ph idx="1"/>
          </p:nvPr>
        </p:nvSpPr>
        <p:spPr/>
        <p:txBody>
          <a:bodyPr/>
          <a:lstStyle/>
          <a:p>
            <a:r>
              <a:rPr lang="en-GB" dirty="0"/>
              <a:t>Eligible for co-enrolment on discussion with trial team</a:t>
            </a:r>
          </a:p>
          <a:p>
            <a:r>
              <a:rPr lang="en-GB" dirty="0"/>
              <a:t>CTU should be informed if co-enrolment is being considered</a:t>
            </a:r>
          </a:p>
          <a:p>
            <a:r>
              <a:rPr lang="en-GB" dirty="0"/>
              <a:t>Case-by-case basis adopting national critical care approach</a:t>
            </a:r>
          </a:p>
          <a:p>
            <a:r>
              <a:rPr lang="en-GB" dirty="0"/>
              <a:t>Details of co-enrolment with studies should be documented in the eCRF (MACRO)</a:t>
            </a:r>
          </a:p>
          <a:p>
            <a:r>
              <a:rPr lang="en-GB" dirty="0"/>
              <a:t>Sites will be updated of any co-enrolment agreements</a:t>
            </a:r>
          </a:p>
        </p:txBody>
      </p:sp>
      <p:pic>
        <p:nvPicPr>
          <p:cNvPr id="4" name="Picture 3">
            <a:extLst>
              <a:ext uri="{FF2B5EF4-FFF2-40B4-BE49-F238E27FC236}">
                <a16:creationId xmlns:a16="http://schemas.microsoft.com/office/drawing/2014/main" id="{6F40359B-2BF1-4C2D-A3E5-516E6797BBFD}"/>
              </a:ext>
            </a:extLst>
          </p:cNvPr>
          <p:cNvPicPr>
            <a:picLocks noChangeAspect="1"/>
          </p:cNvPicPr>
          <p:nvPr/>
        </p:nvPicPr>
        <p:blipFill>
          <a:blip r:embed="rId2"/>
          <a:stretch>
            <a:fillRect/>
          </a:stretch>
        </p:blipFill>
        <p:spPr>
          <a:xfrm>
            <a:off x="10027156" y="209550"/>
            <a:ext cx="1971758" cy="485387"/>
          </a:xfrm>
          <a:prstGeom prst="rect">
            <a:avLst/>
          </a:prstGeom>
        </p:spPr>
      </p:pic>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381C65-8DCE-8648-A273-8AD102DBEA6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67628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38200" y="365125"/>
            <a:ext cx="10515600" cy="1325563"/>
          </a:xfrm>
        </p:spPr>
        <p:txBody>
          <a:bodyPr/>
          <a:lstStyle/>
          <a:p>
            <a:r>
              <a:rPr lang="en-GB" b="1" dirty="0">
                <a:solidFill>
                  <a:schemeClr val="tx1">
                    <a:lumMod val="50000"/>
                    <a:lumOff val="50000"/>
                  </a:schemeClr>
                </a:solidFill>
              </a:rPr>
              <a:t>Agenda: Site Initiation Visit Training </a:t>
            </a:r>
            <a:endParaRPr lang="en-GB" dirty="0"/>
          </a:p>
        </p:txBody>
      </p:sp>
      <p:sp>
        <p:nvSpPr>
          <p:cNvPr id="3" name="Content Placeholder 2"/>
          <p:cNvSpPr>
            <a:spLocks noGrp="1"/>
          </p:cNvSpPr>
          <p:nvPr>
            <p:ph idx="1"/>
          </p:nvPr>
        </p:nvSpPr>
        <p:spPr/>
        <p:txBody>
          <a:bodyPr>
            <a:normAutofit lnSpcReduction="10000"/>
          </a:bodyPr>
          <a:lstStyle/>
          <a:p>
            <a:pPr marL="0" indent="0">
              <a:buNone/>
            </a:pPr>
            <a:r>
              <a:rPr lang="en-GB" dirty="0"/>
              <a:t>Part 1:   	MARCH Study </a:t>
            </a:r>
            <a:r>
              <a:rPr lang="en-GB" dirty="0" smtClean="0"/>
              <a:t>Overview </a:t>
            </a:r>
            <a:endParaRPr lang="en-GB" dirty="0"/>
          </a:p>
          <a:p>
            <a:pPr marL="0" indent="0">
              <a:buNone/>
            </a:pPr>
            <a:r>
              <a:rPr lang="en-GB" dirty="0"/>
              <a:t>		Background and Trial </a:t>
            </a:r>
            <a:r>
              <a:rPr lang="en-GB" dirty="0" smtClean="0"/>
              <a:t>Design</a:t>
            </a:r>
            <a:r>
              <a:rPr lang="en-GB" dirty="0"/>
              <a:t>; SWAT, Sample Study; Sites; 			Recruitment </a:t>
            </a:r>
            <a:r>
              <a:rPr lang="en-GB" dirty="0" smtClean="0"/>
              <a:t>Targets</a:t>
            </a:r>
            <a:endParaRPr lang="en-GB" dirty="0"/>
          </a:p>
          <a:p>
            <a:pPr marL="0" indent="0">
              <a:buNone/>
            </a:pPr>
            <a:r>
              <a:rPr lang="en-GB" dirty="0"/>
              <a:t>Part 2:	</a:t>
            </a:r>
            <a:r>
              <a:rPr lang="en-GB" dirty="0" err="1"/>
              <a:t>Mucoactive</a:t>
            </a:r>
            <a:r>
              <a:rPr lang="en-GB" dirty="0"/>
              <a:t> Management and Pharmacovigilance</a:t>
            </a:r>
          </a:p>
          <a:p>
            <a:pPr marL="0" indent="0">
              <a:buNone/>
            </a:pPr>
            <a:r>
              <a:rPr lang="en-GB" dirty="0"/>
              <a:t>Part 3:	Local Trial Management </a:t>
            </a:r>
            <a:r>
              <a:rPr lang="en-GB" i="1" dirty="0"/>
              <a:t>(ex. Pharmacy Staff)</a:t>
            </a:r>
          </a:p>
          <a:p>
            <a:pPr marL="0" indent="0">
              <a:buNone/>
            </a:pPr>
            <a:r>
              <a:rPr lang="en-GB" dirty="0"/>
              <a:t>		Patient Pathway and Screening Logs; Informed 				Consent; Randomisation </a:t>
            </a:r>
            <a:r>
              <a:rPr lang="en-GB" dirty="0" smtClean="0"/>
              <a:t>System</a:t>
            </a:r>
            <a:r>
              <a:rPr lang="en-GB" dirty="0"/>
              <a:t>; Case Report Forms 			(eCRF); Study Withdrawal; Safety Outcome Reporting; 			Serious Breaches; Protocol Deviations; Monitoring; Sample 		Study; Training and Delegation Logs.</a:t>
            </a:r>
          </a:p>
          <a:p>
            <a:pPr marL="0" indent="0">
              <a:buNone/>
            </a:pPr>
            <a:endParaRPr lang="en-GB" dirty="0"/>
          </a:p>
          <a:p>
            <a:pPr marL="0" indent="0">
              <a:buNone/>
            </a:pPr>
            <a:endParaRPr lang="en-GB" dirty="0"/>
          </a:p>
        </p:txBody>
      </p:sp>
      <p:pic>
        <p:nvPicPr>
          <p:cNvPr id="4" name="Picture 3">
            <a:extLst>
              <a:ext uri="{FF2B5EF4-FFF2-40B4-BE49-F238E27FC236}">
                <a16:creationId xmlns:a16="http://schemas.microsoft.com/office/drawing/2014/main" id="{E0F1384C-5AB8-44AA-B6BA-8A6995953595}"/>
              </a:ext>
            </a:extLst>
          </p:cNvPr>
          <p:cNvPicPr>
            <a:picLocks noChangeAspect="1"/>
          </p:cNvPicPr>
          <p:nvPr/>
        </p:nvPicPr>
        <p:blipFill>
          <a:blip r:embed="rId2"/>
          <a:stretch>
            <a:fillRect/>
          </a:stretch>
        </p:blipFill>
        <p:spPr>
          <a:xfrm>
            <a:off x="10027156" y="209550"/>
            <a:ext cx="1971758" cy="485387"/>
          </a:xfrm>
          <a:prstGeom prst="rect">
            <a:avLst/>
          </a:prstGeom>
        </p:spPr>
      </p:pic>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381C65-8DCE-8648-A273-8AD102DBEA6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TextBox 4"/>
          <p:cNvSpPr txBox="1"/>
          <p:nvPr/>
        </p:nvSpPr>
        <p:spPr>
          <a:xfrm>
            <a:off x="2661313" y="5897325"/>
            <a:ext cx="7573420" cy="461665"/>
          </a:xfrm>
          <a:prstGeom prst="rect">
            <a:avLst/>
          </a:prstGeom>
          <a:noFill/>
          <a:ln>
            <a:solidFill>
              <a:srgbClr val="FF0000"/>
            </a:solidFill>
          </a:ln>
        </p:spPr>
        <p:txBody>
          <a:bodyPr wrap="none" rtlCol="0">
            <a:spAutoFit/>
          </a:bodyPr>
          <a:lstStyle/>
          <a:p>
            <a:r>
              <a:rPr lang="en-GB" sz="2400" i="1" dirty="0" smtClean="0"/>
              <a:t>NB SIV Training covers  Protocol Version 1.0 and Version 2.0</a:t>
            </a:r>
            <a:endParaRPr lang="en-GB" sz="2400" i="1" dirty="0"/>
          </a:p>
        </p:txBody>
      </p:sp>
    </p:spTree>
    <p:extLst>
      <p:ext uri="{BB962C8B-B14F-4D97-AF65-F5344CB8AC3E}">
        <p14:creationId xmlns:p14="http://schemas.microsoft.com/office/powerpoint/2010/main" val="14946265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38200" y="365125"/>
            <a:ext cx="10515600" cy="1325563"/>
          </a:xfrm>
        </p:spPr>
        <p:txBody>
          <a:bodyPr/>
          <a:lstStyle/>
          <a:p>
            <a:r>
              <a:rPr lang="en-GB" b="1" dirty="0">
                <a:solidFill>
                  <a:srgbClr val="7D7C77"/>
                </a:solidFill>
              </a:rPr>
              <a:t>Study Interventions and Comparator</a:t>
            </a:r>
          </a:p>
        </p:txBody>
      </p:sp>
      <p:graphicFrame>
        <p:nvGraphicFramePr>
          <p:cNvPr id="4" name="Content Placeholder 3"/>
          <p:cNvGraphicFramePr>
            <a:graphicFrameLocks noGrp="1"/>
          </p:cNvGraphicFramePr>
          <p:nvPr>
            <p:ph idx="1"/>
          </p:nvPr>
        </p:nvGraphicFramePr>
        <p:xfrm>
          <a:off x="513795" y="1469872"/>
          <a:ext cx="11164410" cy="4683277"/>
        </p:xfrm>
        <a:graphic>
          <a:graphicData uri="http://schemas.openxmlformats.org/drawingml/2006/table">
            <a:tbl>
              <a:tblPr firstRow="1" bandRow="1">
                <a:tableStyleId>{93296810-A885-4BE3-A3E7-6D5BEEA58F35}</a:tableStyleId>
              </a:tblPr>
              <a:tblGrid>
                <a:gridCol w="1576526">
                  <a:extLst>
                    <a:ext uri="{9D8B030D-6E8A-4147-A177-3AD203B41FA5}">
                      <a16:colId xmlns:a16="http://schemas.microsoft.com/office/drawing/2014/main" val="4165217554"/>
                    </a:ext>
                  </a:extLst>
                </a:gridCol>
                <a:gridCol w="3275860">
                  <a:extLst>
                    <a:ext uri="{9D8B030D-6E8A-4147-A177-3AD203B41FA5}">
                      <a16:colId xmlns:a16="http://schemas.microsoft.com/office/drawing/2014/main" val="4157276099"/>
                    </a:ext>
                  </a:extLst>
                </a:gridCol>
                <a:gridCol w="6312024">
                  <a:extLst>
                    <a:ext uri="{9D8B030D-6E8A-4147-A177-3AD203B41FA5}">
                      <a16:colId xmlns:a16="http://schemas.microsoft.com/office/drawing/2014/main" val="3612861389"/>
                    </a:ext>
                  </a:extLst>
                </a:gridCol>
              </a:tblGrid>
              <a:tr h="395279">
                <a:tc>
                  <a:txBody>
                    <a:bodyPr/>
                    <a:lstStyle/>
                    <a:p>
                      <a:endParaRPr lang="en-GB" dirty="0"/>
                    </a:p>
                  </a:txBody>
                  <a:tcPr>
                    <a:solidFill>
                      <a:srgbClr val="87A9A3"/>
                    </a:solidFill>
                  </a:tcPr>
                </a:tc>
                <a:tc>
                  <a:txBody>
                    <a:bodyPr/>
                    <a:lstStyle/>
                    <a:p>
                      <a:r>
                        <a:rPr lang="en-GB" dirty="0"/>
                        <a:t>Study IMP</a:t>
                      </a:r>
                    </a:p>
                  </a:txBody>
                  <a:tcPr>
                    <a:solidFill>
                      <a:srgbClr val="87A9A3"/>
                    </a:solidFill>
                  </a:tcPr>
                </a:tc>
                <a:tc>
                  <a:txBody>
                    <a:bodyPr/>
                    <a:lstStyle/>
                    <a:p>
                      <a:r>
                        <a:rPr lang="en-GB" dirty="0"/>
                        <a:t>IMP administration</a:t>
                      </a:r>
                    </a:p>
                  </a:txBody>
                  <a:tcPr>
                    <a:solidFill>
                      <a:srgbClr val="87A9A3"/>
                    </a:solidFill>
                  </a:tcPr>
                </a:tc>
                <a:extLst>
                  <a:ext uri="{0D108BD9-81ED-4DB2-BD59-A6C34878D82A}">
                    <a16:rowId xmlns:a16="http://schemas.microsoft.com/office/drawing/2014/main" val="3710784491"/>
                  </a:ext>
                </a:extLst>
              </a:tr>
              <a:tr h="1171365">
                <a:tc>
                  <a:txBody>
                    <a:bodyPr/>
                    <a:lstStyle/>
                    <a:p>
                      <a:r>
                        <a:rPr lang="en-GB" dirty="0"/>
                        <a:t>Intervention 1</a:t>
                      </a:r>
                    </a:p>
                  </a:txBody>
                  <a:tcPr>
                    <a:solidFill>
                      <a:srgbClr val="E7E6E6"/>
                    </a:solidFill>
                  </a:tcPr>
                </a:tc>
                <a:tc>
                  <a:txBody>
                    <a:bodyPr/>
                    <a:lstStyle/>
                    <a:p>
                      <a:r>
                        <a:rPr lang="en-GB" dirty="0"/>
                        <a:t>Carbocisteine (capsules</a:t>
                      </a:r>
                      <a:r>
                        <a:rPr lang="en-GB" baseline="0" dirty="0"/>
                        <a:t> or syrup)</a:t>
                      </a:r>
                      <a:endParaRPr lang="en-GB" dirty="0"/>
                    </a:p>
                  </a:txBody>
                  <a:tcPr>
                    <a:solidFill>
                      <a:schemeClr val="bg2"/>
                    </a:solidFill>
                  </a:tcPr>
                </a:tc>
                <a:tc>
                  <a:txBody>
                    <a:bodyPr/>
                    <a:lstStyle/>
                    <a:p>
                      <a:r>
                        <a:rPr lang="en-GB" dirty="0"/>
                        <a:t>750 mg three times daily, for up to 28 days, delivered</a:t>
                      </a:r>
                      <a:r>
                        <a:rPr lang="en-GB" baseline="0" dirty="0"/>
                        <a:t> systemically, plus usual airway clearance management.  </a:t>
                      </a:r>
                    </a:p>
                    <a:p>
                      <a:r>
                        <a:rPr lang="en-GB" sz="1400" i="1" baseline="0" dirty="0"/>
                        <a:t>NB Patients extubated on Day 27 or Day 28 will receive the study mucoactive until Day 29 or Day 30 respectively (until primary outcome achieved – see next slide). </a:t>
                      </a:r>
                      <a:r>
                        <a:rPr lang="en-GB" sz="1400" baseline="0" dirty="0"/>
                        <a:t> </a:t>
                      </a:r>
                      <a:endParaRPr lang="en-GB" sz="1400" dirty="0"/>
                    </a:p>
                  </a:txBody>
                  <a:tcPr>
                    <a:solidFill>
                      <a:schemeClr val="bg2"/>
                    </a:solidFill>
                  </a:tcPr>
                </a:tc>
                <a:extLst>
                  <a:ext uri="{0D108BD9-81ED-4DB2-BD59-A6C34878D82A}">
                    <a16:rowId xmlns:a16="http://schemas.microsoft.com/office/drawing/2014/main" val="4018794405"/>
                  </a:ext>
                </a:extLst>
              </a:tr>
              <a:tr h="1212448">
                <a:tc>
                  <a:txBody>
                    <a:bodyPr/>
                    <a:lstStyle/>
                    <a:p>
                      <a:r>
                        <a:rPr lang="en-GB" dirty="0"/>
                        <a:t>Intervention</a:t>
                      </a:r>
                      <a:r>
                        <a:rPr lang="en-GB" baseline="0" dirty="0"/>
                        <a:t> 2</a:t>
                      </a:r>
                      <a:endParaRPr lang="en-GB" dirty="0"/>
                    </a:p>
                  </a:txBody>
                  <a:tcPr>
                    <a:solidFill>
                      <a:srgbClr val="D0CECE">
                        <a:alpha val="84706"/>
                      </a:srgbClr>
                    </a:solidFill>
                  </a:tcPr>
                </a:tc>
                <a:tc>
                  <a:txBody>
                    <a:bodyPr/>
                    <a:lstStyle/>
                    <a:p>
                      <a:r>
                        <a:rPr lang="en-GB" dirty="0"/>
                        <a:t>Hypertonic saline (6 or 7% concentration)</a:t>
                      </a:r>
                    </a:p>
                  </a:txBody>
                  <a:tcPr>
                    <a:solidFill>
                      <a:srgbClr val="D0CECE">
                        <a:alpha val="84706"/>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4</a:t>
                      </a:r>
                      <a:r>
                        <a:rPr lang="en-GB" baseline="0" dirty="0"/>
                        <a:t> ml four </a:t>
                      </a:r>
                      <a:r>
                        <a:rPr lang="en-GB" dirty="0"/>
                        <a:t>times daily, for up to 28 days, delivered</a:t>
                      </a:r>
                      <a:r>
                        <a:rPr lang="en-GB" baseline="0" dirty="0"/>
                        <a:t> via nebulisation, plus usual airway clearance management.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i="1" baseline="0" dirty="0"/>
                        <a:t>NB Patients extubated on Day 27 or Day 28 will receive the study mucoactive until Day 29 or Day 30 respectively (until primary outcome achieved – see next slide).  </a:t>
                      </a:r>
                      <a:r>
                        <a:rPr lang="en-GB" sz="1400" baseline="0" dirty="0"/>
                        <a:t> </a:t>
                      </a:r>
                      <a:endParaRPr lang="en-GB" sz="1400" dirty="0"/>
                    </a:p>
                  </a:txBody>
                  <a:tcPr>
                    <a:solidFill>
                      <a:srgbClr val="D0CECE">
                        <a:alpha val="84706"/>
                      </a:srgbClr>
                    </a:solidFill>
                  </a:tcPr>
                </a:tc>
                <a:extLst>
                  <a:ext uri="{0D108BD9-81ED-4DB2-BD59-A6C34878D82A}">
                    <a16:rowId xmlns:a16="http://schemas.microsoft.com/office/drawing/2014/main" val="1051807032"/>
                  </a:ext>
                </a:extLst>
              </a:tr>
              <a:tr h="691737">
                <a:tc>
                  <a:txBody>
                    <a:bodyPr/>
                    <a:lstStyle/>
                    <a:p>
                      <a:r>
                        <a:rPr lang="en-GB" dirty="0"/>
                        <a:t>Intervention 3</a:t>
                      </a:r>
                    </a:p>
                  </a:txBody>
                  <a:tcPr>
                    <a:solidFill>
                      <a:schemeClr val="bg2"/>
                    </a:solidFill>
                  </a:tcPr>
                </a:tc>
                <a:tc>
                  <a:txBody>
                    <a:bodyPr/>
                    <a:lstStyle/>
                    <a:p>
                      <a:r>
                        <a:rPr lang="en-GB" dirty="0"/>
                        <a:t>Carbocisteine</a:t>
                      </a:r>
                      <a:r>
                        <a:rPr lang="en-GB" baseline="0" dirty="0"/>
                        <a:t> and hypertonic saline</a:t>
                      </a:r>
                      <a:endParaRPr lang="en-GB" dirty="0"/>
                    </a:p>
                  </a:txBody>
                  <a:tcPr>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a:t>
                      </a:r>
                      <a:r>
                        <a:rPr lang="en-GB" baseline="0" dirty="0"/>
                        <a:t>s described in intervention 1 and 2, plus usual airway clearance management.   </a:t>
                      </a:r>
                      <a:endParaRPr lang="en-GB" dirty="0"/>
                    </a:p>
                  </a:txBody>
                  <a:tcPr>
                    <a:solidFill>
                      <a:schemeClr val="bg2"/>
                    </a:solidFill>
                  </a:tcPr>
                </a:tc>
                <a:extLst>
                  <a:ext uri="{0D108BD9-81ED-4DB2-BD59-A6C34878D82A}">
                    <a16:rowId xmlns:a16="http://schemas.microsoft.com/office/drawing/2014/main" val="3293165243"/>
                  </a:ext>
                </a:extLst>
              </a:tr>
              <a:tr h="1212448">
                <a:tc>
                  <a:txBody>
                    <a:bodyPr/>
                    <a:lstStyle/>
                    <a:p>
                      <a:r>
                        <a:rPr lang="en-GB" dirty="0"/>
                        <a:t>Comparator</a:t>
                      </a:r>
                    </a:p>
                  </a:txBody>
                  <a:tcPr>
                    <a:solidFill>
                      <a:srgbClr val="D0CECE">
                        <a:alpha val="85098"/>
                      </a:srgbClr>
                    </a:solidFill>
                  </a:tcPr>
                </a:tc>
                <a:tc>
                  <a:txBody>
                    <a:bodyPr/>
                    <a:lstStyle/>
                    <a:p>
                      <a:r>
                        <a:rPr lang="en-GB" dirty="0"/>
                        <a:t>No</a:t>
                      </a:r>
                      <a:r>
                        <a:rPr lang="en-GB" baseline="0" dirty="0"/>
                        <a:t> mucoactive</a:t>
                      </a:r>
                      <a:endParaRPr lang="en-GB" dirty="0"/>
                    </a:p>
                  </a:txBody>
                  <a:tcPr>
                    <a:solidFill>
                      <a:srgbClr val="D0CECE">
                        <a:alpha val="85098"/>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Usual airway clearance management including suctioning, heated humidification,</a:t>
                      </a:r>
                      <a:r>
                        <a:rPr lang="en-GB" baseline="0" dirty="0"/>
                        <a:t> and respiratory physiotherapy; isotonic saline may also be used depending on clinical preference. </a:t>
                      </a:r>
                      <a:endParaRPr lang="en-GB" dirty="0"/>
                    </a:p>
                  </a:txBody>
                  <a:tcPr>
                    <a:solidFill>
                      <a:srgbClr val="D0CECE">
                        <a:alpha val="85098"/>
                      </a:srgbClr>
                    </a:solidFill>
                  </a:tcPr>
                </a:tc>
                <a:extLst>
                  <a:ext uri="{0D108BD9-81ED-4DB2-BD59-A6C34878D82A}">
                    <a16:rowId xmlns:a16="http://schemas.microsoft.com/office/drawing/2014/main" val="2516503292"/>
                  </a:ext>
                </a:extLst>
              </a:tr>
            </a:tbl>
          </a:graphicData>
        </a:graphic>
      </p:graphicFrame>
      <p:pic>
        <p:nvPicPr>
          <p:cNvPr id="5" name="Picture 4">
            <a:extLst>
              <a:ext uri="{FF2B5EF4-FFF2-40B4-BE49-F238E27FC236}">
                <a16:creationId xmlns:a16="http://schemas.microsoft.com/office/drawing/2014/main" id="{A129D44E-80E7-42C9-A216-C9555061CC69}"/>
              </a:ext>
            </a:extLst>
          </p:cNvPr>
          <p:cNvPicPr>
            <a:picLocks noChangeAspect="1"/>
          </p:cNvPicPr>
          <p:nvPr/>
        </p:nvPicPr>
        <p:blipFill>
          <a:blip r:embed="rId2"/>
          <a:stretch>
            <a:fillRect/>
          </a:stretch>
        </p:blipFill>
        <p:spPr>
          <a:xfrm>
            <a:off x="10027156" y="209550"/>
            <a:ext cx="1971758" cy="485387"/>
          </a:xfrm>
          <a:prstGeom prst="rect">
            <a:avLst/>
          </a:prstGeom>
        </p:spPr>
      </p:pic>
      <p:sp>
        <p:nvSpPr>
          <p:cNvPr id="8" name="Slide Number Placeholder 7"/>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381C65-8DCE-8648-A273-8AD102DBEA6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269304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38200" y="365125"/>
            <a:ext cx="10515600" cy="1325563"/>
          </a:xfrm>
        </p:spPr>
        <p:txBody>
          <a:bodyPr/>
          <a:lstStyle/>
          <a:p>
            <a:r>
              <a:rPr lang="en-GB" b="1" dirty="0">
                <a:solidFill>
                  <a:srgbClr val="7D7C77"/>
                </a:solidFill>
              </a:rPr>
              <a:t>Study Interventions and Comparator</a:t>
            </a:r>
          </a:p>
        </p:txBody>
      </p:sp>
      <p:graphicFrame>
        <p:nvGraphicFramePr>
          <p:cNvPr id="4" name="Content Placeholder 3"/>
          <p:cNvGraphicFramePr>
            <a:graphicFrameLocks noGrp="1"/>
          </p:cNvGraphicFramePr>
          <p:nvPr>
            <p:ph idx="1"/>
          </p:nvPr>
        </p:nvGraphicFramePr>
        <p:xfrm>
          <a:off x="513795" y="1469872"/>
          <a:ext cx="11164410" cy="4683277"/>
        </p:xfrm>
        <a:graphic>
          <a:graphicData uri="http://schemas.openxmlformats.org/drawingml/2006/table">
            <a:tbl>
              <a:tblPr firstRow="1" bandRow="1">
                <a:tableStyleId>{93296810-A885-4BE3-A3E7-6D5BEEA58F35}</a:tableStyleId>
              </a:tblPr>
              <a:tblGrid>
                <a:gridCol w="1576526">
                  <a:extLst>
                    <a:ext uri="{9D8B030D-6E8A-4147-A177-3AD203B41FA5}">
                      <a16:colId xmlns:a16="http://schemas.microsoft.com/office/drawing/2014/main" val="4165217554"/>
                    </a:ext>
                  </a:extLst>
                </a:gridCol>
                <a:gridCol w="3275860">
                  <a:extLst>
                    <a:ext uri="{9D8B030D-6E8A-4147-A177-3AD203B41FA5}">
                      <a16:colId xmlns:a16="http://schemas.microsoft.com/office/drawing/2014/main" val="4157276099"/>
                    </a:ext>
                  </a:extLst>
                </a:gridCol>
                <a:gridCol w="6312024">
                  <a:extLst>
                    <a:ext uri="{9D8B030D-6E8A-4147-A177-3AD203B41FA5}">
                      <a16:colId xmlns:a16="http://schemas.microsoft.com/office/drawing/2014/main" val="3612861389"/>
                    </a:ext>
                  </a:extLst>
                </a:gridCol>
              </a:tblGrid>
              <a:tr h="395279">
                <a:tc>
                  <a:txBody>
                    <a:bodyPr/>
                    <a:lstStyle/>
                    <a:p>
                      <a:endParaRPr lang="en-GB" dirty="0"/>
                    </a:p>
                  </a:txBody>
                  <a:tcPr>
                    <a:solidFill>
                      <a:srgbClr val="87A9A3"/>
                    </a:solidFill>
                  </a:tcPr>
                </a:tc>
                <a:tc>
                  <a:txBody>
                    <a:bodyPr/>
                    <a:lstStyle/>
                    <a:p>
                      <a:r>
                        <a:rPr lang="en-GB" dirty="0"/>
                        <a:t>Study IMP</a:t>
                      </a:r>
                    </a:p>
                  </a:txBody>
                  <a:tcPr>
                    <a:solidFill>
                      <a:srgbClr val="87A9A3"/>
                    </a:solidFill>
                  </a:tcPr>
                </a:tc>
                <a:tc>
                  <a:txBody>
                    <a:bodyPr/>
                    <a:lstStyle/>
                    <a:p>
                      <a:r>
                        <a:rPr lang="en-GB" dirty="0"/>
                        <a:t>IMP administration</a:t>
                      </a:r>
                    </a:p>
                  </a:txBody>
                  <a:tcPr>
                    <a:solidFill>
                      <a:srgbClr val="87A9A3"/>
                    </a:solidFill>
                  </a:tcPr>
                </a:tc>
                <a:extLst>
                  <a:ext uri="{0D108BD9-81ED-4DB2-BD59-A6C34878D82A}">
                    <a16:rowId xmlns:a16="http://schemas.microsoft.com/office/drawing/2014/main" val="3710784491"/>
                  </a:ext>
                </a:extLst>
              </a:tr>
              <a:tr h="1171365">
                <a:tc>
                  <a:txBody>
                    <a:bodyPr/>
                    <a:lstStyle/>
                    <a:p>
                      <a:r>
                        <a:rPr lang="en-GB" dirty="0"/>
                        <a:t>Intervention 1</a:t>
                      </a:r>
                    </a:p>
                  </a:txBody>
                  <a:tcPr>
                    <a:solidFill>
                      <a:srgbClr val="E7E6E6"/>
                    </a:solidFill>
                  </a:tcPr>
                </a:tc>
                <a:tc>
                  <a:txBody>
                    <a:bodyPr/>
                    <a:lstStyle/>
                    <a:p>
                      <a:r>
                        <a:rPr lang="en-GB" dirty="0"/>
                        <a:t>Carbocisteine (capsules</a:t>
                      </a:r>
                      <a:r>
                        <a:rPr lang="en-GB" baseline="0" dirty="0"/>
                        <a:t> or syrup)</a:t>
                      </a:r>
                      <a:endParaRPr lang="en-GB" dirty="0"/>
                    </a:p>
                  </a:txBody>
                  <a:tcPr>
                    <a:solidFill>
                      <a:schemeClr val="bg2"/>
                    </a:solidFill>
                  </a:tcPr>
                </a:tc>
                <a:tc>
                  <a:txBody>
                    <a:bodyPr/>
                    <a:lstStyle/>
                    <a:p>
                      <a:r>
                        <a:rPr lang="en-GB" dirty="0"/>
                        <a:t>750 mg three times daily, for up to 28 days, delivered</a:t>
                      </a:r>
                      <a:r>
                        <a:rPr lang="en-GB" baseline="0" dirty="0"/>
                        <a:t> systemically, plus usual airway clearance management.  </a:t>
                      </a:r>
                    </a:p>
                    <a:p>
                      <a:r>
                        <a:rPr lang="en-GB" sz="1400" i="1" baseline="0" dirty="0"/>
                        <a:t>NB Patients extubated on Day 27 or Day 28 will receive the study mucoactive until Day 29 or Day 30 respectively (until primary outcome achieved – see next slide). </a:t>
                      </a:r>
                      <a:r>
                        <a:rPr lang="en-GB" sz="1400" baseline="0" dirty="0"/>
                        <a:t> </a:t>
                      </a:r>
                      <a:endParaRPr lang="en-GB" sz="1400" dirty="0"/>
                    </a:p>
                  </a:txBody>
                  <a:tcPr>
                    <a:solidFill>
                      <a:schemeClr val="bg2"/>
                    </a:solidFill>
                  </a:tcPr>
                </a:tc>
                <a:extLst>
                  <a:ext uri="{0D108BD9-81ED-4DB2-BD59-A6C34878D82A}">
                    <a16:rowId xmlns:a16="http://schemas.microsoft.com/office/drawing/2014/main" val="4018794405"/>
                  </a:ext>
                </a:extLst>
              </a:tr>
              <a:tr h="1212448">
                <a:tc>
                  <a:txBody>
                    <a:bodyPr/>
                    <a:lstStyle/>
                    <a:p>
                      <a:r>
                        <a:rPr lang="en-GB" dirty="0"/>
                        <a:t>Intervention</a:t>
                      </a:r>
                      <a:r>
                        <a:rPr lang="en-GB" baseline="0" dirty="0"/>
                        <a:t> 2</a:t>
                      </a:r>
                      <a:endParaRPr lang="en-GB" dirty="0"/>
                    </a:p>
                  </a:txBody>
                  <a:tcPr>
                    <a:solidFill>
                      <a:srgbClr val="D0CECE">
                        <a:alpha val="84706"/>
                      </a:srgbClr>
                    </a:solidFill>
                  </a:tcPr>
                </a:tc>
                <a:tc>
                  <a:txBody>
                    <a:bodyPr/>
                    <a:lstStyle/>
                    <a:p>
                      <a:r>
                        <a:rPr lang="en-GB" dirty="0"/>
                        <a:t>Hypertonic saline (6 or 7% concentration)</a:t>
                      </a:r>
                    </a:p>
                  </a:txBody>
                  <a:tcPr>
                    <a:solidFill>
                      <a:srgbClr val="D0CECE">
                        <a:alpha val="84706"/>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4</a:t>
                      </a:r>
                      <a:r>
                        <a:rPr lang="en-GB" baseline="0" dirty="0"/>
                        <a:t> ml four </a:t>
                      </a:r>
                      <a:r>
                        <a:rPr lang="en-GB" dirty="0"/>
                        <a:t>times daily, for up to 28 days, delivered</a:t>
                      </a:r>
                      <a:r>
                        <a:rPr lang="en-GB" baseline="0" dirty="0"/>
                        <a:t> via nebulisation, plus usual airway clearance management.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i="1" baseline="0" dirty="0"/>
                        <a:t>NB Patients extubated on Day 27 or Day 28 will receive the study mucoactive until Day 29 or Day 30 respectively (until primary outcome achieved – see next slide).  </a:t>
                      </a:r>
                      <a:r>
                        <a:rPr lang="en-GB" sz="1400" baseline="0" dirty="0"/>
                        <a:t> </a:t>
                      </a:r>
                      <a:endParaRPr lang="en-GB" sz="1400" dirty="0"/>
                    </a:p>
                  </a:txBody>
                  <a:tcPr>
                    <a:solidFill>
                      <a:srgbClr val="D0CECE">
                        <a:alpha val="84706"/>
                      </a:srgbClr>
                    </a:solidFill>
                  </a:tcPr>
                </a:tc>
                <a:extLst>
                  <a:ext uri="{0D108BD9-81ED-4DB2-BD59-A6C34878D82A}">
                    <a16:rowId xmlns:a16="http://schemas.microsoft.com/office/drawing/2014/main" val="1051807032"/>
                  </a:ext>
                </a:extLst>
              </a:tr>
              <a:tr h="691737">
                <a:tc>
                  <a:txBody>
                    <a:bodyPr/>
                    <a:lstStyle/>
                    <a:p>
                      <a:r>
                        <a:rPr lang="en-GB" dirty="0"/>
                        <a:t>Intervention 3</a:t>
                      </a:r>
                    </a:p>
                  </a:txBody>
                  <a:tcPr>
                    <a:solidFill>
                      <a:schemeClr val="bg2"/>
                    </a:solidFill>
                  </a:tcPr>
                </a:tc>
                <a:tc>
                  <a:txBody>
                    <a:bodyPr/>
                    <a:lstStyle/>
                    <a:p>
                      <a:r>
                        <a:rPr lang="en-GB" dirty="0"/>
                        <a:t>Carbocisteine</a:t>
                      </a:r>
                      <a:r>
                        <a:rPr lang="en-GB" baseline="0" dirty="0"/>
                        <a:t> and hypertonic saline</a:t>
                      </a:r>
                      <a:endParaRPr lang="en-GB" dirty="0"/>
                    </a:p>
                  </a:txBody>
                  <a:tcPr>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a:t>
                      </a:r>
                      <a:r>
                        <a:rPr lang="en-GB" baseline="0" dirty="0"/>
                        <a:t>s described in intervention 1 and 2, plus usual airway clearance management.   </a:t>
                      </a:r>
                      <a:endParaRPr lang="en-GB" dirty="0"/>
                    </a:p>
                  </a:txBody>
                  <a:tcPr>
                    <a:solidFill>
                      <a:schemeClr val="bg2"/>
                    </a:solidFill>
                  </a:tcPr>
                </a:tc>
                <a:extLst>
                  <a:ext uri="{0D108BD9-81ED-4DB2-BD59-A6C34878D82A}">
                    <a16:rowId xmlns:a16="http://schemas.microsoft.com/office/drawing/2014/main" val="3293165243"/>
                  </a:ext>
                </a:extLst>
              </a:tr>
              <a:tr h="1212448">
                <a:tc>
                  <a:txBody>
                    <a:bodyPr/>
                    <a:lstStyle/>
                    <a:p>
                      <a:r>
                        <a:rPr lang="en-GB" dirty="0"/>
                        <a:t>Comparator</a:t>
                      </a:r>
                    </a:p>
                  </a:txBody>
                  <a:tcPr>
                    <a:solidFill>
                      <a:srgbClr val="D0CECE">
                        <a:alpha val="85098"/>
                      </a:srgbClr>
                    </a:solidFill>
                  </a:tcPr>
                </a:tc>
                <a:tc>
                  <a:txBody>
                    <a:bodyPr/>
                    <a:lstStyle/>
                    <a:p>
                      <a:r>
                        <a:rPr lang="en-GB" dirty="0"/>
                        <a:t>No</a:t>
                      </a:r>
                      <a:r>
                        <a:rPr lang="en-GB" baseline="0" dirty="0"/>
                        <a:t> mucoactive</a:t>
                      </a:r>
                      <a:endParaRPr lang="en-GB" dirty="0"/>
                    </a:p>
                  </a:txBody>
                  <a:tcPr>
                    <a:solidFill>
                      <a:srgbClr val="D0CECE">
                        <a:alpha val="85098"/>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Usual airway clearance management including suctioning, heated humidification,</a:t>
                      </a:r>
                      <a:r>
                        <a:rPr lang="en-GB" baseline="0" dirty="0"/>
                        <a:t> and respiratory physiotherapy; isotonic saline may also be used depending on clinical preference. </a:t>
                      </a:r>
                      <a:endParaRPr lang="en-GB" dirty="0"/>
                    </a:p>
                  </a:txBody>
                  <a:tcPr>
                    <a:solidFill>
                      <a:srgbClr val="D0CECE">
                        <a:alpha val="85098"/>
                      </a:srgbClr>
                    </a:solidFill>
                  </a:tcPr>
                </a:tc>
                <a:extLst>
                  <a:ext uri="{0D108BD9-81ED-4DB2-BD59-A6C34878D82A}">
                    <a16:rowId xmlns:a16="http://schemas.microsoft.com/office/drawing/2014/main" val="2516503292"/>
                  </a:ext>
                </a:extLst>
              </a:tr>
            </a:tbl>
          </a:graphicData>
        </a:graphic>
      </p:graphicFrame>
      <p:pic>
        <p:nvPicPr>
          <p:cNvPr id="5" name="Picture 4">
            <a:extLst>
              <a:ext uri="{FF2B5EF4-FFF2-40B4-BE49-F238E27FC236}">
                <a16:creationId xmlns:a16="http://schemas.microsoft.com/office/drawing/2014/main" id="{A129D44E-80E7-42C9-A216-C9555061CC69}"/>
              </a:ext>
            </a:extLst>
          </p:cNvPr>
          <p:cNvPicPr>
            <a:picLocks noChangeAspect="1"/>
          </p:cNvPicPr>
          <p:nvPr/>
        </p:nvPicPr>
        <p:blipFill>
          <a:blip r:embed="rId2"/>
          <a:stretch>
            <a:fillRect/>
          </a:stretch>
        </p:blipFill>
        <p:spPr>
          <a:xfrm>
            <a:off x="10027156" y="209550"/>
            <a:ext cx="1971758" cy="485387"/>
          </a:xfrm>
          <a:prstGeom prst="rect">
            <a:avLst/>
          </a:prstGeom>
        </p:spPr>
      </p:pic>
      <p:sp>
        <p:nvSpPr>
          <p:cNvPr id="3" name="Rectangle: Rounded Corners 2"/>
          <p:cNvSpPr/>
          <p:nvPr/>
        </p:nvSpPr>
        <p:spPr>
          <a:xfrm>
            <a:off x="353440" y="4824550"/>
            <a:ext cx="11485119" cy="1430200"/>
          </a:xfrm>
          <a:prstGeom prst="roundRect">
            <a:avLst/>
          </a:prstGeom>
          <a:noFill/>
          <a:ln w="5715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extBox 6"/>
          <p:cNvSpPr txBox="1"/>
          <p:nvPr/>
        </p:nvSpPr>
        <p:spPr>
          <a:xfrm>
            <a:off x="617242" y="2630068"/>
            <a:ext cx="10957514" cy="2092881"/>
          </a:xfrm>
          <a:prstGeom prst="rect">
            <a:avLst/>
          </a:prstGeom>
          <a:solidFill>
            <a:schemeClr val="accent4">
              <a:lumMod val="40000"/>
              <a:lumOff val="60000"/>
            </a:schemeClr>
          </a:solidFill>
        </p:spPr>
        <p:txBody>
          <a:bodyPr wrap="square" rtlCol="0">
            <a:spAutoFit/>
          </a:bodyPr>
          <a:lstStyle/>
          <a:p>
            <a:pPr marL="285750" indent="-285750">
              <a:buFont typeface="Arial" panose="020B0604020202020204" pitchFamily="34" charset="0"/>
              <a:buChar char="•"/>
            </a:pPr>
            <a:r>
              <a:rPr lang="en-GB" sz="2800" dirty="0"/>
              <a:t>Importance of </a:t>
            </a:r>
            <a:r>
              <a:rPr lang="en-GB" sz="2800" b="1" dirty="0"/>
              <a:t>comparator group to</a:t>
            </a:r>
            <a:r>
              <a:rPr lang="en-GB" sz="2800" dirty="0"/>
              <a:t> MARCH</a:t>
            </a:r>
          </a:p>
          <a:p>
            <a:pPr marL="285750" indent="-285750">
              <a:buFont typeface="Arial" panose="020B0604020202020204" pitchFamily="34" charset="0"/>
              <a:buChar char="•"/>
            </a:pPr>
            <a:r>
              <a:rPr lang="en-GB" sz="2800" dirty="0"/>
              <a:t>Non-use of mucoactives part of current UK practice</a:t>
            </a:r>
          </a:p>
          <a:p>
            <a:pPr marL="285750" indent="-285750">
              <a:buFont typeface="Arial" panose="020B0604020202020204" pitchFamily="34" charset="0"/>
              <a:buChar char="•"/>
            </a:pPr>
            <a:r>
              <a:rPr lang="en-GB" sz="2800" dirty="0"/>
              <a:t>Avoid use of hypertonic saline and carbocisteine in comparator group</a:t>
            </a:r>
          </a:p>
          <a:p>
            <a:pPr marL="285750" indent="-285750">
              <a:buFont typeface="Arial" panose="020B0604020202020204" pitchFamily="34" charset="0"/>
              <a:buChar char="•"/>
            </a:pPr>
            <a:r>
              <a:rPr lang="en-GB" sz="2800" dirty="0"/>
              <a:t>Use of non-study mucoactives recorded and monitored by CTU/ TMG.  </a:t>
            </a:r>
          </a:p>
          <a:p>
            <a:pPr marL="285750" indent="-285750">
              <a:buFont typeface="Arial" panose="020B0604020202020204" pitchFamily="34" charset="0"/>
              <a:buChar char="•"/>
            </a:pPr>
            <a:endParaRPr lang="en-GB" dirty="0"/>
          </a:p>
        </p:txBody>
      </p:sp>
      <p:sp>
        <p:nvSpPr>
          <p:cNvPr id="8" name="Slide Number Placeholder 7"/>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381C65-8DCE-8648-A273-8AD102DBEA6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46800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idx="4294967295"/>
          </p:nvPr>
        </p:nvSpPr>
        <p:spPr>
          <a:xfrm>
            <a:off x="838200" y="681037"/>
            <a:ext cx="10515600" cy="1325563"/>
          </a:xfrm>
        </p:spPr>
        <p:txBody>
          <a:bodyPr/>
          <a:lstStyle/>
          <a:p>
            <a:r>
              <a:rPr lang="en-GB" b="1" dirty="0">
                <a:solidFill>
                  <a:schemeClr val="tx1">
                    <a:lumMod val="50000"/>
                    <a:lumOff val="50000"/>
                  </a:schemeClr>
                </a:solidFill>
              </a:rPr>
              <a:t>Primary Outcome: duration of mechanical ventilation (hours</a:t>
            </a:r>
            <a:r>
              <a:rPr lang="en-GB" b="1" dirty="0" smtClean="0">
                <a:solidFill>
                  <a:schemeClr val="tx1">
                    <a:lumMod val="50000"/>
                    <a:lumOff val="50000"/>
                  </a:schemeClr>
                </a:solidFill>
              </a:rPr>
              <a:t>)</a:t>
            </a:r>
            <a:endParaRPr lang="en-GB" dirty="0"/>
          </a:p>
        </p:txBody>
      </p:sp>
      <p:sp>
        <p:nvSpPr>
          <p:cNvPr id="4" name="Rectangle 1"/>
          <p:cNvSpPr>
            <a:spLocks noGrp="1" noChangeArrowheads="1"/>
          </p:cNvSpPr>
          <p:nvPr>
            <p:ph idx="1"/>
          </p:nvPr>
        </p:nvSpPr>
        <p:spPr bwMode="auto">
          <a:xfrm>
            <a:off x="838200" y="2470105"/>
            <a:ext cx="10515600" cy="30623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nSpc>
                <a:spcPct val="100000"/>
              </a:lnSpc>
              <a:spcBef>
                <a:spcPts val="600"/>
              </a:spcBef>
            </a:pPr>
            <a:r>
              <a:rPr lang="en-GB" altLang="en-US" sz="3200" dirty="0">
                <a:latin typeface="Calibri" panose="020F0502020204030204" pitchFamily="34" charset="0"/>
                <a:ea typeface="Times New Roman" panose="02020603050405020304" pitchFamily="18" charset="0"/>
                <a:cs typeface="Calibri" panose="020F0502020204030204" pitchFamily="34" charset="0"/>
              </a:rPr>
              <a:t>Time from randomisation until first successful unassisted breathing (defined as maintaining unassisted breathing at 48 hours or death) </a:t>
            </a:r>
          </a:p>
          <a:p>
            <a:pPr>
              <a:lnSpc>
                <a:spcPct val="100000"/>
              </a:lnSpc>
              <a:spcBef>
                <a:spcPts val="600"/>
              </a:spcBef>
            </a:pPr>
            <a:r>
              <a:rPr lang="en-GB" altLang="en-US" sz="3200" dirty="0">
                <a:latin typeface="Calibri" panose="020F0502020204030204" pitchFamily="34" charset="0"/>
                <a:ea typeface="Times New Roman" panose="02020603050405020304" pitchFamily="18" charset="0"/>
                <a:cs typeface="Calibri" panose="020F0502020204030204" pitchFamily="34" charset="0"/>
              </a:rPr>
              <a:t>‘COVenT’ core outcomes for trials of interventions intended to modify the duration of mechanical ventilation</a:t>
            </a:r>
            <a:endParaRPr kumimoji="0" lang="en-GB" altLang="en-US" sz="2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b="0" i="0" u="none" strike="noStrike" cap="none" normalizeH="0" baseline="0" dirty="0">
              <a:ln>
                <a:noFill/>
              </a:ln>
              <a:solidFill>
                <a:schemeClr val="tx1"/>
              </a:solidFill>
              <a:effectLst/>
            </a:endParaRP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381C65-8DCE-8648-A273-8AD102DBEA6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E0EE3594-6AC4-48F9-8E73-7421177A544C}"/>
              </a:ext>
            </a:extLst>
          </p:cNvPr>
          <p:cNvSpPr txBox="1"/>
          <p:nvPr/>
        </p:nvSpPr>
        <p:spPr>
          <a:xfrm>
            <a:off x="6922263" y="6492875"/>
            <a:ext cx="5469762" cy="338554"/>
          </a:xfrm>
          <a:prstGeom prst="rect">
            <a:avLst/>
          </a:prstGeom>
          <a:noFill/>
        </p:spPr>
        <p:txBody>
          <a:bodyPr wrap="square" rtlCol="0">
            <a:spAutoFit/>
          </a:bodyPr>
          <a:lstStyle/>
          <a:p>
            <a:r>
              <a:rPr lang="en-GB" sz="1600" dirty="0"/>
              <a:t>Blackwood et al, </a:t>
            </a:r>
            <a:r>
              <a:rPr lang="en-GB" altLang="en-US" sz="1600" i="1" dirty="0">
                <a:latin typeface="Calibri" panose="020F0502020204030204" pitchFamily="34" charset="0"/>
                <a:ea typeface="Times New Roman" panose="02020603050405020304" pitchFamily="18" charset="0"/>
                <a:cs typeface="Calibri" panose="020F0502020204030204" pitchFamily="34" charset="0"/>
              </a:rPr>
              <a:t>Critical Care Medicine </a:t>
            </a:r>
            <a:r>
              <a:rPr lang="en-GB" altLang="en-US" sz="1600" dirty="0">
                <a:latin typeface="Calibri" panose="020F0502020204030204" pitchFamily="34" charset="0"/>
                <a:ea typeface="Times New Roman" panose="02020603050405020304" pitchFamily="18" charset="0"/>
                <a:cs typeface="Calibri" panose="020F0502020204030204" pitchFamily="34" charset="0"/>
              </a:rPr>
              <a:t>2019; 47(10): 1324-31</a:t>
            </a:r>
            <a:endParaRPr lang="en-GB" sz="1600" dirty="0"/>
          </a:p>
        </p:txBody>
      </p:sp>
      <p:pic>
        <p:nvPicPr>
          <p:cNvPr id="7" name="Picture 6">
            <a:extLst>
              <a:ext uri="{FF2B5EF4-FFF2-40B4-BE49-F238E27FC236}">
                <a16:creationId xmlns:a16="http://schemas.microsoft.com/office/drawing/2014/main" id="{126894EE-2751-412F-B6CA-3FA6E322891F}"/>
              </a:ext>
            </a:extLst>
          </p:cNvPr>
          <p:cNvPicPr>
            <a:picLocks noChangeAspect="1"/>
          </p:cNvPicPr>
          <p:nvPr/>
        </p:nvPicPr>
        <p:blipFill>
          <a:blip r:embed="rId3"/>
          <a:stretch>
            <a:fillRect/>
          </a:stretch>
        </p:blipFill>
        <p:spPr>
          <a:xfrm>
            <a:off x="10027156" y="221425"/>
            <a:ext cx="1971758" cy="485387"/>
          </a:xfrm>
          <a:prstGeom prst="rect">
            <a:avLst/>
          </a:prstGeom>
        </p:spPr>
      </p:pic>
    </p:spTree>
    <p:extLst>
      <p:ext uri="{BB962C8B-B14F-4D97-AF65-F5344CB8AC3E}">
        <p14:creationId xmlns:p14="http://schemas.microsoft.com/office/powerpoint/2010/main" val="426054180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Grp="1" noChangeArrowheads="1"/>
          </p:cNvSpPr>
          <p:nvPr>
            <p:ph idx="1"/>
          </p:nvPr>
        </p:nvSpPr>
        <p:spPr bwMode="auto">
          <a:xfrm>
            <a:off x="612568" y="1816673"/>
            <a:ext cx="11306299" cy="42934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lvl="0" indent="0">
              <a:lnSpc>
                <a:spcPct val="100000"/>
              </a:lnSpc>
              <a:spcBef>
                <a:spcPts val="600"/>
              </a:spcBef>
              <a:spcAft>
                <a:spcPts val="600"/>
              </a:spcAft>
              <a:buNone/>
            </a:pPr>
            <a:r>
              <a:rPr lang="en-GB" altLang="en-US" dirty="0">
                <a:latin typeface="Calibri" panose="020F0502020204030204" pitchFamily="34" charset="0"/>
                <a:ea typeface="Times New Roman" panose="02020603050405020304" pitchFamily="18" charset="0"/>
                <a:cs typeface="Calibri" panose="020F0502020204030204" pitchFamily="34" charset="0"/>
              </a:rPr>
              <a:t>To clarify:</a:t>
            </a:r>
          </a:p>
          <a:p>
            <a:pPr marL="514350" lvl="0" indent="-514350">
              <a:lnSpc>
                <a:spcPct val="100000"/>
              </a:lnSpc>
              <a:spcBef>
                <a:spcPts val="0"/>
              </a:spcBef>
              <a:spcAft>
                <a:spcPts val="0"/>
              </a:spcAft>
              <a:buFont typeface="+mj-lt"/>
              <a:buAutoNum type="romanLcPeriod"/>
            </a:pPr>
            <a:r>
              <a:rPr lang="en-GB" altLang="en-US" sz="2400" dirty="0">
                <a:latin typeface="Calibri" panose="020F0502020204030204" pitchFamily="34" charset="0"/>
                <a:ea typeface="Times New Roman" panose="02020603050405020304" pitchFamily="18" charset="0"/>
                <a:cs typeface="Calibri" panose="020F0502020204030204" pitchFamily="34" charset="0"/>
              </a:rPr>
              <a:t>Unassisted breathing is defined as no inspiratory support or extracorporeal lung support</a:t>
            </a:r>
            <a:endParaRPr lang="en-GB" altLang="en-US" sz="2400" dirty="0"/>
          </a:p>
          <a:p>
            <a:pPr marL="514350" lvl="0" indent="-514350">
              <a:lnSpc>
                <a:spcPct val="100000"/>
              </a:lnSpc>
              <a:spcBef>
                <a:spcPts val="0"/>
              </a:spcBef>
              <a:spcAft>
                <a:spcPts val="0"/>
              </a:spcAft>
              <a:buFont typeface="+mj-lt"/>
              <a:buAutoNum type="romanLcPeriod"/>
            </a:pPr>
            <a:r>
              <a:rPr lang="en-GB" altLang="en-US" sz="2400" dirty="0">
                <a:latin typeface="Calibri" panose="020F0502020204030204" pitchFamily="34" charset="0"/>
                <a:ea typeface="Times New Roman" panose="02020603050405020304" pitchFamily="18" charset="0"/>
                <a:cs typeface="Calibri" panose="020F0502020204030204" pitchFamily="34" charset="0"/>
              </a:rPr>
              <a:t>Success is defined as maintaining unassisted breathing at 48 hours</a:t>
            </a:r>
            <a:endParaRPr lang="en-GB" altLang="en-US" sz="2400" dirty="0"/>
          </a:p>
          <a:p>
            <a:pPr marL="514350" lvl="0" indent="-514350">
              <a:lnSpc>
                <a:spcPct val="100000"/>
              </a:lnSpc>
              <a:spcBef>
                <a:spcPts val="0"/>
              </a:spcBef>
              <a:spcAft>
                <a:spcPts val="0"/>
              </a:spcAft>
              <a:buFont typeface="+mj-lt"/>
              <a:buAutoNum type="romanLcPeriod"/>
            </a:pPr>
            <a:r>
              <a:rPr lang="en-GB" altLang="en-US" sz="2400" dirty="0">
                <a:latin typeface="Calibri" panose="020F0502020204030204" pitchFamily="34" charset="0"/>
                <a:ea typeface="Times New Roman" panose="02020603050405020304" pitchFamily="18" charset="0"/>
                <a:cs typeface="Calibri" panose="020F0502020204030204" pitchFamily="34" charset="0"/>
              </a:rPr>
              <a:t>Duration includes time receiving extracorporeal lung support, invasive mechanical ventilation and non-invasive ventilation delivering volume or pressure support ventilation</a:t>
            </a:r>
            <a:endParaRPr lang="en-GB" altLang="en-US" sz="2400" dirty="0"/>
          </a:p>
          <a:p>
            <a:pPr marL="514350" lvl="0" indent="-514350">
              <a:lnSpc>
                <a:spcPct val="100000"/>
              </a:lnSpc>
              <a:spcBef>
                <a:spcPts val="0"/>
              </a:spcBef>
              <a:spcAft>
                <a:spcPts val="0"/>
              </a:spcAft>
              <a:buFont typeface="+mj-lt"/>
              <a:buAutoNum type="romanLcPeriod"/>
            </a:pPr>
            <a:r>
              <a:rPr lang="en-GB" altLang="en-US" sz="2400" dirty="0">
                <a:latin typeface="Calibri" panose="020F0502020204030204" pitchFamily="34" charset="0"/>
                <a:ea typeface="Times New Roman" panose="02020603050405020304" pitchFamily="18" charset="0"/>
                <a:cs typeface="Calibri" panose="020F0502020204030204" pitchFamily="34" charset="0"/>
              </a:rPr>
              <a:t>Duration excludes time receiving high-flow oxygen therapy and continuous positive airway pressure</a:t>
            </a:r>
          </a:p>
          <a:p>
            <a:pPr marL="514350" lvl="0" indent="-514350">
              <a:lnSpc>
                <a:spcPct val="100000"/>
              </a:lnSpc>
              <a:spcBef>
                <a:spcPts val="0"/>
              </a:spcBef>
              <a:spcAft>
                <a:spcPts val="0"/>
              </a:spcAft>
              <a:buFont typeface="+mj-lt"/>
              <a:buAutoNum type="romanLcPeriod"/>
            </a:pPr>
            <a:r>
              <a:rPr lang="en-GB" altLang="en-US" sz="2400" dirty="0">
                <a:latin typeface="Calibri" panose="020F0502020204030204" pitchFamily="34" charset="0"/>
                <a:ea typeface="Times New Roman" panose="02020603050405020304" pitchFamily="18" charset="0"/>
                <a:cs typeface="Calibri" panose="020F0502020204030204" pitchFamily="34" charset="0"/>
              </a:rPr>
              <a:t>Patients with a tracheostomy in situ may still achieve successful unassisted breathing</a:t>
            </a:r>
            <a:endParaRPr lang="en-GB" altLang="en-US" sz="2400" dirty="0"/>
          </a:p>
          <a:p>
            <a:pPr marL="514350" lvl="0" indent="-514350">
              <a:lnSpc>
                <a:spcPct val="100000"/>
              </a:lnSpc>
              <a:spcBef>
                <a:spcPts val="0"/>
              </a:spcBef>
              <a:spcAft>
                <a:spcPts val="0"/>
              </a:spcAft>
              <a:buFont typeface="+mj-lt"/>
              <a:buAutoNum type="romanLcPeriod"/>
            </a:pPr>
            <a:r>
              <a:rPr lang="en-GB" altLang="en-US" sz="2400" dirty="0">
                <a:latin typeface="Calibri" panose="020F0502020204030204" pitchFamily="34" charset="0"/>
                <a:ea typeface="Times New Roman" panose="02020603050405020304" pitchFamily="18" charset="0"/>
                <a:cs typeface="Calibri" panose="020F0502020204030204" pitchFamily="34" charset="0"/>
              </a:rPr>
              <a:t>Follow-up to 60 days from randomisation </a:t>
            </a:r>
            <a:endParaRPr kumimoji="0" lang="en-GB" altLang="en-US" sz="2400" b="0" i="0" u="none" strike="noStrike" cap="none" normalizeH="0" baseline="0" dirty="0">
              <a:ln>
                <a:noFill/>
              </a:ln>
              <a:solidFill>
                <a:schemeClr val="tx1"/>
              </a:solidFill>
              <a:effectLst/>
            </a:endParaRPr>
          </a:p>
        </p:txBody>
      </p:sp>
      <p:sp>
        <p:nvSpPr>
          <p:cNvPr id="8" name="Title 7"/>
          <p:cNvSpPr>
            <a:spLocks noGrp="1"/>
          </p:cNvSpPr>
          <p:nvPr>
            <p:ph type="title" idx="4294967295"/>
          </p:nvPr>
        </p:nvSpPr>
        <p:spPr>
          <a:xfrm>
            <a:off x="612568" y="400241"/>
            <a:ext cx="11137490" cy="1325563"/>
          </a:xfrm>
        </p:spPr>
        <p:txBody>
          <a:bodyPr/>
          <a:lstStyle/>
          <a:p>
            <a:r>
              <a:rPr lang="en-GB" b="1" dirty="0">
                <a:solidFill>
                  <a:schemeClr val="tx1">
                    <a:lumMod val="50000"/>
                    <a:lumOff val="50000"/>
                  </a:schemeClr>
                </a:solidFill>
              </a:rPr>
              <a:t>Primary Outcome: </a:t>
            </a:r>
            <a:r>
              <a:rPr lang="en-GB" b="1" dirty="0">
                <a:solidFill>
                  <a:srgbClr val="7D7C77"/>
                </a:solidFill>
              </a:rPr>
              <a:t>duration of mechanical ventilation (hours</a:t>
            </a:r>
            <a:r>
              <a:rPr lang="en-GB" b="1" dirty="0" smtClean="0">
                <a:solidFill>
                  <a:srgbClr val="7D7C77"/>
                </a:solidFill>
              </a:rPr>
              <a:t>)</a:t>
            </a:r>
            <a:endParaRPr lang="en-GB" b="1" dirty="0">
              <a:solidFill>
                <a:srgbClr val="7D7C77"/>
              </a:solidFill>
            </a:endParaRP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381C65-8DCE-8648-A273-8AD102DBEA6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37E97790-3623-4D65-8787-6586984170BC}"/>
              </a:ext>
            </a:extLst>
          </p:cNvPr>
          <p:cNvPicPr>
            <a:picLocks noChangeAspect="1"/>
          </p:cNvPicPr>
          <p:nvPr/>
        </p:nvPicPr>
        <p:blipFill>
          <a:blip r:embed="rId2"/>
          <a:stretch>
            <a:fillRect/>
          </a:stretch>
        </p:blipFill>
        <p:spPr>
          <a:xfrm>
            <a:off x="10027156" y="209550"/>
            <a:ext cx="1971758" cy="485387"/>
          </a:xfrm>
          <a:prstGeom prst="rect">
            <a:avLst/>
          </a:prstGeom>
        </p:spPr>
      </p:pic>
    </p:spTree>
    <p:extLst>
      <p:ext uri="{BB962C8B-B14F-4D97-AF65-F5344CB8AC3E}">
        <p14:creationId xmlns:p14="http://schemas.microsoft.com/office/powerpoint/2010/main" val="133009669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chemeClr val="tx1">
                    <a:lumMod val="50000"/>
                    <a:lumOff val="50000"/>
                  </a:schemeClr>
                </a:solidFill>
              </a:rPr>
              <a:t>Secondary Outcomes </a:t>
            </a:r>
            <a:endParaRPr lang="en-GB" dirty="0"/>
          </a:p>
        </p:txBody>
      </p:sp>
      <p:graphicFrame>
        <p:nvGraphicFramePr>
          <p:cNvPr id="7" name="Content Placeholder 6"/>
          <p:cNvGraphicFramePr>
            <a:graphicFrameLocks noGrp="1"/>
          </p:cNvGraphicFramePr>
          <p:nvPr>
            <p:ph sz="half" idx="2"/>
          </p:nvPr>
        </p:nvGraphicFramePr>
        <p:xfrm>
          <a:off x="609600" y="1547998"/>
          <a:ext cx="10975616" cy="5063859"/>
        </p:xfrm>
        <a:graphic>
          <a:graphicData uri="http://schemas.openxmlformats.org/drawingml/2006/table">
            <a:tbl>
              <a:tblPr firstRow="1" bandRow="1">
                <a:tableStyleId>{5C22544A-7EE6-4342-B048-85BDC9FD1C3A}</a:tableStyleId>
              </a:tblPr>
              <a:tblGrid>
                <a:gridCol w="2743904">
                  <a:extLst>
                    <a:ext uri="{9D8B030D-6E8A-4147-A177-3AD203B41FA5}">
                      <a16:colId xmlns:a16="http://schemas.microsoft.com/office/drawing/2014/main" val="873940441"/>
                    </a:ext>
                  </a:extLst>
                </a:gridCol>
                <a:gridCol w="5487808">
                  <a:extLst>
                    <a:ext uri="{9D8B030D-6E8A-4147-A177-3AD203B41FA5}">
                      <a16:colId xmlns:a16="http://schemas.microsoft.com/office/drawing/2014/main" val="583924654"/>
                    </a:ext>
                  </a:extLst>
                </a:gridCol>
                <a:gridCol w="2743904">
                  <a:extLst>
                    <a:ext uri="{9D8B030D-6E8A-4147-A177-3AD203B41FA5}">
                      <a16:colId xmlns:a16="http://schemas.microsoft.com/office/drawing/2014/main" val="1005559216"/>
                    </a:ext>
                  </a:extLst>
                </a:gridCol>
              </a:tblGrid>
              <a:tr h="573285">
                <a:tc>
                  <a:txBody>
                    <a:bodyPr/>
                    <a:lstStyle/>
                    <a:p>
                      <a:r>
                        <a:rPr lang="en-GB" dirty="0"/>
                        <a:t>Outcome</a:t>
                      </a:r>
                    </a:p>
                  </a:txBody>
                  <a:tcPr>
                    <a:solidFill>
                      <a:srgbClr val="87A9A3"/>
                    </a:solidFill>
                  </a:tcPr>
                </a:tc>
                <a:tc>
                  <a:txBody>
                    <a:bodyPr/>
                    <a:lstStyle/>
                    <a:p>
                      <a:r>
                        <a:rPr lang="en-GB" dirty="0"/>
                        <a:t>Measurement tool,</a:t>
                      </a:r>
                      <a:r>
                        <a:rPr lang="en-GB" baseline="0" dirty="0"/>
                        <a:t> definition, method</a:t>
                      </a:r>
                      <a:endParaRPr lang="en-GB" dirty="0"/>
                    </a:p>
                  </a:txBody>
                  <a:tcPr>
                    <a:solidFill>
                      <a:srgbClr val="87A9A3"/>
                    </a:solidFill>
                  </a:tcPr>
                </a:tc>
                <a:tc>
                  <a:txBody>
                    <a:bodyPr/>
                    <a:lstStyle/>
                    <a:p>
                      <a:r>
                        <a:rPr lang="en-GB" dirty="0"/>
                        <a:t>Censorship</a:t>
                      </a:r>
                    </a:p>
                  </a:txBody>
                  <a:tcPr>
                    <a:solidFill>
                      <a:srgbClr val="87A9A3"/>
                    </a:solidFill>
                  </a:tcPr>
                </a:tc>
                <a:extLst>
                  <a:ext uri="{0D108BD9-81ED-4DB2-BD59-A6C34878D82A}">
                    <a16:rowId xmlns:a16="http://schemas.microsoft.com/office/drawing/2014/main" val="665906973"/>
                  </a:ext>
                </a:extLst>
              </a:tr>
              <a:tr h="11682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t>Extubation</a:t>
                      </a:r>
                    </a:p>
                    <a:p>
                      <a:endParaRPr lang="en-GB" sz="2400" dirty="0"/>
                    </a:p>
                  </a:txBody>
                  <a:tcPr>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kern="1200" dirty="0">
                          <a:solidFill>
                            <a:schemeClr val="dk1"/>
                          </a:solidFill>
                          <a:effectLst/>
                          <a:latin typeface="+mn-lt"/>
                          <a:ea typeface="+mn-ea"/>
                          <a:cs typeface="+mn-cs"/>
                        </a:rPr>
                        <a:t>Time from randomisation to first successful extubation (success defined as remaining free from endotracheal or tracheostomy tubes at 48 hours)</a:t>
                      </a:r>
                      <a:endParaRPr lang="en-GB" sz="2000" dirty="0"/>
                    </a:p>
                  </a:txBody>
                  <a:tcPr>
                    <a:solidFill>
                      <a:schemeClr val="bg2"/>
                    </a:solidFill>
                  </a:tcPr>
                </a:tc>
                <a:tc>
                  <a:txBody>
                    <a:bodyPr/>
                    <a:lstStyle/>
                    <a:p>
                      <a:r>
                        <a:rPr lang="en-GB" sz="2000" dirty="0"/>
                        <a:t>60 days</a:t>
                      </a:r>
                    </a:p>
                  </a:txBody>
                  <a:tcPr>
                    <a:solidFill>
                      <a:schemeClr val="bg2"/>
                    </a:solidFill>
                  </a:tcPr>
                </a:tc>
                <a:extLst>
                  <a:ext uri="{0D108BD9-81ED-4DB2-BD59-A6C34878D82A}">
                    <a16:rowId xmlns:a16="http://schemas.microsoft.com/office/drawing/2014/main" val="4243613398"/>
                  </a:ext>
                </a:extLst>
              </a:tr>
              <a:tr h="573285">
                <a:tc>
                  <a:txBody>
                    <a:bodyPr/>
                    <a:lstStyle/>
                    <a:p>
                      <a:r>
                        <a:rPr lang="en-GB" sz="2400" dirty="0"/>
                        <a:t>Re-intubation</a:t>
                      </a:r>
                    </a:p>
                  </a:txBody>
                  <a:tcPr>
                    <a:solidFill>
                      <a:schemeClr val="bg2">
                        <a:lumMod val="9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kern="1200" dirty="0">
                          <a:solidFill>
                            <a:schemeClr val="dk1"/>
                          </a:solidFill>
                          <a:effectLst/>
                          <a:latin typeface="+mn-lt"/>
                          <a:ea typeface="+mn-ea"/>
                          <a:cs typeface="+mn-cs"/>
                        </a:rPr>
                        <a:t>Event of reintubation of endotracheal tube after a planned extubation (censored at hospital discharge); excludes temporary reinsertion of endotracheal tube for procedures only.</a:t>
                      </a:r>
                      <a:endParaRPr lang="en-GB" sz="2000" dirty="0"/>
                    </a:p>
                  </a:txBody>
                  <a:tcPr>
                    <a:solidFill>
                      <a:schemeClr val="bg2">
                        <a:lumMod val="90000"/>
                      </a:schemeClr>
                    </a:solidFill>
                  </a:tcPr>
                </a:tc>
                <a:tc>
                  <a:txBody>
                    <a:bodyPr/>
                    <a:lstStyle/>
                    <a:p>
                      <a:r>
                        <a:rPr lang="en-GB" sz="2000" dirty="0"/>
                        <a:t>60 days</a:t>
                      </a:r>
                    </a:p>
                  </a:txBody>
                  <a:tcPr>
                    <a:solidFill>
                      <a:schemeClr val="bg2">
                        <a:lumMod val="90000"/>
                      </a:schemeClr>
                    </a:solidFill>
                  </a:tcPr>
                </a:tc>
                <a:extLst>
                  <a:ext uri="{0D108BD9-81ED-4DB2-BD59-A6C34878D82A}">
                    <a16:rowId xmlns:a16="http://schemas.microsoft.com/office/drawing/2014/main" val="2900965361"/>
                  </a:ext>
                </a:extLst>
              </a:tr>
              <a:tr h="573285">
                <a:tc>
                  <a:txBody>
                    <a:bodyPr/>
                    <a:lstStyle/>
                    <a:p>
                      <a:r>
                        <a:rPr lang="en-GB" sz="2400" dirty="0"/>
                        <a:t>Respiratory physiotherapy</a:t>
                      </a:r>
                      <a:r>
                        <a:rPr lang="en-GB" sz="2400" baseline="0" dirty="0"/>
                        <a:t> input</a:t>
                      </a:r>
                      <a:endParaRPr lang="en-GB" sz="2400" dirty="0"/>
                    </a:p>
                  </a:txBody>
                  <a:tcPr>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t>Occurrence and frequency</a:t>
                      </a:r>
                      <a:r>
                        <a:rPr lang="en-GB" sz="2000" baseline="0" dirty="0"/>
                        <a:t> of airway clearance sessions</a:t>
                      </a:r>
                      <a:endParaRPr lang="en-GB" sz="2000" dirty="0"/>
                    </a:p>
                    <a:p>
                      <a:endParaRPr lang="en-GB" sz="2000" dirty="0"/>
                    </a:p>
                  </a:txBody>
                  <a:tcPr>
                    <a:solidFill>
                      <a:schemeClr val="bg2"/>
                    </a:solidFill>
                  </a:tcPr>
                </a:tc>
                <a:tc>
                  <a:txBody>
                    <a:bodyPr/>
                    <a:lstStyle/>
                    <a:p>
                      <a:r>
                        <a:rPr lang="en-GB" sz="2000" dirty="0"/>
                        <a:t>ICU discharge, death, or</a:t>
                      </a:r>
                      <a:r>
                        <a:rPr lang="en-GB" sz="2000" baseline="0" dirty="0"/>
                        <a:t> Day 28, whichever occurs first</a:t>
                      </a:r>
                      <a:endParaRPr lang="en-GB" sz="2000" dirty="0"/>
                    </a:p>
                  </a:txBody>
                  <a:tcPr>
                    <a:solidFill>
                      <a:schemeClr val="bg2"/>
                    </a:solidFill>
                  </a:tcPr>
                </a:tc>
                <a:extLst>
                  <a:ext uri="{0D108BD9-81ED-4DB2-BD59-A6C34878D82A}">
                    <a16:rowId xmlns:a16="http://schemas.microsoft.com/office/drawing/2014/main" val="1192112060"/>
                  </a:ext>
                </a:extLst>
              </a:tr>
              <a:tr h="573285">
                <a:tc>
                  <a:txBody>
                    <a:bodyPr/>
                    <a:lstStyle/>
                    <a:p>
                      <a:r>
                        <a:rPr lang="en-GB" sz="2400" dirty="0"/>
                        <a:t>Antibiotic usage</a:t>
                      </a:r>
                    </a:p>
                  </a:txBody>
                  <a:tcPr>
                    <a:solidFill>
                      <a:schemeClr val="bg2">
                        <a:lumMod val="90000"/>
                      </a:schemeClr>
                    </a:solidFill>
                  </a:tcPr>
                </a:tc>
                <a:tc>
                  <a:txBody>
                    <a:bodyPr/>
                    <a:lstStyle/>
                    <a:p>
                      <a:r>
                        <a:rPr lang="en-GB" sz="2000" dirty="0"/>
                        <a:t>Dose of individual</a:t>
                      </a:r>
                      <a:r>
                        <a:rPr lang="en-GB" sz="2000" baseline="0" dirty="0"/>
                        <a:t> agents</a:t>
                      </a:r>
                      <a:endParaRPr lang="en-GB" sz="2000" dirty="0"/>
                    </a:p>
                  </a:txBody>
                  <a:tcPr>
                    <a:solidFill>
                      <a:schemeClr val="bg2">
                        <a:lumMod val="90000"/>
                      </a:schemeClr>
                    </a:solidFill>
                  </a:tcPr>
                </a:tc>
                <a:tc>
                  <a:txBody>
                    <a:bodyPr/>
                    <a:lstStyle/>
                    <a:p>
                      <a:r>
                        <a:rPr lang="en-GB" sz="2000" dirty="0"/>
                        <a:t>ICU discharge, death, or</a:t>
                      </a:r>
                      <a:r>
                        <a:rPr lang="en-GB" sz="2000" baseline="0" dirty="0"/>
                        <a:t> Day 28, whichever occurs first</a:t>
                      </a:r>
                      <a:endParaRPr lang="en-GB" sz="2000" dirty="0"/>
                    </a:p>
                  </a:txBody>
                  <a:tcPr>
                    <a:solidFill>
                      <a:schemeClr val="bg2">
                        <a:lumMod val="90000"/>
                      </a:schemeClr>
                    </a:solidFill>
                  </a:tcPr>
                </a:tc>
                <a:extLst>
                  <a:ext uri="{0D108BD9-81ED-4DB2-BD59-A6C34878D82A}">
                    <a16:rowId xmlns:a16="http://schemas.microsoft.com/office/drawing/2014/main" val="3992160925"/>
                  </a:ext>
                </a:extLst>
              </a:tr>
            </a:tbl>
          </a:graphicData>
        </a:graphic>
      </p:graphicFrame>
      <p:pic>
        <p:nvPicPr>
          <p:cNvPr id="5" name="Picture 4" descr="https://static.thenounproject.com/png/3071678-200.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711416" y="392940"/>
            <a:ext cx="854128" cy="854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9718963" y="527617"/>
            <a:ext cx="2473037" cy="584775"/>
          </a:xfrm>
          <a:prstGeom prst="rect">
            <a:avLst/>
          </a:prstGeom>
          <a:noFill/>
        </p:spPr>
        <p:txBody>
          <a:bodyPr wrap="square" rtlCol="0">
            <a:spAutoFit/>
          </a:bodyPr>
          <a:lstStyle/>
          <a:p>
            <a:r>
              <a:rPr lang="en-GB" sz="3200" dirty="0"/>
              <a:t>In hospital</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7716A-957B-C94F-9D3F-601001ECD6B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647548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chemeClr val="tx1">
                    <a:lumMod val="50000"/>
                    <a:lumOff val="50000"/>
                  </a:schemeClr>
                </a:solidFill>
              </a:rPr>
              <a:t>Secondary Outcomes</a:t>
            </a:r>
            <a:endParaRPr lang="en-GB" dirty="0"/>
          </a:p>
        </p:txBody>
      </p:sp>
      <p:graphicFrame>
        <p:nvGraphicFramePr>
          <p:cNvPr id="7" name="Content Placeholder 6"/>
          <p:cNvGraphicFramePr>
            <a:graphicFrameLocks noGrp="1"/>
          </p:cNvGraphicFramePr>
          <p:nvPr>
            <p:ph sz="half" idx="2"/>
          </p:nvPr>
        </p:nvGraphicFramePr>
        <p:xfrm>
          <a:off x="628650" y="1409560"/>
          <a:ext cx="10944224" cy="5341175"/>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873940441"/>
                    </a:ext>
                  </a:extLst>
                </a:gridCol>
                <a:gridCol w="5160168">
                  <a:extLst>
                    <a:ext uri="{9D8B030D-6E8A-4147-A177-3AD203B41FA5}">
                      <a16:colId xmlns:a16="http://schemas.microsoft.com/office/drawing/2014/main" val="583924654"/>
                    </a:ext>
                  </a:extLst>
                </a:gridCol>
                <a:gridCol w="2736056">
                  <a:extLst>
                    <a:ext uri="{9D8B030D-6E8A-4147-A177-3AD203B41FA5}">
                      <a16:colId xmlns:a16="http://schemas.microsoft.com/office/drawing/2014/main" val="1005559216"/>
                    </a:ext>
                  </a:extLst>
                </a:gridCol>
              </a:tblGrid>
              <a:tr h="566914">
                <a:tc>
                  <a:txBody>
                    <a:bodyPr/>
                    <a:lstStyle/>
                    <a:p>
                      <a:r>
                        <a:rPr lang="en-GB" dirty="0"/>
                        <a:t>Outcome</a:t>
                      </a:r>
                    </a:p>
                  </a:txBody>
                  <a:tcPr>
                    <a:solidFill>
                      <a:srgbClr val="87A9A3"/>
                    </a:solidFill>
                  </a:tcPr>
                </a:tc>
                <a:tc>
                  <a:txBody>
                    <a:bodyPr/>
                    <a:lstStyle/>
                    <a:p>
                      <a:r>
                        <a:rPr lang="en-GB" dirty="0"/>
                        <a:t>Measurement tool,</a:t>
                      </a:r>
                      <a:r>
                        <a:rPr lang="en-GB" baseline="0" dirty="0"/>
                        <a:t> definition, method</a:t>
                      </a:r>
                      <a:endParaRPr lang="en-GB" dirty="0"/>
                    </a:p>
                  </a:txBody>
                  <a:tcPr>
                    <a:solidFill>
                      <a:srgbClr val="87A9A3"/>
                    </a:solidFill>
                  </a:tcPr>
                </a:tc>
                <a:tc>
                  <a:txBody>
                    <a:bodyPr/>
                    <a:lstStyle/>
                    <a:p>
                      <a:r>
                        <a:rPr lang="en-GB" dirty="0"/>
                        <a:t>Censorship</a:t>
                      </a:r>
                    </a:p>
                  </a:txBody>
                  <a:tcPr>
                    <a:solidFill>
                      <a:srgbClr val="87A9A3"/>
                    </a:solidFill>
                  </a:tcPr>
                </a:tc>
                <a:extLst>
                  <a:ext uri="{0D108BD9-81ED-4DB2-BD59-A6C34878D82A}">
                    <a16:rowId xmlns:a16="http://schemas.microsoft.com/office/drawing/2014/main" val="665906973"/>
                  </a:ext>
                </a:extLst>
              </a:tr>
              <a:tr h="1155271">
                <a:tc>
                  <a:txBody>
                    <a:bodyPr/>
                    <a:lstStyle/>
                    <a:p>
                      <a:r>
                        <a:rPr lang="en-GB" sz="2400" dirty="0"/>
                        <a:t>Duration of ICU</a:t>
                      </a:r>
                      <a:r>
                        <a:rPr lang="en-GB" sz="2400" baseline="0" dirty="0"/>
                        <a:t> and hospital stay</a:t>
                      </a:r>
                      <a:endParaRPr lang="en-GB" sz="2400" dirty="0"/>
                    </a:p>
                  </a:txBody>
                  <a:tcPr>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chemeClr val="dk1"/>
                          </a:solidFill>
                          <a:effectLst/>
                          <a:latin typeface="+mn-lt"/>
                          <a:ea typeface="+mn-ea"/>
                          <a:cs typeface="+mn-cs"/>
                        </a:rPr>
                        <a:t>Time from randomisation until patient first leaves the relevant facility or dies</a:t>
                      </a:r>
                    </a:p>
                  </a:txBody>
                  <a:tcPr>
                    <a:solidFill>
                      <a:schemeClr val="bg2"/>
                    </a:solidFill>
                  </a:tcPr>
                </a:tc>
                <a:tc>
                  <a:txBody>
                    <a:bodyPr/>
                    <a:lstStyle/>
                    <a:p>
                      <a:r>
                        <a:rPr lang="en-GB" sz="2000" dirty="0"/>
                        <a:t>6 months</a:t>
                      </a:r>
                    </a:p>
                  </a:txBody>
                  <a:tcPr>
                    <a:solidFill>
                      <a:schemeClr val="bg2"/>
                    </a:solidFill>
                  </a:tcPr>
                </a:tc>
                <a:extLst>
                  <a:ext uri="{0D108BD9-81ED-4DB2-BD59-A6C34878D82A}">
                    <a16:rowId xmlns:a16="http://schemas.microsoft.com/office/drawing/2014/main" val="4243613398"/>
                  </a:ext>
                </a:extLst>
              </a:tr>
              <a:tr h="452119">
                <a:tc>
                  <a:txBody>
                    <a:bodyPr/>
                    <a:lstStyle/>
                    <a:p>
                      <a:r>
                        <a:rPr lang="en-GB" sz="2400" dirty="0"/>
                        <a:t>All-cause mortality</a:t>
                      </a:r>
                    </a:p>
                  </a:txBody>
                  <a:tcPr>
                    <a:solidFill>
                      <a:schemeClr val="bg2">
                        <a:lumMod val="9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t>Confirmation</a:t>
                      </a:r>
                      <a:r>
                        <a:rPr lang="en-GB" sz="2000" baseline="0" dirty="0"/>
                        <a:t> and cause of death</a:t>
                      </a:r>
                      <a:endParaRPr lang="en-GB" sz="2000" dirty="0"/>
                    </a:p>
                  </a:txBody>
                  <a:tcPr>
                    <a:solidFill>
                      <a:schemeClr val="bg2">
                        <a:lumMod val="90000"/>
                      </a:schemeClr>
                    </a:solidFill>
                  </a:tcPr>
                </a:tc>
                <a:tc>
                  <a:txBody>
                    <a:bodyPr/>
                    <a:lstStyle/>
                    <a:p>
                      <a:r>
                        <a:rPr lang="en-GB" sz="2000" b="0" dirty="0">
                          <a:solidFill>
                            <a:schemeClr val="tx1"/>
                          </a:solidFill>
                        </a:rPr>
                        <a:t>6 months</a:t>
                      </a:r>
                    </a:p>
                  </a:txBody>
                  <a:tcPr>
                    <a:solidFill>
                      <a:schemeClr val="bg2">
                        <a:lumMod val="90000"/>
                      </a:schemeClr>
                    </a:solidFill>
                  </a:tcPr>
                </a:tc>
                <a:extLst>
                  <a:ext uri="{0D108BD9-81ED-4DB2-BD59-A6C34878D82A}">
                    <a16:rowId xmlns:a16="http://schemas.microsoft.com/office/drawing/2014/main" val="2900965361"/>
                  </a:ext>
                </a:extLst>
              </a:tr>
              <a:tr h="2321883">
                <a:tc>
                  <a:txBody>
                    <a:bodyPr/>
                    <a:lstStyle/>
                    <a:p>
                      <a:r>
                        <a:rPr lang="en-GB" sz="2400" dirty="0"/>
                        <a:t>Safety</a:t>
                      </a:r>
                    </a:p>
                  </a:txBody>
                  <a:tcPr>
                    <a:solidFill>
                      <a:schemeClr val="bg2"/>
                    </a:solidFill>
                  </a:tcPr>
                </a:tc>
                <a:tc>
                  <a:txBody>
                    <a:bodyPr/>
                    <a:lstStyle/>
                    <a:p>
                      <a:pPr marL="228600" lvl="0" indent="-228600">
                        <a:lnSpc>
                          <a:spcPct val="107000"/>
                        </a:lnSpc>
                        <a:spcBef>
                          <a:spcPts val="0"/>
                        </a:spcBef>
                        <a:spcAft>
                          <a:spcPts val="0"/>
                        </a:spcAft>
                        <a:buFont typeface="+mj-lt"/>
                        <a:buAutoNum type="arabicPeriod"/>
                      </a:pPr>
                      <a:r>
                        <a:rPr lang="en-GB" sz="1800" dirty="0">
                          <a:effectLst/>
                          <a:latin typeface="Calibri" panose="020F0502020204030204" pitchFamily="34" charset="0"/>
                          <a:ea typeface="Calibri" panose="020F0502020204030204" pitchFamily="34" charset="0"/>
                          <a:cs typeface="Calibri" panose="020F0502020204030204" pitchFamily="34" charset="0"/>
                        </a:rPr>
                        <a:t>Clinically important upper gastrointestinal (GI) bleeding due to peptic ulceration confirmed on upper GI endoscopy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228600" lvl="0" indent="-228600">
                        <a:lnSpc>
                          <a:spcPct val="107000"/>
                        </a:lnSpc>
                        <a:spcBef>
                          <a:spcPts val="0"/>
                        </a:spcBef>
                        <a:spcAft>
                          <a:spcPts val="0"/>
                        </a:spcAft>
                        <a:buFont typeface="+mj-lt"/>
                        <a:buAutoNum type="arabicPeriod"/>
                      </a:pPr>
                      <a:r>
                        <a:rPr lang="en-GB" sz="1800" dirty="0">
                          <a:effectLst/>
                          <a:latin typeface="Calibri" panose="020F0502020204030204" pitchFamily="34" charset="0"/>
                          <a:ea typeface="Calibri" panose="020F0502020204030204" pitchFamily="34" charset="0"/>
                          <a:cs typeface="Calibri" panose="020F0502020204030204" pitchFamily="34" charset="0"/>
                        </a:rPr>
                        <a:t>Bronchoconstriction requiring nebulised bronchodilators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228600" lvl="0" indent="-228600">
                        <a:lnSpc>
                          <a:spcPct val="107000"/>
                        </a:lnSpc>
                        <a:spcBef>
                          <a:spcPts val="0"/>
                        </a:spcBef>
                        <a:spcAft>
                          <a:spcPts val="0"/>
                        </a:spcAft>
                        <a:buFont typeface="+mj-lt"/>
                        <a:buAutoNum type="arabicPeriod"/>
                      </a:pPr>
                      <a:r>
                        <a:rPr lang="en-GB" sz="1800" dirty="0">
                          <a:effectLst/>
                          <a:latin typeface="Calibri" panose="020F0502020204030204" pitchFamily="34" charset="0"/>
                          <a:ea typeface="Calibri" panose="020F0502020204030204" pitchFamily="34" charset="0"/>
                          <a:cs typeface="Calibri" panose="020F0502020204030204" pitchFamily="34" charset="0"/>
                        </a:rPr>
                        <a:t>Ventilator or circuit dysfunction with respiratory </a:t>
                      </a:r>
                      <a:r>
                        <a:rPr lang="en-GB" sz="1800" strike="sngStrike"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a:effectLst/>
                          <a:latin typeface="Calibri" panose="020F0502020204030204" pitchFamily="34" charset="0"/>
                          <a:ea typeface="Calibri" panose="020F0502020204030204" pitchFamily="34" charset="0"/>
                          <a:cs typeface="Calibri" panose="020F0502020204030204" pitchFamily="34" charset="0"/>
                        </a:rPr>
                        <a:t>deterioration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228600" lvl="0" indent="-228600">
                        <a:lnSpc>
                          <a:spcPct val="107000"/>
                        </a:lnSpc>
                        <a:spcBef>
                          <a:spcPts val="0"/>
                        </a:spcBef>
                        <a:spcAft>
                          <a:spcPts val="0"/>
                        </a:spcAft>
                        <a:buFont typeface="+mj-lt"/>
                        <a:buAutoNum type="arabicPeriod"/>
                      </a:pPr>
                      <a:r>
                        <a:rPr lang="en-GB" sz="1800" dirty="0">
                          <a:effectLst/>
                          <a:latin typeface="Calibri" panose="020F0502020204030204" pitchFamily="34" charset="0"/>
                          <a:ea typeface="Calibri" panose="020F0502020204030204" pitchFamily="34" charset="0"/>
                          <a:cs typeface="Calibri" panose="020F0502020204030204" pitchFamily="34" charset="0"/>
                        </a:rPr>
                        <a:t>Hypoxaemia during nebulisation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effectLst/>
                          <a:latin typeface="Calibri" panose="020F0502020204030204" pitchFamily="34" charset="0"/>
                          <a:ea typeface="Times New Roman" panose="02020603050405020304" pitchFamily="18" charset="0"/>
                          <a:cs typeface="Times New Roman" panose="02020603050405020304" pitchFamily="18" charset="0"/>
                        </a:rPr>
                        <a:t>Censored at ICU discharge, death, or Day 28 whichever occurs first.</a:t>
                      </a:r>
                      <a:endParaRPr lang="en-GB"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a:solidFill>
                      <a:schemeClr val="bg2"/>
                    </a:solidFill>
                  </a:tcPr>
                </a:tc>
                <a:extLst>
                  <a:ext uri="{0D108BD9-81ED-4DB2-BD59-A6C34878D82A}">
                    <a16:rowId xmlns:a16="http://schemas.microsoft.com/office/drawing/2014/main" val="1192112060"/>
                  </a:ext>
                </a:extLst>
              </a:tr>
              <a:tr h="813814">
                <a:tc>
                  <a:txBody>
                    <a:bodyPr/>
                    <a:lstStyle/>
                    <a:p>
                      <a:r>
                        <a:rPr lang="en-GB" sz="2400" dirty="0"/>
                        <a:t>Hospital resource use</a:t>
                      </a:r>
                    </a:p>
                  </a:txBody>
                  <a:tcPr>
                    <a:solidFill>
                      <a:schemeClr val="bg2">
                        <a:lumMod val="90000"/>
                      </a:schemeClr>
                    </a:solidFill>
                  </a:tcPr>
                </a:tc>
                <a:tc>
                  <a:txBody>
                    <a:bodyPr/>
                    <a:lstStyle/>
                    <a:p>
                      <a:r>
                        <a:rPr lang="en-GB" sz="2000" dirty="0"/>
                        <a:t>Number of days at level of care 0/1/2/3</a:t>
                      </a:r>
                    </a:p>
                  </a:txBody>
                  <a:tcPr>
                    <a:solidFill>
                      <a:schemeClr val="bg2">
                        <a:lumMod val="90000"/>
                      </a:schemeClr>
                    </a:solidFill>
                  </a:tcPr>
                </a:tc>
                <a:tc>
                  <a:txBody>
                    <a:bodyPr/>
                    <a:lstStyle/>
                    <a:p>
                      <a:r>
                        <a:rPr lang="en-GB" sz="2000" dirty="0">
                          <a:solidFill>
                            <a:schemeClr val="tx1"/>
                          </a:solidFill>
                        </a:rPr>
                        <a:t>6 months </a:t>
                      </a:r>
                    </a:p>
                  </a:txBody>
                  <a:tcPr>
                    <a:solidFill>
                      <a:schemeClr val="bg2">
                        <a:lumMod val="90000"/>
                      </a:schemeClr>
                    </a:solidFill>
                  </a:tcPr>
                </a:tc>
                <a:extLst>
                  <a:ext uri="{0D108BD9-81ED-4DB2-BD59-A6C34878D82A}">
                    <a16:rowId xmlns:a16="http://schemas.microsoft.com/office/drawing/2014/main" val="3992160925"/>
                  </a:ext>
                </a:extLst>
              </a:tr>
            </a:tbl>
          </a:graphicData>
        </a:graphic>
      </p:graphicFrame>
      <p:sp>
        <p:nvSpPr>
          <p:cNvPr id="6" name="TextBox 5"/>
          <p:cNvSpPr txBox="1"/>
          <p:nvPr/>
        </p:nvSpPr>
        <p:spPr>
          <a:xfrm>
            <a:off x="9718963" y="527617"/>
            <a:ext cx="2473037" cy="584775"/>
          </a:xfrm>
          <a:prstGeom prst="rect">
            <a:avLst/>
          </a:prstGeom>
          <a:noFill/>
        </p:spPr>
        <p:txBody>
          <a:bodyPr wrap="square" rtlCol="0">
            <a:spAutoFit/>
          </a:bodyPr>
          <a:lstStyle/>
          <a:p>
            <a:r>
              <a:rPr lang="en-GB" sz="3200" dirty="0"/>
              <a:t>In hospital</a:t>
            </a:r>
          </a:p>
        </p:txBody>
      </p:sp>
      <p:pic>
        <p:nvPicPr>
          <p:cNvPr id="8" name="Picture 7" descr="https://static.thenounproject.com/png/3071678-200.png">
            <a:extLst>
              <a:ext uri="{FF2B5EF4-FFF2-40B4-BE49-F238E27FC236}">
                <a16:creationId xmlns:a16="http://schemas.microsoft.com/office/drawing/2014/main" id="{C8497D75-C5D5-46AE-BD3D-DE6F251B291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711416" y="392940"/>
            <a:ext cx="854128" cy="854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7716A-957B-C94F-9D3F-601001ECD6B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8835686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chemeClr val="tx1">
                    <a:lumMod val="50000"/>
                    <a:lumOff val="50000"/>
                  </a:schemeClr>
                </a:solidFill>
              </a:rPr>
              <a:t>Secondary Outcomes</a:t>
            </a:r>
            <a:endParaRPr lang="en-GB" dirty="0"/>
          </a:p>
        </p:txBody>
      </p:sp>
      <p:graphicFrame>
        <p:nvGraphicFramePr>
          <p:cNvPr id="7" name="Content Placeholder 6"/>
          <p:cNvGraphicFramePr>
            <a:graphicFrameLocks noGrp="1"/>
          </p:cNvGraphicFramePr>
          <p:nvPr>
            <p:ph sz="half" idx="2"/>
          </p:nvPr>
        </p:nvGraphicFramePr>
        <p:xfrm>
          <a:off x="685800" y="1690689"/>
          <a:ext cx="10821780" cy="3074220"/>
        </p:xfrm>
        <a:graphic>
          <a:graphicData uri="http://schemas.openxmlformats.org/drawingml/2006/table">
            <a:tbl>
              <a:tblPr firstRow="1" bandRow="1">
                <a:tableStyleId>{5C22544A-7EE6-4342-B048-85BDC9FD1C3A}</a:tableStyleId>
              </a:tblPr>
              <a:tblGrid>
                <a:gridCol w="3038475">
                  <a:extLst>
                    <a:ext uri="{9D8B030D-6E8A-4147-A177-3AD203B41FA5}">
                      <a16:colId xmlns:a16="http://schemas.microsoft.com/office/drawing/2014/main" val="873940441"/>
                    </a:ext>
                  </a:extLst>
                </a:gridCol>
                <a:gridCol w="5077860">
                  <a:extLst>
                    <a:ext uri="{9D8B030D-6E8A-4147-A177-3AD203B41FA5}">
                      <a16:colId xmlns:a16="http://schemas.microsoft.com/office/drawing/2014/main" val="583924654"/>
                    </a:ext>
                  </a:extLst>
                </a:gridCol>
                <a:gridCol w="2705445">
                  <a:extLst>
                    <a:ext uri="{9D8B030D-6E8A-4147-A177-3AD203B41FA5}">
                      <a16:colId xmlns:a16="http://schemas.microsoft.com/office/drawing/2014/main" val="1005559216"/>
                    </a:ext>
                  </a:extLst>
                </a:gridCol>
              </a:tblGrid>
              <a:tr h="344058">
                <a:tc>
                  <a:txBody>
                    <a:bodyPr/>
                    <a:lstStyle/>
                    <a:p>
                      <a:r>
                        <a:rPr lang="en-GB" dirty="0"/>
                        <a:t>Outcome</a:t>
                      </a:r>
                    </a:p>
                  </a:txBody>
                  <a:tcPr>
                    <a:solidFill>
                      <a:srgbClr val="87A9A3"/>
                    </a:solidFill>
                  </a:tcPr>
                </a:tc>
                <a:tc>
                  <a:txBody>
                    <a:bodyPr/>
                    <a:lstStyle/>
                    <a:p>
                      <a:r>
                        <a:rPr lang="en-GB" dirty="0"/>
                        <a:t>Measurement tool,</a:t>
                      </a:r>
                      <a:r>
                        <a:rPr lang="en-GB" baseline="0" dirty="0"/>
                        <a:t> definition, method</a:t>
                      </a:r>
                      <a:endParaRPr lang="en-GB" dirty="0"/>
                    </a:p>
                  </a:txBody>
                  <a:tcPr>
                    <a:solidFill>
                      <a:srgbClr val="87A9A3"/>
                    </a:solidFill>
                  </a:tcPr>
                </a:tc>
                <a:tc>
                  <a:txBody>
                    <a:bodyPr/>
                    <a:lstStyle/>
                    <a:p>
                      <a:r>
                        <a:rPr lang="en-GB" dirty="0"/>
                        <a:t>Time-point</a:t>
                      </a:r>
                    </a:p>
                  </a:txBody>
                  <a:tcPr>
                    <a:solidFill>
                      <a:srgbClr val="87A9A3"/>
                    </a:solidFill>
                  </a:tcPr>
                </a:tc>
                <a:extLst>
                  <a:ext uri="{0D108BD9-81ED-4DB2-BD59-A6C34878D82A}">
                    <a16:rowId xmlns:a16="http://schemas.microsoft.com/office/drawing/2014/main" val="665906973"/>
                  </a:ext>
                </a:extLst>
              </a:tr>
              <a:tr h="774130">
                <a:tc>
                  <a:txBody>
                    <a:bodyPr/>
                    <a:lstStyle/>
                    <a:p>
                      <a:r>
                        <a:rPr lang="en-GB" sz="2400" dirty="0"/>
                        <a:t>Health</a:t>
                      </a:r>
                      <a:r>
                        <a:rPr lang="en-GB" sz="2400" baseline="0" dirty="0"/>
                        <a:t>-related quality of life</a:t>
                      </a:r>
                      <a:endParaRPr lang="en-GB" sz="2400" dirty="0"/>
                    </a:p>
                  </a:txBody>
                  <a:tcPr>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kern="1200" dirty="0">
                          <a:solidFill>
                            <a:schemeClr val="dk1"/>
                          </a:solidFill>
                          <a:effectLst/>
                          <a:latin typeface="+mn-lt"/>
                          <a:ea typeface="+mn-ea"/>
                          <a:cs typeface="+mn-cs"/>
                        </a:rPr>
                        <a:t>EQ-5D-5L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400" dirty="0"/>
                    </a:p>
                  </a:txBody>
                  <a:tcPr>
                    <a:solidFill>
                      <a:schemeClr val="bg2"/>
                    </a:solidFill>
                  </a:tcPr>
                </a:tc>
                <a:tc>
                  <a:txBody>
                    <a:bodyPr/>
                    <a:lstStyle/>
                    <a:p>
                      <a:r>
                        <a:rPr lang="en-GB" sz="2000" dirty="0"/>
                        <a:t>Consent</a:t>
                      </a:r>
                      <a:r>
                        <a:rPr lang="en-GB" sz="2000" baseline="0" dirty="0"/>
                        <a:t> to continue, 60 days, 6 months</a:t>
                      </a:r>
                      <a:endParaRPr lang="en-GB" sz="2000" dirty="0"/>
                    </a:p>
                  </a:txBody>
                  <a:tcPr>
                    <a:solidFill>
                      <a:schemeClr val="bg2"/>
                    </a:solidFill>
                  </a:tcPr>
                </a:tc>
                <a:extLst>
                  <a:ext uri="{0D108BD9-81ED-4DB2-BD59-A6C34878D82A}">
                    <a16:rowId xmlns:a16="http://schemas.microsoft.com/office/drawing/2014/main" val="4243613398"/>
                  </a:ext>
                </a:extLst>
              </a:tr>
              <a:tr h="430072">
                <a:tc>
                  <a:txBody>
                    <a:bodyPr/>
                    <a:lstStyle/>
                    <a:p>
                      <a:r>
                        <a:rPr lang="en-GB" sz="2400" dirty="0"/>
                        <a:t>All-cause mortality</a:t>
                      </a:r>
                    </a:p>
                  </a:txBody>
                  <a:tcPr>
                    <a:solidFill>
                      <a:schemeClr val="bg2">
                        <a:lumMod val="9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t>Confirmation</a:t>
                      </a:r>
                      <a:r>
                        <a:rPr lang="en-GB" sz="2400" baseline="0" dirty="0"/>
                        <a:t> and cause of death</a:t>
                      </a:r>
                      <a:endParaRPr lang="en-GB" sz="2400" dirty="0"/>
                    </a:p>
                  </a:txBody>
                  <a:tcPr>
                    <a:solidFill>
                      <a:schemeClr val="bg2">
                        <a:lumMod val="90000"/>
                      </a:schemeClr>
                    </a:solidFill>
                  </a:tcPr>
                </a:tc>
                <a:tc>
                  <a:txBody>
                    <a:bodyPr/>
                    <a:lstStyle/>
                    <a:p>
                      <a:r>
                        <a:rPr lang="en-GB" sz="2000" baseline="0" dirty="0"/>
                        <a:t>60 days and </a:t>
                      </a:r>
                      <a:r>
                        <a:rPr lang="en-GB" sz="2000" dirty="0"/>
                        <a:t>6 months</a:t>
                      </a:r>
                    </a:p>
                  </a:txBody>
                  <a:tcPr>
                    <a:solidFill>
                      <a:schemeClr val="bg2">
                        <a:lumMod val="90000"/>
                      </a:schemeClr>
                    </a:solidFill>
                  </a:tcPr>
                </a:tc>
                <a:extLst>
                  <a:ext uri="{0D108BD9-81ED-4DB2-BD59-A6C34878D82A}">
                    <a16:rowId xmlns:a16="http://schemas.microsoft.com/office/drawing/2014/main" val="2900965361"/>
                  </a:ext>
                </a:extLst>
              </a:tr>
              <a:tr h="1428300">
                <a:tc>
                  <a:txBody>
                    <a:bodyPr/>
                    <a:lstStyle/>
                    <a:p>
                      <a:r>
                        <a:rPr lang="en-GB" sz="2400" dirty="0"/>
                        <a:t>Health service use since hospital discharge</a:t>
                      </a:r>
                    </a:p>
                  </a:txBody>
                  <a:tcPr>
                    <a:solidFill>
                      <a:schemeClr val="bg2"/>
                    </a:solidFill>
                  </a:tcPr>
                </a:tc>
                <a:tc>
                  <a:txBody>
                    <a:bodyPr/>
                    <a:lstStyle/>
                    <a:p>
                      <a:pPr marL="0" lvl="0" indent="0">
                        <a:lnSpc>
                          <a:spcPct val="107000"/>
                        </a:lnSpc>
                        <a:spcBef>
                          <a:spcPts val="200"/>
                        </a:spcBef>
                        <a:spcAft>
                          <a:spcPts val="200"/>
                        </a:spcAft>
                        <a:buFont typeface="+mj-lt"/>
                        <a:buNone/>
                      </a:pPr>
                      <a:r>
                        <a:rPr lang="en-GB" sz="2400" dirty="0">
                          <a:effectLst/>
                          <a:latin typeface="Calibri" panose="020F0502020204030204" pitchFamily="34" charset="0"/>
                          <a:ea typeface="Calibri" panose="020F0502020204030204" pitchFamily="34" charset="0"/>
                          <a:cs typeface="Times New Roman" panose="02020603050405020304" pitchFamily="18" charset="0"/>
                        </a:rPr>
                        <a:t>Categories:</a:t>
                      </a:r>
                      <a:r>
                        <a:rPr lang="en-GB" sz="2400" baseline="0" dirty="0">
                          <a:effectLst/>
                          <a:latin typeface="Calibri" panose="020F0502020204030204" pitchFamily="34" charset="0"/>
                          <a:ea typeface="Calibri" panose="020F0502020204030204" pitchFamily="34" charset="0"/>
                          <a:cs typeface="Times New Roman" panose="02020603050405020304" pitchFamily="18" charset="0"/>
                        </a:rPr>
                        <a:t> </a:t>
                      </a:r>
                      <a:r>
                        <a:rPr lang="en-GB" sz="2000" baseline="0" dirty="0">
                          <a:effectLst/>
                          <a:latin typeface="Calibri" panose="020F0502020204030204" pitchFamily="34" charset="0"/>
                          <a:ea typeface="Calibri" panose="020F0502020204030204" pitchFamily="34" charset="0"/>
                          <a:cs typeface="Times New Roman" panose="02020603050405020304" pitchFamily="18" charset="0"/>
                        </a:rPr>
                        <a:t>care at hospital, emergency, GP surgery. Health clinical or other community setting, health care at home, medication.  </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solidFill>
                  </a:tcPr>
                </a:tc>
                <a:tc>
                  <a:txBody>
                    <a:bodyPr/>
                    <a:lstStyle/>
                    <a:p>
                      <a:r>
                        <a:rPr lang="en-GB" sz="2000" dirty="0"/>
                        <a:t>6 months</a:t>
                      </a:r>
                    </a:p>
                  </a:txBody>
                  <a:tcPr>
                    <a:solidFill>
                      <a:schemeClr val="bg2"/>
                    </a:solidFill>
                  </a:tcPr>
                </a:tc>
                <a:extLst>
                  <a:ext uri="{0D108BD9-81ED-4DB2-BD59-A6C34878D82A}">
                    <a16:rowId xmlns:a16="http://schemas.microsoft.com/office/drawing/2014/main" val="1192112060"/>
                  </a:ext>
                </a:extLst>
              </a:tr>
            </a:tbl>
          </a:graphicData>
        </a:graphic>
      </p:graphicFrame>
      <p:sp>
        <p:nvSpPr>
          <p:cNvPr id="6" name="TextBox 5"/>
          <p:cNvSpPr txBox="1"/>
          <p:nvPr/>
        </p:nvSpPr>
        <p:spPr>
          <a:xfrm>
            <a:off x="9718963" y="527617"/>
            <a:ext cx="1866253" cy="584775"/>
          </a:xfrm>
          <a:prstGeom prst="rect">
            <a:avLst/>
          </a:prstGeom>
          <a:noFill/>
        </p:spPr>
        <p:txBody>
          <a:bodyPr wrap="square" rtlCol="0">
            <a:spAutoFit/>
          </a:bodyPr>
          <a:lstStyle/>
          <a:p>
            <a:r>
              <a:rPr lang="en-GB" sz="3200" dirty="0"/>
              <a:t>Follow-up</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88149" y="365124"/>
            <a:ext cx="891996" cy="795397"/>
          </a:xfrm>
          <a:prstGeom prst="rect">
            <a:avLst/>
          </a:prstGeom>
        </p:spPr>
      </p:pic>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7716A-957B-C94F-9D3F-601001ECD6B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9" name="TextBox 8"/>
          <p:cNvSpPr txBox="1"/>
          <p:nvPr/>
        </p:nvSpPr>
        <p:spPr>
          <a:xfrm>
            <a:off x="0" y="6488668"/>
            <a:ext cx="4955822" cy="307777"/>
          </a:xfrm>
          <a:prstGeom prst="rect">
            <a:avLst/>
          </a:prstGeom>
          <a:noFill/>
        </p:spPr>
        <p:txBody>
          <a:bodyPr wrap="square" rtlCol="0">
            <a:spAutoFit/>
          </a:bodyPr>
          <a:lstStyle/>
          <a:p>
            <a:r>
              <a:rPr lang="en-GB" sz="1400" dirty="0"/>
              <a:t>MARCH Site Initiation Visit Slides </a:t>
            </a:r>
            <a:r>
              <a:rPr lang="en-GB" sz="1400" dirty="0" smtClean="0"/>
              <a:t>V5.0 02/12/2021</a:t>
            </a:r>
            <a:endParaRPr lang="en-GB" sz="1400" dirty="0"/>
          </a:p>
        </p:txBody>
      </p:sp>
    </p:spTree>
    <p:extLst>
      <p:ext uri="{BB962C8B-B14F-4D97-AF65-F5344CB8AC3E}">
        <p14:creationId xmlns:p14="http://schemas.microsoft.com/office/powerpoint/2010/main" val="379508314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idx="4294967295"/>
          </p:nvPr>
        </p:nvSpPr>
        <p:spPr>
          <a:xfrm>
            <a:off x="838200" y="365125"/>
            <a:ext cx="10515600" cy="1325563"/>
          </a:xfrm>
        </p:spPr>
        <p:txBody>
          <a:bodyPr/>
          <a:lstStyle/>
          <a:p>
            <a:r>
              <a:rPr lang="en-GB" b="1" dirty="0">
                <a:solidFill>
                  <a:schemeClr val="tx1">
                    <a:lumMod val="50000"/>
                    <a:lumOff val="50000"/>
                  </a:schemeClr>
                </a:solidFill>
              </a:rPr>
              <a:t>Study Within A Trial</a:t>
            </a:r>
          </a:p>
        </p:txBody>
      </p:sp>
      <p:sp>
        <p:nvSpPr>
          <p:cNvPr id="8" name="Content Placeholder 7"/>
          <p:cNvSpPr>
            <a:spLocks noGrp="1"/>
          </p:cNvSpPr>
          <p:nvPr>
            <p:ph idx="1"/>
          </p:nvPr>
        </p:nvSpPr>
        <p:spPr>
          <a:xfrm>
            <a:off x="838200" y="1825625"/>
            <a:ext cx="10515600" cy="4667250"/>
          </a:xfrm>
        </p:spPr>
        <p:txBody>
          <a:bodyPr/>
          <a:lstStyle/>
          <a:p>
            <a:pPr marL="0" indent="0">
              <a:buNone/>
            </a:pPr>
            <a:r>
              <a:rPr lang="en-GB" sz="3200" b="1" dirty="0"/>
              <a:t>Aim</a:t>
            </a:r>
          </a:p>
          <a:p>
            <a:pPr marL="0" indent="0">
              <a:buNone/>
            </a:pPr>
            <a:r>
              <a:rPr lang="en-GB" sz="3200" dirty="0"/>
              <a:t>To determine if promoting group identity improves 		  questionnaire return rate at 6 months</a:t>
            </a:r>
          </a:p>
          <a:p>
            <a:pPr marL="0" indent="0">
              <a:buNone/>
            </a:pPr>
            <a:endParaRPr lang="en-GB" sz="3200" dirty="0"/>
          </a:p>
          <a:p>
            <a:pPr marL="0" indent="0" algn="just">
              <a:buNone/>
            </a:pPr>
            <a:r>
              <a:rPr lang="en-GB" sz="3200" b="1" dirty="0">
                <a:effectLst/>
                <a:latin typeface="Calibri" panose="020F0502020204030204" pitchFamily="34" charset="0"/>
                <a:ea typeface="Times New Roman" panose="02020603050405020304" pitchFamily="18" charset="0"/>
                <a:cs typeface="Times New Roman" panose="02020603050405020304" pitchFamily="18" charset="0"/>
              </a:rPr>
              <a:t>Research Question</a:t>
            </a:r>
            <a:endParaRPr lang="en-GB" sz="3200" dirty="0">
              <a:effectLst/>
              <a:latin typeface="Arial" panose="020B0604020202020204" pitchFamily="34" charset="0"/>
              <a:ea typeface="Times New Roman" panose="02020603050405020304" pitchFamily="18" charset="0"/>
              <a:cs typeface="Times New Roman" panose="02020603050405020304" pitchFamily="18" charset="0"/>
            </a:endParaRPr>
          </a:p>
          <a:p>
            <a:pPr marL="0" indent="0" algn="just">
              <a:buNone/>
            </a:pPr>
            <a:r>
              <a:rPr lang="en-GB" sz="3200" dirty="0">
                <a:effectLst/>
                <a:latin typeface="Calibri" panose="020F0502020204030204" pitchFamily="34" charset="0"/>
                <a:ea typeface="Times New Roman" panose="02020603050405020304" pitchFamily="18" charset="0"/>
                <a:cs typeface="Times New Roman" panose="02020603050405020304" pitchFamily="18" charset="0"/>
              </a:rPr>
              <a:t>What is the effect on 6-month follow-up questionnaire return rates of a Self-Categorisation Theory-based intervention to actively promote group identity in trial participants?</a:t>
            </a:r>
            <a:endParaRPr lang="en-GB" sz="3200" dirty="0">
              <a:effectLst/>
              <a:latin typeface="Arial" panose="020B0604020202020204" pitchFamily="34" charset="0"/>
              <a:ea typeface="Times New Roman" panose="02020603050405020304" pitchFamily="18" charset="0"/>
              <a:cs typeface="Times New Roman" panose="02020603050405020304" pitchFamily="18" charset="0"/>
            </a:endParaRPr>
          </a:p>
          <a:p>
            <a:pPr marL="0" indent="0">
              <a:buNone/>
            </a:pPr>
            <a:endParaRPr lang="en-GB" sz="3200" dirty="0"/>
          </a:p>
          <a:p>
            <a:endParaRPr lang="en-GB" dirty="0"/>
          </a:p>
          <a:p>
            <a:endParaRPr lang="en-GB" dirty="0"/>
          </a:p>
        </p:txBody>
      </p:sp>
      <p:pic>
        <p:nvPicPr>
          <p:cNvPr id="5" name="Picture 4">
            <a:extLst>
              <a:ext uri="{FF2B5EF4-FFF2-40B4-BE49-F238E27FC236}">
                <a16:creationId xmlns:a16="http://schemas.microsoft.com/office/drawing/2014/main" id="{EDE7CC1A-DB1F-403E-AD9B-D2EC8A199375}"/>
              </a:ext>
            </a:extLst>
          </p:cNvPr>
          <p:cNvPicPr>
            <a:picLocks noChangeAspect="1"/>
          </p:cNvPicPr>
          <p:nvPr/>
        </p:nvPicPr>
        <p:blipFill>
          <a:blip r:embed="rId3"/>
          <a:stretch>
            <a:fillRect/>
          </a:stretch>
        </p:blipFill>
        <p:spPr>
          <a:xfrm>
            <a:off x="10027156" y="209550"/>
            <a:ext cx="1971758" cy="485387"/>
          </a:xfrm>
          <a:prstGeom prst="rect">
            <a:avLst/>
          </a:prstGeom>
        </p:spPr>
      </p:pic>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381C65-8DCE-8648-A273-8AD102DBEA6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2322560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idx="4294967295"/>
          </p:nvPr>
        </p:nvSpPr>
        <p:spPr>
          <a:xfrm>
            <a:off x="838200" y="365125"/>
            <a:ext cx="10515600" cy="1325563"/>
          </a:xfrm>
        </p:spPr>
        <p:txBody>
          <a:bodyPr/>
          <a:lstStyle/>
          <a:p>
            <a:r>
              <a:rPr lang="en-GB" b="1" dirty="0">
                <a:solidFill>
                  <a:schemeClr val="tx1">
                    <a:lumMod val="50000"/>
                    <a:lumOff val="50000"/>
                  </a:schemeClr>
                </a:solidFill>
              </a:rPr>
              <a:t>MARCH Trial SWAT</a:t>
            </a:r>
          </a:p>
        </p:txBody>
      </p:sp>
      <p:sp>
        <p:nvSpPr>
          <p:cNvPr id="2" name="Oval 1">
            <a:extLst>
              <a:ext uri="{FF2B5EF4-FFF2-40B4-BE49-F238E27FC236}">
                <a16:creationId xmlns:a16="http://schemas.microsoft.com/office/drawing/2014/main" id="{1DC9C3F1-22FA-4985-902F-C8E7768E2F08}"/>
              </a:ext>
            </a:extLst>
          </p:cNvPr>
          <p:cNvSpPr/>
          <p:nvPr/>
        </p:nvSpPr>
        <p:spPr>
          <a:xfrm>
            <a:off x="1721265" y="1368438"/>
            <a:ext cx="8272275" cy="978400"/>
          </a:xfrm>
          <a:prstGeom prst="ellipse">
            <a:avLst/>
          </a:prstGeom>
          <a:solidFill>
            <a:srgbClr val="87A9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ALL MARCH TRIAL PARTICIPANTS AFTER ICU DISCHARGE</a:t>
            </a:r>
          </a:p>
        </p:txBody>
      </p:sp>
      <p:sp>
        <p:nvSpPr>
          <p:cNvPr id="3" name="Rectangle 2">
            <a:extLst>
              <a:ext uri="{FF2B5EF4-FFF2-40B4-BE49-F238E27FC236}">
                <a16:creationId xmlns:a16="http://schemas.microsoft.com/office/drawing/2014/main" id="{E35C35F9-6107-4EBD-B31A-5228894F968C}"/>
              </a:ext>
            </a:extLst>
          </p:cNvPr>
          <p:cNvSpPr/>
          <p:nvPr/>
        </p:nvSpPr>
        <p:spPr>
          <a:xfrm>
            <a:off x="3751402" y="2480301"/>
            <a:ext cx="4212000" cy="454068"/>
          </a:xfrm>
          <a:prstGeom prst="rect">
            <a:avLst/>
          </a:prstGeom>
          <a:solidFill>
            <a:srgbClr val="EC91D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RANDOMISATION</a:t>
            </a:r>
          </a:p>
        </p:txBody>
      </p:sp>
      <p:sp>
        <p:nvSpPr>
          <p:cNvPr id="4" name="Rectangle: Rounded Corners 3">
            <a:extLst>
              <a:ext uri="{FF2B5EF4-FFF2-40B4-BE49-F238E27FC236}">
                <a16:creationId xmlns:a16="http://schemas.microsoft.com/office/drawing/2014/main" id="{A55AA59E-3F3D-4BA5-97F6-8BA0A21A0ACA}"/>
              </a:ext>
            </a:extLst>
          </p:cNvPr>
          <p:cNvSpPr/>
          <p:nvPr/>
        </p:nvSpPr>
        <p:spPr>
          <a:xfrm>
            <a:off x="1637593" y="3529871"/>
            <a:ext cx="2700000" cy="612000"/>
          </a:xfrm>
          <a:prstGeom prst="roundRect">
            <a:avLst/>
          </a:prstGeom>
          <a:solidFill>
            <a:srgbClr val="CDD3D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INTERVENTION 1 (S1)</a:t>
            </a:r>
          </a:p>
        </p:txBody>
      </p:sp>
      <p:sp>
        <p:nvSpPr>
          <p:cNvPr id="12" name="Rectangle: Rounded Corners 11">
            <a:extLst>
              <a:ext uri="{FF2B5EF4-FFF2-40B4-BE49-F238E27FC236}">
                <a16:creationId xmlns:a16="http://schemas.microsoft.com/office/drawing/2014/main" id="{62BCAB5F-BAB1-4413-8F0D-E7F99B270B0F}"/>
              </a:ext>
            </a:extLst>
          </p:cNvPr>
          <p:cNvSpPr/>
          <p:nvPr/>
        </p:nvSpPr>
        <p:spPr>
          <a:xfrm>
            <a:off x="7356668" y="3545431"/>
            <a:ext cx="2700000" cy="612000"/>
          </a:xfrm>
          <a:prstGeom prst="roundRect">
            <a:avLst/>
          </a:prstGeom>
          <a:solidFill>
            <a:srgbClr val="CDD3D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CONTROL</a:t>
            </a:r>
          </a:p>
        </p:txBody>
      </p:sp>
      <p:sp>
        <p:nvSpPr>
          <p:cNvPr id="13" name="Rectangle: Rounded Corners 12">
            <a:extLst>
              <a:ext uri="{FF2B5EF4-FFF2-40B4-BE49-F238E27FC236}">
                <a16:creationId xmlns:a16="http://schemas.microsoft.com/office/drawing/2014/main" id="{4D1F63C7-D6BE-409E-9584-11973262C0A0}"/>
              </a:ext>
            </a:extLst>
          </p:cNvPr>
          <p:cNvSpPr/>
          <p:nvPr/>
        </p:nvSpPr>
        <p:spPr>
          <a:xfrm>
            <a:off x="4508104" y="3554345"/>
            <a:ext cx="2700000" cy="612000"/>
          </a:xfrm>
          <a:prstGeom prst="roundRect">
            <a:avLst/>
          </a:prstGeom>
          <a:solidFill>
            <a:srgbClr val="CDD3D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INTERVENTION 2 (S2)</a:t>
            </a:r>
          </a:p>
        </p:txBody>
      </p:sp>
      <p:cxnSp>
        <p:nvCxnSpPr>
          <p:cNvPr id="6" name="Straight Arrow Connector 5">
            <a:extLst>
              <a:ext uri="{FF2B5EF4-FFF2-40B4-BE49-F238E27FC236}">
                <a16:creationId xmlns:a16="http://schemas.microsoft.com/office/drawing/2014/main" id="{A2EE05FD-AAEF-470C-9C07-7583361027C1}"/>
              </a:ext>
            </a:extLst>
          </p:cNvPr>
          <p:cNvCxnSpPr>
            <a:cxnSpLocks/>
            <a:stCxn id="3" idx="2"/>
            <a:endCxn id="4" idx="0"/>
          </p:cNvCxnSpPr>
          <p:nvPr/>
        </p:nvCxnSpPr>
        <p:spPr>
          <a:xfrm flipH="1">
            <a:off x="2987593" y="2934369"/>
            <a:ext cx="2869809" cy="59550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64D33627-95E7-40AB-88EF-6E6D77101291}"/>
              </a:ext>
            </a:extLst>
          </p:cNvPr>
          <p:cNvCxnSpPr>
            <a:cxnSpLocks/>
            <a:stCxn id="3" idx="2"/>
            <a:endCxn id="13" idx="0"/>
          </p:cNvCxnSpPr>
          <p:nvPr/>
        </p:nvCxnSpPr>
        <p:spPr>
          <a:xfrm>
            <a:off x="5857402" y="2934369"/>
            <a:ext cx="702" cy="61997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AB217E31-4191-4C88-BE0F-46E98ED4D140}"/>
              </a:ext>
            </a:extLst>
          </p:cNvPr>
          <p:cNvCxnSpPr>
            <a:cxnSpLocks/>
            <a:stCxn id="3" idx="2"/>
            <a:endCxn id="12" idx="0"/>
          </p:cNvCxnSpPr>
          <p:nvPr/>
        </p:nvCxnSpPr>
        <p:spPr>
          <a:xfrm>
            <a:off x="5857402" y="2934369"/>
            <a:ext cx="2849266" cy="61106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 name="Rectangle: Rounded Corners 28">
            <a:extLst>
              <a:ext uri="{FF2B5EF4-FFF2-40B4-BE49-F238E27FC236}">
                <a16:creationId xmlns:a16="http://schemas.microsoft.com/office/drawing/2014/main" id="{FAED8D05-3C0F-4C11-97B4-5E83233D34FC}"/>
              </a:ext>
            </a:extLst>
          </p:cNvPr>
          <p:cNvSpPr/>
          <p:nvPr/>
        </p:nvSpPr>
        <p:spPr>
          <a:xfrm>
            <a:off x="180580" y="4438962"/>
            <a:ext cx="1315233" cy="612000"/>
          </a:xfrm>
          <a:prstGeom prst="roundRect">
            <a:avLst/>
          </a:prstGeom>
          <a:solidFill>
            <a:srgbClr val="87A9A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2 WEEKS</a:t>
            </a:r>
          </a:p>
        </p:txBody>
      </p:sp>
      <p:sp>
        <p:nvSpPr>
          <p:cNvPr id="30" name="Rectangle: Rounded Corners 29">
            <a:extLst>
              <a:ext uri="{FF2B5EF4-FFF2-40B4-BE49-F238E27FC236}">
                <a16:creationId xmlns:a16="http://schemas.microsoft.com/office/drawing/2014/main" id="{CEF1FD0D-6221-4A2E-A9EC-CB4A7EA3BF46}"/>
              </a:ext>
            </a:extLst>
          </p:cNvPr>
          <p:cNvSpPr/>
          <p:nvPr/>
        </p:nvSpPr>
        <p:spPr>
          <a:xfrm>
            <a:off x="180579" y="5329224"/>
            <a:ext cx="1315233" cy="588723"/>
          </a:xfrm>
          <a:prstGeom prst="roundRect">
            <a:avLst/>
          </a:prstGeom>
          <a:solidFill>
            <a:srgbClr val="87A9A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60 DAYS</a:t>
            </a:r>
          </a:p>
        </p:txBody>
      </p:sp>
      <p:sp>
        <p:nvSpPr>
          <p:cNvPr id="32" name="Rectangle: Rounded Corners 31">
            <a:extLst>
              <a:ext uri="{FF2B5EF4-FFF2-40B4-BE49-F238E27FC236}">
                <a16:creationId xmlns:a16="http://schemas.microsoft.com/office/drawing/2014/main" id="{2C92BC8E-A05D-43AF-A394-E2234F78E98C}"/>
              </a:ext>
            </a:extLst>
          </p:cNvPr>
          <p:cNvSpPr/>
          <p:nvPr/>
        </p:nvSpPr>
        <p:spPr>
          <a:xfrm>
            <a:off x="1637593" y="4447988"/>
            <a:ext cx="2700000" cy="6120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FF0000"/>
                </a:solidFill>
              </a:rPr>
              <a:t>Thank you card </a:t>
            </a:r>
            <a:r>
              <a:rPr lang="en-GB" dirty="0">
                <a:solidFill>
                  <a:schemeClr val="tx1"/>
                </a:solidFill>
              </a:rPr>
              <a:t>and </a:t>
            </a:r>
            <a:r>
              <a:rPr lang="en-GB" dirty="0">
                <a:solidFill>
                  <a:srgbClr val="FF0000"/>
                </a:solidFill>
              </a:rPr>
              <a:t>trial item</a:t>
            </a:r>
            <a:r>
              <a:rPr lang="en-GB" dirty="0">
                <a:solidFill>
                  <a:schemeClr val="tx1"/>
                </a:solidFill>
              </a:rPr>
              <a:t> with </a:t>
            </a:r>
            <a:r>
              <a:rPr lang="en-GB" dirty="0">
                <a:solidFill>
                  <a:srgbClr val="FF0000"/>
                </a:solidFill>
              </a:rPr>
              <a:t>trial wording</a:t>
            </a:r>
          </a:p>
        </p:txBody>
      </p:sp>
      <p:sp>
        <p:nvSpPr>
          <p:cNvPr id="39" name="Rectangle: Rounded Corners 38">
            <a:extLst>
              <a:ext uri="{FF2B5EF4-FFF2-40B4-BE49-F238E27FC236}">
                <a16:creationId xmlns:a16="http://schemas.microsoft.com/office/drawing/2014/main" id="{FACB4110-90B8-46EC-9F76-944FED0E55BE}"/>
              </a:ext>
            </a:extLst>
          </p:cNvPr>
          <p:cNvSpPr/>
          <p:nvPr/>
        </p:nvSpPr>
        <p:spPr>
          <a:xfrm>
            <a:off x="1637593" y="5305947"/>
            <a:ext cx="2700000" cy="6120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Follow-up letter with </a:t>
            </a:r>
            <a:r>
              <a:rPr lang="en-GB" dirty="0">
                <a:solidFill>
                  <a:srgbClr val="FF0000"/>
                </a:solidFill>
              </a:rPr>
              <a:t>trial wording</a:t>
            </a:r>
          </a:p>
        </p:txBody>
      </p:sp>
      <p:sp>
        <p:nvSpPr>
          <p:cNvPr id="40" name="Rectangle: Rounded Corners 39">
            <a:extLst>
              <a:ext uri="{FF2B5EF4-FFF2-40B4-BE49-F238E27FC236}">
                <a16:creationId xmlns:a16="http://schemas.microsoft.com/office/drawing/2014/main" id="{6365D54A-8F10-41F3-B47D-335CD4E0FC54}"/>
              </a:ext>
            </a:extLst>
          </p:cNvPr>
          <p:cNvSpPr/>
          <p:nvPr/>
        </p:nvSpPr>
        <p:spPr>
          <a:xfrm>
            <a:off x="4508104" y="5312751"/>
            <a:ext cx="2700000" cy="6120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Follow-up letter with </a:t>
            </a:r>
            <a:r>
              <a:rPr lang="en-GB" dirty="0">
                <a:solidFill>
                  <a:srgbClr val="FF0000"/>
                </a:solidFill>
              </a:rPr>
              <a:t>trial wording</a:t>
            </a:r>
          </a:p>
        </p:txBody>
      </p:sp>
      <p:sp>
        <p:nvSpPr>
          <p:cNvPr id="41" name="Rectangle: Rounded Corners 40">
            <a:extLst>
              <a:ext uri="{FF2B5EF4-FFF2-40B4-BE49-F238E27FC236}">
                <a16:creationId xmlns:a16="http://schemas.microsoft.com/office/drawing/2014/main" id="{A2E5067F-B9B9-44CC-9C12-7D2DA0055ABA}"/>
              </a:ext>
            </a:extLst>
          </p:cNvPr>
          <p:cNvSpPr/>
          <p:nvPr/>
        </p:nvSpPr>
        <p:spPr>
          <a:xfrm>
            <a:off x="4508104" y="4447988"/>
            <a:ext cx="2700000" cy="6480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FF0000"/>
                </a:solidFill>
              </a:rPr>
              <a:t>Thank you card </a:t>
            </a:r>
            <a:r>
              <a:rPr lang="en-GB" dirty="0">
                <a:solidFill>
                  <a:schemeClr val="tx1"/>
                </a:solidFill>
              </a:rPr>
              <a:t>with </a:t>
            </a:r>
            <a:r>
              <a:rPr lang="en-GB" dirty="0">
                <a:solidFill>
                  <a:srgbClr val="FF0000"/>
                </a:solidFill>
              </a:rPr>
              <a:t>trial wording</a:t>
            </a:r>
          </a:p>
        </p:txBody>
      </p:sp>
      <p:sp>
        <p:nvSpPr>
          <p:cNvPr id="43" name="Rectangle: Rounded Corners 42">
            <a:extLst>
              <a:ext uri="{FF2B5EF4-FFF2-40B4-BE49-F238E27FC236}">
                <a16:creationId xmlns:a16="http://schemas.microsoft.com/office/drawing/2014/main" id="{0A45956B-D2B4-46EB-A2E6-1552C5A523C9}"/>
              </a:ext>
            </a:extLst>
          </p:cNvPr>
          <p:cNvSpPr/>
          <p:nvPr/>
        </p:nvSpPr>
        <p:spPr>
          <a:xfrm>
            <a:off x="4507402" y="6141514"/>
            <a:ext cx="2700000" cy="6120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Follow-up letter with </a:t>
            </a:r>
            <a:r>
              <a:rPr lang="en-GB" dirty="0">
                <a:solidFill>
                  <a:srgbClr val="FF0000"/>
                </a:solidFill>
              </a:rPr>
              <a:t>trial wording</a:t>
            </a:r>
            <a:r>
              <a:rPr lang="en-GB" dirty="0">
                <a:solidFill>
                  <a:schemeClr val="tx1"/>
                </a:solidFill>
              </a:rPr>
              <a:t>, and Qs</a:t>
            </a:r>
          </a:p>
        </p:txBody>
      </p:sp>
      <p:sp>
        <p:nvSpPr>
          <p:cNvPr id="44" name="Rectangle: Rounded Corners 43">
            <a:extLst>
              <a:ext uri="{FF2B5EF4-FFF2-40B4-BE49-F238E27FC236}">
                <a16:creationId xmlns:a16="http://schemas.microsoft.com/office/drawing/2014/main" id="{D64E5972-BAD7-4FD4-9719-CBBA4B222F80}"/>
              </a:ext>
            </a:extLst>
          </p:cNvPr>
          <p:cNvSpPr/>
          <p:nvPr/>
        </p:nvSpPr>
        <p:spPr>
          <a:xfrm>
            <a:off x="7356668" y="6141514"/>
            <a:ext cx="2700000" cy="6120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Follow-up letter with standard wording, and Qs</a:t>
            </a:r>
          </a:p>
        </p:txBody>
      </p:sp>
      <p:sp>
        <p:nvSpPr>
          <p:cNvPr id="45" name="Rectangle: Rounded Corners 44">
            <a:extLst>
              <a:ext uri="{FF2B5EF4-FFF2-40B4-BE49-F238E27FC236}">
                <a16:creationId xmlns:a16="http://schemas.microsoft.com/office/drawing/2014/main" id="{DC937463-58D1-4B1B-8C4B-BA5DAF1BF47D}"/>
              </a:ext>
            </a:extLst>
          </p:cNvPr>
          <p:cNvSpPr/>
          <p:nvPr/>
        </p:nvSpPr>
        <p:spPr>
          <a:xfrm>
            <a:off x="7356668" y="5305947"/>
            <a:ext cx="2700000" cy="6120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Follow-up letter with standard wording</a:t>
            </a:r>
          </a:p>
        </p:txBody>
      </p:sp>
      <p:sp>
        <p:nvSpPr>
          <p:cNvPr id="46" name="Rectangle: Rounded Corners 45">
            <a:extLst>
              <a:ext uri="{FF2B5EF4-FFF2-40B4-BE49-F238E27FC236}">
                <a16:creationId xmlns:a16="http://schemas.microsoft.com/office/drawing/2014/main" id="{9A289847-C6A5-4CB5-9E56-45938253BF3D}"/>
              </a:ext>
            </a:extLst>
          </p:cNvPr>
          <p:cNvSpPr/>
          <p:nvPr/>
        </p:nvSpPr>
        <p:spPr>
          <a:xfrm>
            <a:off x="7356668" y="4465262"/>
            <a:ext cx="2700000" cy="6120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Usual process (no thank you card)</a:t>
            </a:r>
          </a:p>
        </p:txBody>
      </p:sp>
      <p:sp>
        <p:nvSpPr>
          <p:cNvPr id="58" name="Rectangle: Rounded Corners 57">
            <a:extLst>
              <a:ext uri="{FF2B5EF4-FFF2-40B4-BE49-F238E27FC236}">
                <a16:creationId xmlns:a16="http://schemas.microsoft.com/office/drawing/2014/main" id="{D2E309EF-FE50-4CAF-AC82-EDD784F77DED}"/>
              </a:ext>
            </a:extLst>
          </p:cNvPr>
          <p:cNvSpPr/>
          <p:nvPr/>
        </p:nvSpPr>
        <p:spPr>
          <a:xfrm>
            <a:off x="10226477" y="4315147"/>
            <a:ext cx="1784942" cy="2452095"/>
          </a:xfrm>
          <a:prstGeom prst="roundRect">
            <a:avLst/>
          </a:prstGeom>
          <a:solidFill>
            <a:srgbClr val="87A9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solidFill>
                <a:srgbClr val="53599A"/>
              </a:solidFill>
            </a:endParaRPr>
          </a:p>
        </p:txBody>
      </p:sp>
      <p:sp>
        <p:nvSpPr>
          <p:cNvPr id="67" name="Oval 66">
            <a:extLst>
              <a:ext uri="{FF2B5EF4-FFF2-40B4-BE49-F238E27FC236}">
                <a16:creationId xmlns:a16="http://schemas.microsoft.com/office/drawing/2014/main" id="{337320BD-458D-4476-BBEF-DDA966A59BC0}"/>
              </a:ext>
            </a:extLst>
          </p:cNvPr>
          <p:cNvSpPr/>
          <p:nvPr/>
        </p:nvSpPr>
        <p:spPr>
          <a:xfrm>
            <a:off x="32156" y="2356555"/>
            <a:ext cx="2598309" cy="84782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rgbClr val="FF0000"/>
                </a:solidFill>
              </a:rPr>
              <a:t>Self-Categorisation Theory-based intervention</a:t>
            </a:r>
          </a:p>
        </p:txBody>
      </p:sp>
      <p:sp>
        <p:nvSpPr>
          <p:cNvPr id="5" name="TextBox 4"/>
          <p:cNvSpPr txBox="1"/>
          <p:nvPr/>
        </p:nvSpPr>
        <p:spPr>
          <a:xfrm>
            <a:off x="10205232" y="4447988"/>
            <a:ext cx="1897726" cy="2862322"/>
          </a:xfrm>
          <a:prstGeom prst="rect">
            <a:avLst/>
          </a:prstGeom>
          <a:noFill/>
        </p:spPr>
        <p:txBody>
          <a:bodyPr wrap="square" rtlCol="0">
            <a:spAutoFit/>
          </a:bodyPr>
          <a:lstStyle/>
          <a:p>
            <a:pPr algn="ctr"/>
            <a:r>
              <a:rPr lang="en-GB" b="1" dirty="0"/>
              <a:t>Outcomes</a:t>
            </a:r>
          </a:p>
          <a:p>
            <a:pPr marL="342900" indent="-342900">
              <a:buAutoNum type="arabicPeriod"/>
            </a:pPr>
            <a:r>
              <a:rPr lang="en-GB" b="1" dirty="0"/>
              <a:t>Return rates for 6 month Q</a:t>
            </a:r>
          </a:p>
          <a:p>
            <a:pPr marL="342900" indent="-342900">
              <a:buAutoNum type="arabicPeriod"/>
            </a:pPr>
            <a:r>
              <a:rPr lang="en-GB" b="1" dirty="0"/>
              <a:t>Cost per additional Q returned</a:t>
            </a:r>
          </a:p>
          <a:p>
            <a:pPr marL="342900" indent="-342900">
              <a:buFontTx/>
              <a:buAutoNum type="arabicPeriod"/>
            </a:pPr>
            <a:r>
              <a:rPr lang="en-GB" b="1" dirty="0"/>
              <a:t>Measure of group ID</a:t>
            </a:r>
          </a:p>
          <a:p>
            <a:pPr algn="ctr"/>
            <a:endParaRPr lang="en-GB" b="1" dirty="0"/>
          </a:p>
          <a:p>
            <a:pPr marL="342900" indent="-342900" algn="ctr">
              <a:buAutoNum type="arabicPeriod"/>
            </a:pPr>
            <a:endParaRPr lang="en-GB" b="1" dirty="0"/>
          </a:p>
        </p:txBody>
      </p:sp>
      <p:pic>
        <p:nvPicPr>
          <p:cNvPr id="26" name="Picture 25">
            <a:extLst>
              <a:ext uri="{FF2B5EF4-FFF2-40B4-BE49-F238E27FC236}">
                <a16:creationId xmlns:a16="http://schemas.microsoft.com/office/drawing/2014/main" id="{DBFCBE49-A546-4F49-A828-B1804234C519}"/>
              </a:ext>
            </a:extLst>
          </p:cNvPr>
          <p:cNvPicPr>
            <a:picLocks noChangeAspect="1"/>
          </p:cNvPicPr>
          <p:nvPr/>
        </p:nvPicPr>
        <p:blipFill>
          <a:blip r:embed="rId3"/>
          <a:stretch>
            <a:fillRect/>
          </a:stretch>
        </p:blipFill>
        <p:spPr>
          <a:xfrm>
            <a:off x="10027156" y="209550"/>
            <a:ext cx="1971758" cy="485387"/>
          </a:xfrm>
          <a:prstGeom prst="rect">
            <a:avLst/>
          </a:prstGeom>
        </p:spPr>
      </p:pic>
      <p:sp>
        <p:nvSpPr>
          <p:cNvPr id="10" name="Slide Number Placeholder 9"/>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381C65-8DCE-8648-A273-8AD102DBEA6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28" name="TextBox 27"/>
          <p:cNvSpPr txBox="1"/>
          <p:nvPr/>
        </p:nvSpPr>
        <p:spPr>
          <a:xfrm>
            <a:off x="42864" y="6538912"/>
            <a:ext cx="3675484" cy="369332"/>
          </a:xfrm>
          <a:prstGeom prst="rect">
            <a:avLst/>
          </a:prstGeom>
          <a:solidFill>
            <a:schemeClr val="bg1"/>
          </a:solidFill>
        </p:spPr>
        <p:txBody>
          <a:bodyPr wrap="square" rtlCol="0">
            <a:spAutoFit/>
          </a:bodyPr>
          <a:lstStyle/>
          <a:p>
            <a:endParaRPr lang="en-GB" dirty="0"/>
          </a:p>
        </p:txBody>
      </p:sp>
      <p:sp>
        <p:nvSpPr>
          <p:cNvPr id="31" name="Rectangle: Rounded Corners 30">
            <a:extLst>
              <a:ext uri="{FF2B5EF4-FFF2-40B4-BE49-F238E27FC236}">
                <a16:creationId xmlns:a16="http://schemas.microsoft.com/office/drawing/2014/main" id="{6966A77B-33A7-4C89-A01D-3EC0242C2706}"/>
              </a:ext>
            </a:extLst>
          </p:cNvPr>
          <p:cNvSpPr/>
          <p:nvPr/>
        </p:nvSpPr>
        <p:spPr>
          <a:xfrm>
            <a:off x="180581" y="6202471"/>
            <a:ext cx="1315233" cy="588723"/>
          </a:xfrm>
          <a:prstGeom prst="roundRect">
            <a:avLst/>
          </a:prstGeom>
          <a:solidFill>
            <a:srgbClr val="87A9A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6 MONTHS</a:t>
            </a:r>
          </a:p>
        </p:txBody>
      </p:sp>
      <p:sp>
        <p:nvSpPr>
          <p:cNvPr id="42" name="Rectangle: Rounded Corners 41">
            <a:extLst>
              <a:ext uri="{FF2B5EF4-FFF2-40B4-BE49-F238E27FC236}">
                <a16:creationId xmlns:a16="http://schemas.microsoft.com/office/drawing/2014/main" id="{9300690B-8413-4DDE-BCBE-31FCE2AFF39A}"/>
              </a:ext>
            </a:extLst>
          </p:cNvPr>
          <p:cNvSpPr/>
          <p:nvPr/>
        </p:nvSpPr>
        <p:spPr>
          <a:xfrm>
            <a:off x="1654015" y="6155242"/>
            <a:ext cx="2700000" cy="6120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Follow-up letter with </a:t>
            </a:r>
            <a:r>
              <a:rPr lang="en-GB" dirty="0">
                <a:solidFill>
                  <a:srgbClr val="FF0000"/>
                </a:solidFill>
              </a:rPr>
              <a:t>trial wording</a:t>
            </a:r>
            <a:r>
              <a:rPr lang="en-GB" dirty="0">
                <a:solidFill>
                  <a:schemeClr val="tx1"/>
                </a:solidFill>
              </a:rPr>
              <a:t>, and Qs</a:t>
            </a:r>
          </a:p>
        </p:txBody>
      </p:sp>
    </p:spTree>
    <p:extLst>
      <p:ext uri="{BB962C8B-B14F-4D97-AF65-F5344CB8AC3E}">
        <p14:creationId xmlns:p14="http://schemas.microsoft.com/office/powerpoint/2010/main" val="264204949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idx="4294967295"/>
          </p:nvPr>
        </p:nvSpPr>
        <p:spPr>
          <a:xfrm>
            <a:off x="838200" y="365125"/>
            <a:ext cx="10515600" cy="1325563"/>
          </a:xfrm>
        </p:spPr>
        <p:txBody>
          <a:bodyPr/>
          <a:lstStyle/>
          <a:p>
            <a:r>
              <a:rPr lang="en-GB" b="1" dirty="0">
                <a:solidFill>
                  <a:schemeClr val="tx1">
                    <a:lumMod val="50000"/>
                    <a:lumOff val="50000"/>
                  </a:schemeClr>
                </a:solidFill>
              </a:rPr>
              <a:t>MARCH Trial SWAT</a:t>
            </a:r>
          </a:p>
        </p:txBody>
      </p:sp>
      <p:sp>
        <p:nvSpPr>
          <p:cNvPr id="2" name="Oval 1">
            <a:extLst>
              <a:ext uri="{FF2B5EF4-FFF2-40B4-BE49-F238E27FC236}">
                <a16:creationId xmlns:a16="http://schemas.microsoft.com/office/drawing/2014/main" id="{1DC9C3F1-22FA-4985-902F-C8E7768E2F08}"/>
              </a:ext>
            </a:extLst>
          </p:cNvPr>
          <p:cNvSpPr/>
          <p:nvPr/>
        </p:nvSpPr>
        <p:spPr>
          <a:xfrm>
            <a:off x="1721265" y="1368438"/>
            <a:ext cx="8272275" cy="978400"/>
          </a:xfrm>
          <a:prstGeom prst="ellipse">
            <a:avLst/>
          </a:prstGeom>
          <a:solidFill>
            <a:srgbClr val="87A9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ALL MARCH TRIAL PARTICIPANTS AFTER ICU DISCHARGE</a:t>
            </a:r>
          </a:p>
        </p:txBody>
      </p:sp>
      <p:sp>
        <p:nvSpPr>
          <p:cNvPr id="3" name="Rectangle 2">
            <a:extLst>
              <a:ext uri="{FF2B5EF4-FFF2-40B4-BE49-F238E27FC236}">
                <a16:creationId xmlns:a16="http://schemas.microsoft.com/office/drawing/2014/main" id="{E35C35F9-6107-4EBD-B31A-5228894F968C}"/>
              </a:ext>
            </a:extLst>
          </p:cNvPr>
          <p:cNvSpPr/>
          <p:nvPr/>
        </p:nvSpPr>
        <p:spPr>
          <a:xfrm>
            <a:off x="3751402" y="2480301"/>
            <a:ext cx="4212000" cy="454068"/>
          </a:xfrm>
          <a:prstGeom prst="rect">
            <a:avLst/>
          </a:prstGeom>
          <a:solidFill>
            <a:srgbClr val="EC91D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RANDOMISATION</a:t>
            </a:r>
          </a:p>
        </p:txBody>
      </p:sp>
      <p:sp>
        <p:nvSpPr>
          <p:cNvPr id="4" name="Rectangle: Rounded Corners 3">
            <a:extLst>
              <a:ext uri="{FF2B5EF4-FFF2-40B4-BE49-F238E27FC236}">
                <a16:creationId xmlns:a16="http://schemas.microsoft.com/office/drawing/2014/main" id="{A55AA59E-3F3D-4BA5-97F6-8BA0A21A0ACA}"/>
              </a:ext>
            </a:extLst>
          </p:cNvPr>
          <p:cNvSpPr/>
          <p:nvPr/>
        </p:nvSpPr>
        <p:spPr>
          <a:xfrm>
            <a:off x="1637593" y="3529871"/>
            <a:ext cx="2700000" cy="612000"/>
          </a:xfrm>
          <a:prstGeom prst="roundRect">
            <a:avLst/>
          </a:prstGeom>
          <a:solidFill>
            <a:srgbClr val="CDD3D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INTERVENTION 1 (S1)</a:t>
            </a:r>
          </a:p>
        </p:txBody>
      </p:sp>
      <p:sp>
        <p:nvSpPr>
          <p:cNvPr id="12" name="Rectangle: Rounded Corners 11">
            <a:extLst>
              <a:ext uri="{FF2B5EF4-FFF2-40B4-BE49-F238E27FC236}">
                <a16:creationId xmlns:a16="http://schemas.microsoft.com/office/drawing/2014/main" id="{62BCAB5F-BAB1-4413-8F0D-E7F99B270B0F}"/>
              </a:ext>
            </a:extLst>
          </p:cNvPr>
          <p:cNvSpPr/>
          <p:nvPr/>
        </p:nvSpPr>
        <p:spPr>
          <a:xfrm>
            <a:off x="7356668" y="3545431"/>
            <a:ext cx="2700000" cy="612000"/>
          </a:xfrm>
          <a:prstGeom prst="roundRect">
            <a:avLst/>
          </a:prstGeom>
          <a:solidFill>
            <a:srgbClr val="CDD3D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CONTROL</a:t>
            </a:r>
          </a:p>
        </p:txBody>
      </p:sp>
      <p:sp>
        <p:nvSpPr>
          <p:cNvPr id="13" name="Rectangle: Rounded Corners 12">
            <a:extLst>
              <a:ext uri="{FF2B5EF4-FFF2-40B4-BE49-F238E27FC236}">
                <a16:creationId xmlns:a16="http://schemas.microsoft.com/office/drawing/2014/main" id="{4D1F63C7-D6BE-409E-9584-11973262C0A0}"/>
              </a:ext>
            </a:extLst>
          </p:cNvPr>
          <p:cNvSpPr/>
          <p:nvPr/>
        </p:nvSpPr>
        <p:spPr>
          <a:xfrm>
            <a:off x="4508104" y="3554345"/>
            <a:ext cx="2700000" cy="612000"/>
          </a:xfrm>
          <a:prstGeom prst="roundRect">
            <a:avLst/>
          </a:prstGeom>
          <a:solidFill>
            <a:srgbClr val="CDD3D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INTERVENTION 2 (S2)</a:t>
            </a:r>
          </a:p>
        </p:txBody>
      </p:sp>
      <p:cxnSp>
        <p:nvCxnSpPr>
          <p:cNvPr id="6" name="Straight Arrow Connector 5">
            <a:extLst>
              <a:ext uri="{FF2B5EF4-FFF2-40B4-BE49-F238E27FC236}">
                <a16:creationId xmlns:a16="http://schemas.microsoft.com/office/drawing/2014/main" id="{A2EE05FD-AAEF-470C-9C07-7583361027C1}"/>
              </a:ext>
            </a:extLst>
          </p:cNvPr>
          <p:cNvCxnSpPr>
            <a:cxnSpLocks/>
            <a:stCxn id="3" idx="2"/>
            <a:endCxn id="4" idx="0"/>
          </p:cNvCxnSpPr>
          <p:nvPr/>
        </p:nvCxnSpPr>
        <p:spPr>
          <a:xfrm flipH="1">
            <a:off x="2987593" y="2934369"/>
            <a:ext cx="2869809" cy="59550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64D33627-95E7-40AB-88EF-6E6D77101291}"/>
              </a:ext>
            </a:extLst>
          </p:cNvPr>
          <p:cNvCxnSpPr>
            <a:cxnSpLocks/>
            <a:stCxn id="3" idx="2"/>
            <a:endCxn id="13" idx="0"/>
          </p:cNvCxnSpPr>
          <p:nvPr/>
        </p:nvCxnSpPr>
        <p:spPr>
          <a:xfrm>
            <a:off x="5857402" y="2934369"/>
            <a:ext cx="702" cy="61997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AB217E31-4191-4C88-BE0F-46E98ED4D140}"/>
              </a:ext>
            </a:extLst>
          </p:cNvPr>
          <p:cNvCxnSpPr>
            <a:cxnSpLocks/>
            <a:stCxn id="3" idx="2"/>
            <a:endCxn id="12" idx="0"/>
          </p:cNvCxnSpPr>
          <p:nvPr/>
        </p:nvCxnSpPr>
        <p:spPr>
          <a:xfrm>
            <a:off x="5857402" y="2934369"/>
            <a:ext cx="2849266" cy="61106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 name="Rectangle: Rounded Corners 28">
            <a:extLst>
              <a:ext uri="{FF2B5EF4-FFF2-40B4-BE49-F238E27FC236}">
                <a16:creationId xmlns:a16="http://schemas.microsoft.com/office/drawing/2014/main" id="{FAED8D05-3C0F-4C11-97B4-5E83233D34FC}"/>
              </a:ext>
            </a:extLst>
          </p:cNvPr>
          <p:cNvSpPr/>
          <p:nvPr/>
        </p:nvSpPr>
        <p:spPr>
          <a:xfrm>
            <a:off x="180580" y="4438962"/>
            <a:ext cx="1315233" cy="612000"/>
          </a:xfrm>
          <a:prstGeom prst="roundRect">
            <a:avLst/>
          </a:prstGeom>
          <a:solidFill>
            <a:srgbClr val="87A9A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2 WEEKS</a:t>
            </a:r>
          </a:p>
        </p:txBody>
      </p:sp>
      <p:sp>
        <p:nvSpPr>
          <p:cNvPr id="30" name="Rectangle: Rounded Corners 29">
            <a:extLst>
              <a:ext uri="{FF2B5EF4-FFF2-40B4-BE49-F238E27FC236}">
                <a16:creationId xmlns:a16="http://schemas.microsoft.com/office/drawing/2014/main" id="{CEF1FD0D-6221-4A2E-A9EC-CB4A7EA3BF46}"/>
              </a:ext>
            </a:extLst>
          </p:cNvPr>
          <p:cNvSpPr/>
          <p:nvPr/>
        </p:nvSpPr>
        <p:spPr>
          <a:xfrm>
            <a:off x="180579" y="5329224"/>
            <a:ext cx="1315233" cy="588723"/>
          </a:xfrm>
          <a:prstGeom prst="roundRect">
            <a:avLst/>
          </a:prstGeom>
          <a:solidFill>
            <a:srgbClr val="87A9A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60 DAYS</a:t>
            </a:r>
          </a:p>
        </p:txBody>
      </p:sp>
      <p:sp>
        <p:nvSpPr>
          <p:cNvPr id="32" name="Rectangle: Rounded Corners 31">
            <a:extLst>
              <a:ext uri="{FF2B5EF4-FFF2-40B4-BE49-F238E27FC236}">
                <a16:creationId xmlns:a16="http://schemas.microsoft.com/office/drawing/2014/main" id="{2C92BC8E-A05D-43AF-A394-E2234F78E98C}"/>
              </a:ext>
            </a:extLst>
          </p:cNvPr>
          <p:cNvSpPr/>
          <p:nvPr/>
        </p:nvSpPr>
        <p:spPr>
          <a:xfrm>
            <a:off x="1637593" y="4447988"/>
            <a:ext cx="2700000" cy="6120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FF0000"/>
                </a:solidFill>
              </a:rPr>
              <a:t>Thank you card </a:t>
            </a:r>
            <a:r>
              <a:rPr lang="en-GB" dirty="0">
                <a:solidFill>
                  <a:schemeClr val="tx1"/>
                </a:solidFill>
              </a:rPr>
              <a:t>and </a:t>
            </a:r>
            <a:r>
              <a:rPr lang="en-GB" dirty="0">
                <a:solidFill>
                  <a:srgbClr val="FF0000"/>
                </a:solidFill>
              </a:rPr>
              <a:t>trial item</a:t>
            </a:r>
            <a:r>
              <a:rPr lang="en-GB" dirty="0">
                <a:solidFill>
                  <a:schemeClr val="tx1"/>
                </a:solidFill>
              </a:rPr>
              <a:t> with </a:t>
            </a:r>
            <a:r>
              <a:rPr lang="en-GB" dirty="0">
                <a:solidFill>
                  <a:srgbClr val="FF0000"/>
                </a:solidFill>
              </a:rPr>
              <a:t>trial wording</a:t>
            </a:r>
          </a:p>
        </p:txBody>
      </p:sp>
      <p:sp>
        <p:nvSpPr>
          <p:cNvPr id="39" name="Rectangle: Rounded Corners 38">
            <a:extLst>
              <a:ext uri="{FF2B5EF4-FFF2-40B4-BE49-F238E27FC236}">
                <a16:creationId xmlns:a16="http://schemas.microsoft.com/office/drawing/2014/main" id="{FACB4110-90B8-46EC-9F76-944FED0E55BE}"/>
              </a:ext>
            </a:extLst>
          </p:cNvPr>
          <p:cNvSpPr/>
          <p:nvPr/>
        </p:nvSpPr>
        <p:spPr>
          <a:xfrm>
            <a:off x="1637593" y="5305947"/>
            <a:ext cx="2700000" cy="6120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Follow-up letter with </a:t>
            </a:r>
            <a:r>
              <a:rPr lang="en-GB" dirty="0">
                <a:solidFill>
                  <a:srgbClr val="FF0000"/>
                </a:solidFill>
              </a:rPr>
              <a:t>trial wording</a:t>
            </a:r>
          </a:p>
        </p:txBody>
      </p:sp>
      <p:sp>
        <p:nvSpPr>
          <p:cNvPr id="40" name="Rectangle: Rounded Corners 39">
            <a:extLst>
              <a:ext uri="{FF2B5EF4-FFF2-40B4-BE49-F238E27FC236}">
                <a16:creationId xmlns:a16="http://schemas.microsoft.com/office/drawing/2014/main" id="{6365D54A-8F10-41F3-B47D-335CD4E0FC54}"/>
              </a:ext>
            </a:extLst>
          </p:cNvPr>
          <p:cNvSpPr/>
          <p:nvPr/>
        </p:nvSpPr>
        <p:spPr>
          <a:xfrm>
            <a:off x="4508104" y="5312751"/>
            <a:ext cx="2700000" cy="6120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Follow-up letter with </a:t>
            </a:r>
            <a:r>
              <a:rPr lang="en-GB" dirty="0">
                <a:solidFill>
                  <a:srgbClr val="FF0000"/>
                </a:solidFill>
              </a:rPr>
              <a:t>trial wording</a:t>
            </a:r>
          </a:p>
        </p:txBody>
      </p:sp>
      <p:sp>
        <p:nvSpPr>
          <p:cNvPr id="41" name="Rectangle: Rounded Corners 40">
            <a:extLst>
              <a:ext uri="{FF2B5EF4-FFF2-40B4-BE49-F238E27FC236}">
                <a16:creationId xmlns:a16="http://schemas.microsoft.com/office/drawing/2014/main" id="{A2E5067F-B9B9-44CC-9C12-7D2DA0055ABA}"/>
              </a:ext>
            </a:extLst>
          </p:cNvPr>
          <p:cNvSpPr/>
          <p:nvPr/>
        </p:nvSpPr>
        <p:spPr>
          <a:xfrm>
            <a:off x="4508104" y="4447988"/>
            <a:ext cx="2700000" cy="6480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FF0000"/>
                </a:solidFill>
              </a:rPr>
              <a:t>Thank you card </a:t>
            </a:r>
            <a:r>
              <a:rPr lang="en-GB" dirty="0">
                <a:solidFill>
                  <a:schemeClr val="tx1"/>
                </a:solidFill>
              </a:rPr>
              <a:t>with </a:t>
            </a:r>
            <a:r>
              <a:rPr lang="en-GB" dirty="0">
                <a:solidFill>
                  <a:srgbClr val="FF0000"/>
                </a:solidFill>
              </a:rPr>
              <a:t>trial wording</a:t>
            </a:r>
          </a:p>
        </p:txBody>
      </p:sp>
      <p:sp>
        <p:nvSpPr>
          <p:cNvPr id="43" name="Rectangle: Rounded Corners 42">
            <a:extLst>
              <a:ext uri="{FF2B5EF4-FFF2-40B4-BE49-F238E27FC236}">
                <a16:creationId xmlns:a16="http://schemas.microsoft.com/office/drawing/2014/main" id="{0A45956B-D2B4-46EB-A2E6-1552C5A523C9}"/>
              </a:ext>
            </a:extLst>
          </p:cNvPr>
          <p:cNvSpPr/>
          <p:nvPr/>
        </p:nvSpPr>
        <p:spPr>
          <a:xfrm>
            <a:off x="4507402" y="6141514"/>
            <a:ext cx="2700000" cy="6120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Follow-up letter with </a:t>
            </a:r>
            <a:r>
              <a:rPr lang="en-GB" dirty="0">
                <a:solidFill>
                  <a:srgbClr val="FF0000"/>
                </a:solidFill>
              </a:rPr>
              <a:t>trial wording</a:t>
            </a:r>
            <a:r>
              <a:rPr lang="en-GB" dirty="0">
                <a:solidFill>
                  <a:schemeClr val="tx1"/>
                </a:solidFill>
              </a:rPr>
              <a:t>, and Qs</a:t>
            </a:r>
          </a:p>
        </p:txBody>
      </p:sp>
      <p:sp>
        <p:nvSpPr>
          <p:cNvPr id="44" name="Rectangle: Rounded Corners 43">
            <a:extLst>
              <a:ext uri="{FF2B5EF4-FFF2-40B4-BE49-F238E27FC236}">
                <a16:creationId xmlns:a16="http://schemas.microsoft.com/office/drawing/2014/main" id="{D64E5972-BAD7-4FD4-9719-CBBA4B222F80}"/>
              </a:ext>
            </a:extLst>
          </p:cNvPr>
          <p:cNvSpPr/>
          <p:nvPr/>
        </p:nvSpPr>
        <p:spPr>
          <a:xfrm>
            <a:off x="7356668" y="6141514"/>
            <a:ext cx="2700000" cy="6120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Follow-up letter with standard wording, and Qs</a:t>
            </a:r>
          </a:p>
        </p:txBody>
      </p:sp>
      <p:sp>
        <p:nvSpPr>
          <p:cNvPr id="45" name="Rectangle: Rounded Corners 44">
            <a:extLst>
              <a:ext uri="{FF2B5EF4-FFF2-40B4-BE49-F238E27FC236}">
                <a16:creationId xmlns:a16="http://schemas.microsoft.com/office/drawing/2014/main" id="{DC937463-58D1-4B1B-8C4B-BA5DAF1BF47D}"/>
              </a:ext>
            </a:extLst>
          </p:cNvPr>
          <p:cNvSpPr/>
          <p:nvPr/>
        </p:nvSpPr>
        <p:spPr>
          <a:xfrm>
            <a:off x="7356668" y="5305947"/>
            <a:ext cx="2700000" cy="6120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Follow-up letter with standard wording</a:t>
            </a:r>
          </a:p>
        </p:txBody>
      </p:sp>
      <p:sp>
        <p:nvSpPr>
          <p:cNvPr id="46" name="Rectangle: Rounded Corners 45">
            <a:extLst>
              <a:ext uri="{FF2B5EF4-FFF2-40B4-BE49-F238E27FC236}">
                <a16:creationId xmlns:a16="http://schemas.microsoft.com/office/drawing/2014/main" id="{9A289847-C6A5-4CB5-9E56-45938253BF3D}"/>
              </a:ext>
            </a:extLst>
          </p:cNvPr>
          <p:cNvSpPr/>
          <p:nvPr/>
        </p:nvSpPr>
        <p:spPr>
          <a:xfrm>
            <a:off x="7356668" y="4465262"/>
            <a:ext cx="2700000" cy="6120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Usual process (no thank you card)</a:t>
            </a:r>
          </a:p>
        </p:txBody>
      </p:sp>
      <p:sp>
        <p:nvSpPr>
          <p:cNvPr id="58" name="Rectangle: Rounded Corners 57">
            <a:extLst>
              <a:ext uri="{FF2B5EF4-FFF2-40B4-BE49-F238E27FC236}">
                <a16:creationId xmlns:a16="http://schemas.microsoft.com/office/drawing/2014/main" id="{D2E309EF-FE50-4CAF-AC82-EDD784F77DED}"/>
              </a:ext>
            </a:extLst>
          </p:cNvPr>
          <p:cNvSpPr/>
          <p:nvPr/>
        </p:nvSpPr>
        <p:spPr>
          <a:xfrm>
            <a:off x="10226477" y="4315147"/>
            <a:ext cx="1784942" cy="2452095"/>
          </a:xfrm>
          <a:prstGeom prst="roundRect">
            <a:avLst/>
          </a:prstGeom>
          <a:solidFill>
            <a:srgbClr val="87A9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solidFill>
                <a:srgbClr val="53599A"/>
              </a:solidFill>
            </a:endParaRPr>
          </a:p>
        </p:txBody>
      </p:sp>
      <p:sp>
        <p:nvSpPr>
          <p:cNvPr id="67" name="Oval 66">
            <a:extLst>
              <a:ext uri="{FF2B5EF4-FFF2-40B4-BE49-F238E27FC236}">
                <a16:creationId xmlns:a16="http://schemas.microsoft.com/office/drawing/2014/main" id="{337320BD-458D-4476-BBEF-DDA966A59BC0}"/>
              </a:ext>
            </a:extLst>
          </p:cNvPr>
          <p:cNvSpPr/>
          <p:nvPr/>
        </p:nvSpPr>
        <p:spPr>
          <a:xfrm>
            <a:off x="32156" y="2356555"/>
            <a:ext cx="2598309" cy="84782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rgbClr val="FF0000"/>
                </a:solidFill>
              </a:rPr>
              <a:t>Self-Categorisation Theory-based intervention</a:t>
            </a:r>
          </a:p>
        </p:txBody>
      </p:sp>
      <p:sp>
        <p:nvSpPr>
          <p:cNvPr id="5" name="TextBox 4"/>
          <p:cNvSpPr txBox="1"/>
          <p:nvPr/>
        </p:nvSpPr>
        <p:spPr>
          <a:xfrm>
            <a:off x="10205232" y="4447988"/>
            <a:ext cx="1897726" cy="2862322"/>
          </a:xfrm>
          <a:prstGeom prst="rect">
            <a:avLst/>
          </a:prstGeom>
          <a:noFill/>
        </p:spPr>
        <p:txBody>
          <a:bodyPr wrap="square" rtlCol="0">
            <a:spAutoFit/>
          </a:bodyPr>
          <a:lstStyle/>
          <a:p>
            <a:pPr algn="ctr"/>
            <a:r>
              <a:rPr lang="en-GB" b="1" dirty="0"/>
              <a:t>Outcomes</a:t>
            </a:r>
          </a:p>
          <a:p>
            <a:pPr marL="342900" indent="-342900">
              <a:buAutoNum type="arabicPeriod"/>
            </a:pPr>
            <a:r>
              <a:rPr lang="en-GB" b="1" dirty="0"/>
              <a:t>Return rates for 6 month Q</a:t>
            </a:r>
          </a:p>
          <a:p>
            <a:pPr marL="342900" indent="-342900">
              <a:buAutoNum type="arabicPeriod"/>
            </a:pPr>
            <a:r>
              <a:rPr lang="en-GB" b="1" dirty="0"/>
              <a:t>Cost per additional Q returned</a:t>
            </a:r>
          </a:p>
          <a:p>
            <a:pPr marL="342900" indent="-342900">
              <a:buFontTx/>
              <a:buAutoNum type="arabicPeriod"/>
            </a:pPr>
            <a:r>
              <a:rPr lang="en-GB" b="1" dirty="0"/>
              <a:t>Measure of group ID</a:t>
            </a:r>
          </a:p>
          <a:p>
            <a:pPr algn="ctr"/>
            <a:endParaRPr lang="en-GB" b="1" dirty="0"/>
          </a:p>
          <a:p>
            <a:pPr marL="342900" indent="-342900" algn="ctr">
              <a:buAutoNum type="arabicPeriod"/>
            </a:pPr>
            <a:endParaRPr lang="en-GB" b="1" dirty="0"/>
          </a:p>
        </p:txBody>
      </p:sp>
      <p:pic>
        <p:nvPicPr>
          <p:cNvPr id="26" name="Picture 25">
            <a:extLst>
              <a:ext uri="{FF2B5EF4-FFF2-40B4-BE49-F238E27FC236}">
                <a16:creationId xmlns:a16="http://schemas.microsoft.com/office/drawing/2014/main" id="{DBFCBE49-A546-4F49-A828-B1804234C519}"/>
              </a:ext>
            </a:extLst>
          </p:cNvPr>
          <p:cNvPicPr>
            <a:picLocks noChangeAspect="1"/>
          </p:cNvPicPr>
          <p:nvPr/>
        </p:nvPicPr>
        <p:blipFill>
          <a:blip r:embed="rId3"/>
          <a:stretch>
            <a:fillRect/>
          </a:stretch>
        </p:blipFill>
        <p:spPr>
          <a:xfrm>
            <a:off x="10027156" y="209550"/>
            <a:ext cx="1971758" cy="485387"/>
          </a:xfrm>
          <a:prstGeom prst="rect">
            <a:avLst/>
          </a:prstGeom>
        </p:spPr>
      </p:pic>
      <p:sp>
        <p:nvSpPr>
          <p:cNvPr id="8" name="TextBox 7"/>
          <p:cNvSpPr txBox="1"/>
          <p:nvPr/>
        </p:nvSpPr>
        <p:spPr>
          <a:xfrm>
            <a:off x="1411758" y="2561694"/>
            <a:ext cx="9368483" cy="3046988"/>
          </a:xfrm>
          <a:prstGeom prst="rect">
            <a:avLst/>
          </a:prstGeom>
          <a:solidFill>
            <a:schemeClr val="accent4">
              <a:lumMod val="40000"/>
              <a:lumOff val="60000"/>
            </a:schemeClr>
          </a:solidFill>
        </p:spPr>
        <p:txBody>
          <a:bodyPr wrap="square" rtlCol="0">
            <a:spAutoFit/>
          </a:bodyPr>
          <a:lstStyle/>
          <a:p>
            <a:pPr algn="ctr"/>
            <a:r>
              <a:rPr lang="en-GB" sz="3200" b="1" dirty="0"/>
              <a:t>SWAT enrolment and post-hospital discharge data collection managed by NICTU</a:t>
            </a:r>
          </a:p>
          <a:p>
            <a:pPr algn="ctr"/>
            <a:endParaRPr lang="en-GB" sz="3200" b="1" dirty="0"/>
          </a:p>
          <a:p>
            <a:pPr algn="ctr"/>
            <a:r>
              <a:rPr lang="en-GB" sz="3200" b="1" dirty="0"/>
              <a:t>KEY INPUT FROM SITES: </a:t>
            </a:r>
          </a:p>
          <a:p>
            <a:pPr algn="ctr"/>
            <a:r>
              <a:rPr lang="en-GB" sz="3200" b="1" dirty="0"/>
              <a:t>Tracking date of hospital discharge and timely data entry on eCRF</a:t>
            </a:r>
            <a:endParaRPr lang="en-GB" sz="3200" b="1" dirty="0">
              <a:solidFill>
                <a:srgbClr val="FF0000"/>
              </a:solidFill>
            </a:endParaRPr>
          </a:p>
        </p:txBody>
      </p:sp>
      <p:sp>
        <p:nvSpPr>
          <p:cNvPr id="10" name="Slide Number Placeholder 9"/>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381C65-8DCE-8648-A273-8AD102DBEA6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33" name="TextBox 32"/>
          <p:cNvSpPr txBox="1"/>
          <p:nvPr/>
        </p:nvSpPr>
        <p:spPr>
          <a:xfrm>
            <a:off x="42864" y="6538912"/>
            <a:ext cx="3675484" cy="369332"/>
          </a:xfrm>
          <a:prstGeom prst="rect">
            <a:avLst/>
          </a:prstGeom>
          <a:solidFill>
            <a:schemeClr val="bg1"/>
          </a:solidFill>
        </p:spPr>
        <p:txBody>
          <a:bodyPr wrap="square" rtlCol="0">
            <a:spAutoFit/>
          </a:bodyPr>
          <a:lstStyle/>
          <a:p>
            <a:endParaRPr lang="en-GB" dirty="0"/>
          </a:p>
        </p:txBody>
      </p:sp>
      <p:sp>
        <p:nvSpPr>
          <p:cNvPr id="31" name="Rectangle: Rounded Corners 30">
            <a:extLst>
              <a:ext uri="{FF2B5EF4-FFF2-40B4-BE49-F238E27FC236}">
                <a16:creationId xmlns:a16="http://schemas.microsoft.com/office/drawing/2014/main" id="{6966A77B-33A7-4C89-A01D-3EC0242C2706}"/>
              </a:ext>
            </a:extLst>
          </p:cNvPr>
          <p:cNvSpPr/>
          <p:nvPr/>
        </p:nvSpPr>
        <p:spPr>
          <a:xfrm>
            <a:off x="180581" y="6202471"/>
            <a:ext cx="1315233" cy="588723"/>
          </a:xfrm>
          <a:prstGeom prst="roundRect">
            <a:avLst/>
          </a:prstGeom>
          <a:solidFill>
            <a:srgbClr val="87A9A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6 MONTHS</a:t>
            </a:r>
          </a:p>
        </p:txBody>
      </p:sp>
      <p:sp>
        <p:nvSpPr>
          <p:cNvPr id="42" name="Rectangle: Rounded Corners 41">
            <a:extLst>
              <a:ext uri="{FF2B5EF4-FFF2-40B4-BE49-F238E27FC236}">
                <a16:creationId xmlns:a16="http://schemas.microsoft.com/office/drawing/2014/main" id="{9300690B-8413-4DDE-BCBE-31FCE2AFF39A}"/>
              </a:ext>
            </a:extLst>
          </p:cNvPr>
          <p:cNvSpPr/>
          <p:nvPr/>
        </p:nvSpPr>
        <p:spPr>
          <a:xfrm>
            <a:off x="1654015" y="6155242"/>
            <a:ext cx="2700000" cy="6120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Follow-up letter with </a:t>
            </a:r>
            <a:r>
              <a:rPr lang="en-GB" dirty="0">
                <a:solidFill>
                  <a:srgbClr val="FF0000"/>
                </a:solidFill>
              </a:rPr>
              <a:t>trial wording</a:t>
            </a:r>
            <a:r>
              <a:rPr lang="en-GB" dirty="0">
                <a:solidFill>
                  <a:schemeClr val="tx1"/>
                </a:solidFill>
              </a:rPr>
              <a:t>, and Qs</a:t>
            </a:r>
          </a:p>
        </p:txBody>
      </p:sp>
    </p:spTree>
    <p:extLst>
      <p:ext uri="{BB962C8B-B14F-4D97-AF65-F5344CB8AC3E}">
        <p14:creationId xmlns:p14="http://schemas.microsoft.com/office/powerpoint/2010/main" val="5335404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38200" y="365125"/>
            <a:ext cx="10515600" cy="1325563"/>
          </a:xfrm>
        </p:spPr>
        <p:txBody>
          <a:bodyPr/>
          <a:lstStyle/>
          <a:p>
            <a:r>
              <a:rPr lang="en-GB" b="1" dirty="0">
                <a:solidFill>
                  <a:schemeClr val="tx1">
                    <a:lumMod val="50000"/>
                    <a:lumOff val="50000"/>
                  </a:schemeClr>
                </a:solidFill>
              </a:rPr>
              <a:t>General </a:t>
            </a:r>
            <a:endParaRPr lang="en-GB" dirty="0"/>
          </a:p>
        </p:txBody>
      </p:sp>
      <p:sp>
        <p:nvSpPr>
          <p:cNvPr id="3" name="Content Placeholder 2"/>
          <p:cNvSpPr>
            <a:spLocks noGrp="1"/>
          </p:cNvSpPr>
          <p:nvPr>
            <p:ph idx="1"/>
          </p:nvPr>
        </p:nvSpPr>
        <p:spPr/>
        <p:txBody>
          <a:bodyPr/>
          <a:lstStyle/>
          <a:p>
            <a:r>
              <a:rPr lang="en-GB" dirty="0"/>
              <a:t>Introduction to trial team</a:t>
            </a:r>
          </a:p>
          <a:p>
            <a:pPr marL="0" indent="0">
              <a:buNone/>
            </a:pPr>
            <a:endParaRPr lang="en-GB" dirty="0"/>
          </a:p>
          <a:p>
            <a:r>
              <a:rPr lang="en-GB" dirty="0"/>
              <a:t>Enter name, role, organisation in the chat function</a:t>
            </a:r>
          </a:p>
          <a:p>
            <a:endParaRPr lang="en-GB" dirty="0"/>
          </a:p>
          <a:p>
            <a:r>
              <a:rPr lang="en-GB" dirty="0"/>
              <a:t>Session recording</a:t>
            </a:r>
          </a:p>
          <a:p>
            <a:endParaRPr lang="en-GB" dirty="0"/>
          </a:p>
          <a:p>
            <a:r>
              <a:rPr lang="en-GB" dirty="0"/>
              <a:t>Please contact the trial team for dates and times of other sessions should other colleagues need to attend</a:t>
            </a:r>
          </a:p>
        </p:txBody>
      </p:sp>
      <p:pic>
        <p:nvPicPr>
          <p:cNvPr id="4" name="Picture 3">
            <a:extLst>
              <a:ext uri="{FF2B5EF4-FFF2-40B4-BE49-F238E27FC236}">
                <a16:creationId xmlns:a16="http://schemas.microsoft.com/office/drawing/2014/main" id="{E0F1384C-5AB8-44AA-B6BA-8A6995953595}"/>
              </a:ext>
            </a:extLst>
          </p:cNvPr>
          <p:cNvPicPr>
            <a:picLocks noChangeAspect="1"/>
          </p:cNvPicPr>
          <p:nvPr/>
        </p:nvPicPr>
        <p:blipFill>
          <a:blip r:embed="rId2"/>
          <a:stretch>
            <a:fillRect/>
          </a:stretch>
        </p:blipFill>
        <p:spPr>
          <a:xfrm>
            <a:off x="10027156" y="209550"/>
            <a:ext cx="1971758" cy="485387"/>
          </a:xfrm>
          <a:prstGeom prst="rect">
            <a:avLst/>
          </a:prstGeom>
        </p:spPr>
      </p:pic>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381C65-8DCE-8648-A273-8AD102DBEA6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059400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idx="4294967295"/>
          </p:nvPr>
        </p:nvSpPr>
        <p:spPr>
          <a:xfrm>
            <a:off x="838200" y="365125"/>
            <a:ext cx="10515600" cy="1325563"/>
          </a:xfrm>
        </p:spPr>
        <p:txBody>
          <a:bodyPr/>
          <a:lstStyle/>
          <a:p>
            <a:r>
              <a:rPr lang="en-GB" b="1" dirty="0">
                <a:solidFill>
                  <a:schemeClr val="tx1">
                    <a:lumMod val="50000"/>
                    <a:lumOff val="50000"/>
                  </a:schemeClr>
                </a:solidFill>
              </a:rPr>
              <a:t>Sample Study</a:t>
            </a:r>
          </a:p>
        </p:txBody>
      </p:sp>
      <p:sp>
        <p:nvSpPr>
          <p:cNvPr id="8" name="Content Placeholder 7"/>
          <p:cNvSpPr>
            <a:spLocks noGrp="1"/>
          </p:cNvSpPr>
          <p:nvPr>
            <p:ph idx="1"/>
          </p:nvPr>
        </p:nvSpPr>
        <p:spPr>
          <a:xfrm>
            <a:off x="825500" y="1419224"/>
            <a:ext cx="11173414" cy="4816475"/>
          </a:xfrm>
        </p:spPr>
        <p:txBody>
          <a:bodyPr>
            <a:normAutofit lnSpcReduction="10000"/>
          </a:bodyPr>
          <a:lstStyle/>
          <a:p>
            <a:r>
              <a:rPr lang="en-GB" sz="3200" dirty="0">
                <a:effectLst/>
                <a:latin typeface="Calibri" panose="020F0502020204030204" pitchFamily="34" charset="0"/>
                <a:ea typeface="Times New Roman" panose="02020603050405020304" pitchFamily="18" charset="0"/>
                <a:cs typeface="Times New Roman" panose="02020603050405020304" pitchFamily="18" charset="0"/>
              </a:rPr>
              <a:t>Biological samples (sputum and blood) will be collected at sites giving agreement and infrastructure in place to support</a:t>
            </a:r>
          </a:p>
          <a:p>
            <a:pPr lvl="1"/>
            <a:r>
              <a:rPr lang="en-GB" sz="3200" dirty="0">
                <a:effectLst/>
                <a:latin typeface="Calibri" panose="020F0502020204030204" pitchFamily="34" charset="0"/>
                <a:ea typeface="Times New Roman" panose="02020603050405020304" pitchFamily="18" charset="0"/>
                <a:cs typeface="Times New Roman" panose="02020603050405020304" pitchFamily="18" charset="0"/>
              </a:rPr>
              <a:t>Sample collection at Day 0, 3, and 7</a:t>
            </a:r>
          </a:p>
          <a:p>
            <a:pPr lvl="1"/>
            <a:r>
              <a:rPr lang="en-GB" sz="3200" dirty="0">
                <a:effectLst/>
                <a:latin typeface="Calibri" panose="020F0502020204030204" pitchFamily="34" charset="0"/>
                <a:ea typeface="Times New Roman" panose="02020603050405020304" pitchFamily="18" charset="0"/>
                <a:cs typeface="Times New Roman" panose="02020603050405020304" pitchFamily="18" charset="0"/>
              </a:rPr>
              <a:t>Patients with suspected or confirmed COVID-19 disease </a:t>
            </a:r>
            <a:r>
              <a:rPr lang="en-GB" sz="32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will not </a:t>
            </a:r>
            <a:r>
              <a:rPr lang="en-GB" sz="3200" dirty="0">
                <a:effectLst/>
                <a:latin typeface="Calibri" panose="020F0502020204030204" pitchFamily="34" charset="0"/>
                <a:ea typeface="Times New Roman" panose="02020603050405020304" pitchFamily="18" charset="0"/>
                <a:cs typeface="Times New Roman" panose="02020603050405020304" pitchFamily="18" charset="0"/>
              </a:rPr>
              <a:t>have samples collected</a:t>
            </a:r>
          </a:p>
          <a:p>
            <a:pPr lvl="1"/>
            <a:r>
              <a:rPr lang="en-GB" sz="3200" dirty="0">
                <a:latin typeface="Calibri" panose="020F0502020204030204" pitchFamily="34" charset="0"/>
                <a:ea typeface="Times New Roman" panose="02020603050405020304" pitchFamily="18" charset="0"/>
                <a:cs typeface="Times New Roman" panose="02020603050405020304" pitchFamily="18" charset="0"/>
              </a:rPr>
              <a:t>Investigator Site File will include sample study guidelines</a:t>
            </a:r>
          </a:p>
          <a:p>
            <a:pPr lvl="1"/>
            <a:r>
              <a:rPr lang="en-GB" sz="3200" b="1"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Bloods ONLY</a:t>
            </a:r>
            <a:r>
              <a:rPr lang="en-GB" sz="3200" dirty="0">
                <a:latin typeface="Calibri" panose="020F0502020204030204" pitchFamily="34" charset="0"/>
                <a:ea typeface="Times New Roman" panose="02020603050405020304" pitchFamily="18" charset="0"/>
                <a:cs typeface="Times New Roman" panose="02020603050405020304" pitchFamily="18" charset="0"/>
              </a:rPr>
              <a:t> to begin with</a:t>
            </a:r>
          </a:p>
          <a:p>
            <a:pPr lvl="1"/>
            <a:r>
              <a:rPr lang="en-GB" sz="3200" dirty="0">
                <a:latin typeface="Calibri" panose="020F0502020204030204" pitchFamily="34" charset="0"/>
                <a:ea typeface="Times New Roman" panose="02020603050405020304" pitchFamily="18" charset="0"/>
                <a:cs typeface="Times New Roman" panose="02020603050405020304" pitchFamily="18" charset="0"/>
              </a:rPr>
              <a:t>Selected sites will be involved in Sputum sample collection (details to follow) </a:t>
            </a:r>
          </a:p>
          <a:p>
            <a:pPr lvl="1"/>
            <a:r>
              <a:rPr lang="en-GB" sz="3200" dirty="0">
                <a:latin typeface="Calibri" panose="020F0502020204030204" pitchFamily="34" charset="0"/>
                <a:ea typeface="Times New Roman" panose="02020603050405020304" pitchFamily="18" charset="0"/>
                <a:cs typeface="Times New Roman" panose="02020603050405020304" pitchFamily="18" charset="0"/>
              </a:rPr>
              <a:t>Technician contact: John Conlon (QUB) </a:t>
            </a:r>
            <a:r>
              <a:rPr lang="en-GB" sz="3200" dirty="0">
                <a:latin typeface="Calibri" panose="020F0502020204030204" pitchFamily="34" charset="0"/>
                <a:ea typeface="Times New Roman" panose="02020603050405020304" pitchFamily="18" charset="0"/>
                <a:cs typeface="Times New Roman" panose="02020603050405020304" pitchFamily="18" charset="0"/>
                <a:hlinkClick r:id="rId3"/>
              </a:rPr>
              <a:t>j.conlon@qub.ac.uk</a:t>
            </a:r>
            <a:endParaRPr lang="en-GB" sz="3200" dirty="0">
              <a:latin typeface="Calibri" panose="020F0502020204030204" pitchFamily="34" charset="0"/>
              <a:ea typeface="Times New Roman" panose="02020603050405020304" pitchFamily="18" charset="0"/>
              <a:cs typeface="Times New Roman" panose="02020603050405020304" pitchFamily="18" charset="0"/>
            </a:endParaRPr>
          </a:p>
          <a:p>
            <a:pPr marL="457200" lvl="1" indent="0">
              <a:buNone/>
            </a:pPr>
            <a:endParaRPr lang="en-GB" sz="3200" dirty="0">
              <a:latin typeface="Arial" panose="020B0604020202020204" pitchFamily="34" charset="0"/>
              <a:ea typeface="Times New Roman" panose="02020603050405020304" pitchFamily="18" charset="0"/>
              <a:cs typeface="Times New Roman" panose="02020603050405020304" pitchFamily="18" charset="0"/>
            </a:endParaRPr>
          </a:p>
          <a:p>
            <a:pPr marL="0" indent="0">
              <a:buNone/>
            </a:pPr>
            <a:endParaRPr lang="en-GB" sz="3200" dirty="0"/>
          </a:p>
        </p:txBody>
      </p:sp>
      <p:pic>
        <p:nvPicPr>
          <p:cNvPr id="10" name="Picture 9">
            <a:extLst>
              <a:ext uri="{FF2B5EF4-FFF2-40B4-BE49-F238E27FC236}">
                <a16:creationId xmlns:a16="http://schemas.microsoft.com/office/drawing/2014/main" id="{762DB1D7-BE33-4B45-B1F1-85F3850F3EA4}"/>
              </a:ext>
            </a:extLst>
          </p:cNvPr>
          <p:cNvPicPr>
            <a:picLocks noChangeAspect="1"/>
          </p:cNvPicPr>
          <p:nvPr/>
        </p:nvPicPr>
        <p:blipFill>
          <a:blip r:embed="rId4"/>
          <a:stretch>
            <a:fillRect/>
          </a:stretch>
        </p:blipFill>
        <p:spPr>
          <a:xfrm>
            <a:off x="10027156" y="209550"/>
            <a:ext cx="1971758" cy="485387"/>
          </a:xfrm>
          <a:prstGeom prst="rect">
            <a:avLst/>
          </a:prstGeom>
        </p:spPr>
      </p:pic>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381C65-8DCE-8648-A273-8AD102DBEA6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8780637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idx="4294967295"/>
          </p:nvPr>
        </p:nvSpPr>
        <p:spPr>
          <a:xfrm>
            <a:off x="838200" y="365125"/>
            <a:ext cx="10515600" cy="1325563"/>
          </a:xfrm>
        </p:spPr>
        <p:txBody>
          <a:bodyPr/>
          <a:lstStyle/>
          <a:p>
            <a:r>
              <a:rPr lang="en-GB" b="1" dirty="0">
                <a:solidFill>
                  <a:schemeClr val="tx1">
                    <a:lumMod val="50000"/>
                    <a:lumOff val="50000"/>
                  </a:schemeClr>
                </a:solidFill>
              </a:rPr>
              <a:t>Sample Study</a:t>
            </a:r>
          </a:p>
        </p:txBody>
      </p:sp>
      <p:sp>
        <p:nvSpPr>
          <p:cNvPr id="8" name="Content Placeholder 7"/>
          <p:cNvSpPr>
            <a:spLocks noGrp="1"/>
          </p:cNvSpPr>
          <p:nvPr>
            <p:ph idx="1"/>
          </p:nvPr>
        </p:nvSpPr>
        <p:spPr>
          <a:xfrm>
            <a:off x="825500" y="1419224"/>
            <a:ext cx="11173414" cy="4816475"/>
          </a:xfrm>
        </p:spPr>
        <p:txBody>
          <a:bodyPr>
            <a:normAutofit/>
          </a:bodyPr>
          <a:lstStyle/>
          <a:p>
            <a:pPr marL="0" indent="0">
              <a:buNone/>
            </a:pPr>
            <a:endParaRPr lang="en-GB" sz="3200" dirty="0" smtClean="0">
              <a:latin typeface="Calibri" panose="020F0502020204030204" pitchFamily="34" charset="0"/>
              <a:ea typeface="Times New Roman" panose="02020603050405020304" pitchFamily="18" charset="0"/>
              <a:cs typeface="Times New Roman" panose="02020603050405020304" pitchFamily="18" charset="0"/>
              <a:hlinkClick r:id="rId3"/>
            </a:endParaRPr>
          </a:p>
          <a:p>
            <a:pPr marL="0" indent="0">
              <a:buNone/>
            </a:pPr>
            <a:endParaRPr lang="en-GB" sz="3200" dirty="0">
              <a:latin typeface="Calibri" panose="020F0502020204030204" pitchFamily="34" charset="0"/>
              <a:ea typeface="Times New Roman" panose="02020603050405020304" pitchFamily="18" charset="0"/>
              <a:cs typeface="Times New Roman" panose="02020603050405020304" pitchFamily="18" charset="0"/>
              <a:hlinkClick r:id="rId3"/>
            </a:endParaRPr>
          </a:p>
          <a:p>
            <a:pPr marL="0" indent="0">
              <a:buNone/>
            </a:pPr>
            <a:endParaRPr lang="en-GB" sz="3200" dirty="0" smtClean="0">
              <a:latin typeface="Calibri" panose="020F0502020204030204" pitchFamily="34" charset="0"/>
              <a:ea typeface="Times New Roman" panose="02020603050405020304" pitchFamily="18" charset="0"/>
              <a:cs typeface="Times New Roman" panose="02020603050405020304" pitchFamily="18" charset="0"/>
              <a:hlinkClick r:id="rId3"/>
            </a:endParaRPr>
          </a:p>
          <a:p>
            <a:pPr marL="0" indent="0">
              <a:buNone/>
            </a:pPr>
            <a:endParaRPr lang="en-GB" sz="3200" dirty="0">
              <a:latin typeface="Calibri" panose="020F0502020204030204" pitchFamily="34" charset="0"/>
              <a:ea typeface="Times New Roman" panose="02020603050405020304" pitchFamily="18" charset="0"/>
              <a:cs typeface="Times New Roman" panose="02020603050405020304" pitchFamily="18" charset="0"/>
              <a:hlinkClick r:id="rId3"/>
            </a:endParaRPr>
          </a:p>
          <a:p>
            <a:pPr marL="0" indent="0">
              <a:buNone/>
            </a:pPr>
            <a:endParaRPr lang="en-GB" sz="3200" dirty="0" smtClean="0">
              <a:latin typeface="Calibri" panose="020F0502020204030204" pitchFamily="34" charset="0"/>
              <a:ea typeface="Times New Roman" panose="02020603050405020304" pitchFamily="18" charset="0"/>
              <a:cs typeface="Times New Roman" panose="02020603050405020304" pitchFamily="18" charset="0"/>
              <a:hlinkClick r:id="rId3"/>
            </a:endParaRPr>
          </a:p>
          <a:p>
            <a:pPr marL="0" indent="0">
              <a:buNone/>
            </a:pPr>
            <a:endParaRPr lang="en-GB" sz="3200" dirty="0">
              <a:latin typeface="Calibri" panose="020F0502020204030204" pitchFamily="34" charset="0"/>
              <a:ea typeface="Times New Roman" panose="02020603050405020304" pitchFamily="18" charset="0"/>
              <a:cs typeface="Times New Roman" panose="02020603050405020304" pitchFamily="18" charset="0"/>
              <a:hlinkClick r:id="rId3"/>
            </a:endParaRPr>
          </a:p>
          <a:p>
            <a:pPr marL="0" indent="0">
              <a:buNone/>
            </a:pPr>
            <a:endParaRPr lang="en-GB" sz="3200" dirty="0" smtClean="0">
              <a:latin typeface="Calibri" panose="020F0502020204030204" pitchFamily="34" charset="0"/>
              <a:ea typeface="Times New Roman" panose="02020603050405020304" pitchFamily="18" charset="0"/>
              <a:cs typeface="Times New Roman" panose="02020603050405020304" pitchFamily="18" charset="0"/>
              <a:hlinkClick r:id="rId3"/>
            </a:endParaRPr>
          </a:p>
          <a:p>
            <a:pPr marL="0" indent="0">
              <a:buNone/>
            </a:pPr>
            <a:endParaRPr lang="en-GB" sz="3200" dirty="0"/>
          </a:p>
        </p:txBody>
      </p:sp>
      <p:pic>
        <p:nvPicPr>
          <p:cNvPr id="10" name="Picture 9">
            <a:extLst>
              <a:ext uri="{FF2B5EF4-FFF2-40B4-BE49-F238E27FC236}">
                <a16:creationId xmlns:a16="http://schemas.microsoft.com/office/drawing/2014/main" id="{762DB1D7-BE33-4B45-B1F1-85F3850F3EA4}"/>
              </a:ext>
            </a:extLst>
          </p:cNvPr>
          <p:cNvPicPr>
            <a:picLocks noChangeAspect="1"/>
          </p:cNvPicPr>
          <p:nvPr/>
        </p:nvPicPr>
        <p:blipFill>
          <a:blip r:embed="rId4"/>
          <a:stretch>
            <a:fillRect/>
          </a:stretch>
        </p:blipFill>
        <p:spPr>
          <a:xfrm>
            <a:off x="10027156" y="209550"/>
            <a:ext cx="1971758" cy="485387"/>
          </a:xfrm>
          <a:prstGeom prst="rect">
            <a:avLst/>
          </a:prstGeom>
        </p:spPr>
      </p:pic>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381C65-8DCE-8648-A273-8AD102DBEA6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16898" y="2134273"/>
            <a:ext cx="4515168" cy="3386376"/>
          </a:xfrm>
          <a:prstGeom prst="rect">
            <a:avLst/>
          </a:prstGeom>
        </p:spPr>
      </p:pic>
      <p:pic>
        <p:nvPicPr>
          <p:cNvPr id="4" name="Picture 3"/>
          <p:cNvPicPr>
            <a:picLocks noChangeAspect="1"/>
          </p:cNvPicPr>
          <p:nvPr/>
        </p:nvPicPr>
        <p:blipFill>
          <a:blip r:embed="rId6"/>
          <a:stretch>
            <a:fillRect/>
          </a:stretch>
        </p:blipFill>
        <p:spPr>
          <a:xfrm>
            <a:off x="825500" y="1597024"/>
            <a:ext cx="5924550" cy="46386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50557591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38200" y="365125"/>
            <a:ext cx="10515600" cy="1325563"/>
          </a:xfrm>
        </p:spPr>
        <p:txBody>
          <a:bodyPr/>
          <a:lstStyle/>
          <a:p>
            <a:r>
              <a:rPr lang="en-GB" b="1" dirty="0">
                <a:solidFill>
                  <a:schemeClr val="tx1">
                    <a:lumMod val="50000"/>
                    <a:lumOff val="50000"/>
                  </a:schemeClr>
                </a:solidFill>
              </a:rPr>
              <a:t>MARCH Study Timeline and Key Milestones</a:t>
            </a:r>
            <a:endParaRPr lang="en-GB" dirty="0"/>
          </a:p>
        </p:txBody>
      </p:sp>
      <p:pic>
        <p:nvPicPr>
          <p:cNvPr id="11" name="Content Placeholder 10"/>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99387" y="2471114"/>
            <a:ext cx="10393225" cy="2105319"/>
          </a:xfrm>
          <a:ln>
            <a:solidFill>
              <a:schemeClr val="tx1"/>
            </a:solidFill>
          </a:ln>
        </p:spPr>
      </p:pic>
      <p:cxnSp>
        <p:nvCxnSpPr>
          <p:cNvPr id="14" name="Straight Arrow Connector 13"/>
          <p:cNvCxnSpPr/>
          <p:nvPr/>
        </p:nvCxnSpPr>
        <p:spPr>
          <a:xfrm flipH="1">
            <a:off x="2132258" y="4617852"/>
            <a:ext cx="1" cy="27717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436077" y="4925727"/>
            <a:ext cx="1247096" cy="1169551"/>
          </a:xfrm>
          <a:prstGeom prst="rect">
            <a:avLst/>
          </a:prstGeom>
          <a:noFill/>
        </p:spPr>
        <p:txBody>
          <a:bodyPr wrap="square" rtlCol="0">
            <a:spAutoFit/>
          </a:bodyPr>
          <a:lstStyle/>
          <a:p>
            <a:pPr algn="ctr"/>
            <a:r>
              <a:rPr lang="en-GB" sz="1400" dirty="0"/>
              <a:t>1</a:t>
            </a:r>
            <a:r>
              <a:rPr lang="en-GB" sz="1400" baseline="30000" dirty="0"/>
              <a:t>st</a:t>
            </a:r>
            <a:r>
              <a:rPr lang="en-GB" sz="1400" dirty="0"/>
              <a:t> Nov 2021</a:t>
            </a:r>
          </a:p>
          <a:p>
            <a:pPr algn="ctr"/>
            <a:r>
              <a:rPr lang="en-GB" sz="1400" dirty="0"/>
              <a:t>Open for recruitment; 15 sites open</a:t>
            </a:r>
          </a:p>
          <a:p>
            <a:pPr algn="ctr"/>
            <a:r>
              <a:rPr lang="en-GB" sz="1400" dirty="0"/>
              <a:t> </a:t>
            </a:r>
          </a:p>
        </p:txBody>
      </p:sp>
      <p:cxnSp>
        <p:nvCxnSpPr>
          <p:cNvPr id="18" name="Straight Arrow Connector 17"/>
          <p:cNvCxnSpPr/>
          <p:nvPr/>
        </p:nvCxnSpPr>
        <p:spPr>
          <a:xfrm flipV="1">
            <a:off x="2733039" y="1983004"/>
            <a:ext cx="8627" cy="40544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707661" y="1439075"/>
            <a:ext cx="2068009" cy="523220"/>
          </a:xfrm>
          <a:prstGeom prst="rect">
            <a:avLst/>
          </a:prstGeom>
          <a:noFill/>
        </p:spPr>
        <p:txBody>
          <a:bodyPr wrap="square" rtlCol="0">
            <a:spAutoFit/>
          </a:bodyPr>
          <a:lstStyle/>
          <a:p>
            <a:pPr algn="ctr"/>
            <a:r>
              <a:rPr lang="en-GB" sz="1400" dirty="0"/>
              <a:t>31</a:t>
            </a:r>
            <a:r>
              <a:rPr lang="en-GB" sz="1400" baseline="30000" dirty="0"/>
              <a:t>st</a:t>
            </a:r>
            <a:r>
              <a:rPr lang="en-GB" sz="1400" dirty="0"/>
              <a:t> Jan 2022; </a:t>
            </a:r>
          </a:p>
          <a:p>
            <a:pPr algn="ctr"/>
            <a:r>
              <a:rPr lang="en-GB" sz="1400" dirty="0"/>
              <a:t>Further 15 sites open</a:t>
            </a:r>
          </a:p>
        </p:txBody>
      </p:sp>
      <p:sp>
        <p:nvSpPr>
          <p:cNvPr id="20" name="TextBox 19"/>
          <p:cNvSpPr txBox="1"/>
          <p:nvPr/>
        </p:nvSpPr>
        <p:spPr>
          <a:xfrm>
            <a:off x="2670766" y="4925727"/>
            <a:ext cx="1325084" cy="523220"/>
          </a:xfrm>
          <a:prstGeom prst="rect">
            <a:avLst/>
          </a:prstGeom>
          <a:noFill/>
        </p:spPr>
        <p:txBody>
          <a:bodyPr wrap="square" rtlCol="0">
            <a:spAutoFit/>
          </a:bodyPr>
          <a:lstStyle/>
          <a:p>
            <a:pPr algn="ctr"/>
            <a:r>
              <a:rPr lang="en-GB" sz="1400" dirty="0"/>
              <a:t>30</a:t>
            </a:r>
            <a:r>
              <a:rPr lang="en-GB" sz="1400" baseline="30000" dirty="0"/>
              <a:t>th</a:t>
            </a:r>
            <a:r>
              <a:rPr lang="en-GB" sz="1400" dirty="0"/>
              <a:t> April 2022; 40 sites open</a:t>
            </a:r>
          </a:p>
        </p:txBody>
      </p:sp>
      <p:cxnSp>
        <p:nvCxnSpPr>
          <p:cNvPr id="21" name="Straight Arrow Connector 20"/>
          <p:cNvCxnSpPr/>
          <p:nvPr/>
        </p:nvCxnSpPr>
        <p:spPr>
          <a:xfrm flipH="1">
            <a:off x="3344807" y="4650430"/>
            <a:ext cx="1" cy="27717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8394474" y="1480505"/>
            <a:ext cx="2068009" cy="523220"/>
          </a:xfrm>
          <a:prstGeom prst="rect">
            <a:avLst/>
          </a:prstGeom>
          <a:noFill/>
        </p:spPr>
        <p:txBody>
          <a:bodyPr wrap="square" rtlCol="0">
            <a:spAutoFit/>
          </a:bodyPr>
          <a:lstStyle/>
          <a:p>
            <a:pPr algn="ctr"/>
            <a:r>
              <a:rPr lang="en-GB" sz="1400" dirty="0"/>
              <a:t>30</a:t>
            </a:r>
            <a:r>
              <a:rPr lang="en-GB" sz="1400" baseline="30000" dirty="0"/>
              <a:t>th</a:t>
            </a:r>
            <a:r>
              <a:rPr lang="en-GB" sz="1400" dirty="0"/>
              <a:t> Oct 2024;</a:t>
            </a:r>
          </a:p>
          <a:p>
            <a:pPr algn="ctr"/>
            <a:r>
              <a:rPr lang="en-GB" sz="1400" dirty="0"/>
              <a:t>1956 patients recruited</a:t>
            </a:r>
          </a:p>
        </p:txBody>
      </p:sp>
      <p:cxnSp>
        <p:nvCxnSpPr>
          <p:cNvPr id="24" name="Straight Arrow Connector 23"/>
          <p:cNvCxnSpPr/>
          <p:nvPr/>
        </p:nvCxnSpPr>
        <p:spPr>
          <a:xfrm flipV="1">
            <a:off x="9428479" y="2052604"/>
            <a:ext cx="8627" cy="40544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50B4E2D6-853B-4C74-8A6D-ABCBFA2BAD84}"/>
              </a:ext>
            </a:extLst>
          </p:cNvPr>
          <p:cNvPicPr>
            <a:picLocks noChangeAspect="1"/>
          </p:cNvPicPr>
          <p:nvPr/>
        </p:nvPicPr>
        <p:blipFill>
          <a:blip r:embed="rId3"/>
          <a:stretch>
            <a:fillRect/>
          </a:stretch>
        </p:blipFill>
        <p:spPr>
          <a:xfrm>
            <a:off x="10027156" y="209550"/>
            <a:ext cx="1971758" cy="485387"/>
          </a:xfrm>
          <a:prstGeom prst="rect">
            <a:avLst/>
          </a:prstGeom>
        </p:spPr>
      </p:pic>
      <p:cxnSp>
        <p:nvCxnSpPr>
          <p:cNvPr id="25" name="Straight Arrow Connector 24">
            <a:extLst>
              <a:ext uri="{FF2B5EF4-FFF2-40B4-BE49-F238E27FC236}">
                <a16:creationId xmlns:a16="http://schemas.microsoft.com/office/drawing/2014/main" id="{FF458CFA-CB80-43C8-8154-E4EA00A90771}"/>
              </a:ext>
            </a:extLst>
          </p:cNvPr>
          <p:cNvCxnSpPr/>
          <p:nvPr/>
        </p:nvCxnSpPr>
        <p:spPr>
          <a:xfrm flipH="1">
            <a:off x="3333307" y="5448947"/>
            <a:ext cx="1" cy="27717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381C65-8DCE-8648-A273-8AD102DBEA6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17" name="TextBox 16"/>
          <p:cNvSpPr txBox="1"/>
          <p:nvPr/>
        </p:nvSpPr>
        <p:spPr>
          <a:xfrm>
            <a:off x="42864" y="6538912"/>
            <a:ext cx="3675484" cy="369332"/>
          </a:xfrm>
          <a:prstGeom prst="rect">
            <a:avLst/>
          </a:prstGeom>
          <a:solidFill>
            <a:schemeClr val="bg1"/>
          </a:solidFill>
        </p:spPr>
        <p:txBody>
          <a:bodyPr wrap="square" rtlCol="0">
            <a:spAutoFit/>
          </a:bodyPr>
          <a:lstStyle/>
          <a:p>
            <a:endParaRPr lang="en-GB" dirty="0"/>
          </a:p>
        </p:txBody>
      </p:sp>
      <p:sp>
        <p:nvSpPr>
          <p:cNvPr id="22" name="TextBox 21"/>
          <p:cNvSpPr txBox="1"/>
          <p:nvPr/>
        </p:nvSpPr>
        <p:spPr>
          <a:xfrm>
            <a:off x="2599376" y="5798241"/>
            <a:ext cx="1490861" cy="954107"/>
          </a:xfrm>
          <a:prstGeom prst="rect">
            <a:avLst/>
          </a:prstGeom>
          <a:solidFill>
            <a:schemeClr val="accent6"/>
          </a:solidFill>
          <a:ln>
            <a:solidFill>
              <a:schemeClr val="accent6"/>
            </a:solidFill>
          </a:ln>
        </p:spPr>
        <p:txBody>
          <a:bodyPr wrap="square" rtlCol="0">
            <a:spAutoFit/>
          </a:bodyPr>
          <a:lstStyle/>
          <a:p>
            <a:pPr algn="ctr"/>
            <a:r>
              <a:rPr lang="en-GB" sz="1400" dirty="0"/>
              <a:t>Green light </a:t>
            </a:r>
          </a:p>
          <a:p>
            <a:pPr algn="ctr"/>
            <a:r>
              <a:rPr lang="en-GB" sz="1400" b="1" dirty="0"/>
              <a:t>152 - 203 </a:t>
            </a:r>
            <a:r>
              <a:rPr lang="en-GB" sz="1400" dirty="0"/>
              <a:t>patients recruited</a:t>
            </a:r>
          </a:p>
          <a:p>
            <a:pPr algn="ctr"/>
            <a:r>
              <a:rPr lang="en-GB" sz="1400" dirty="0"/>
              <a:t>by 30</a:t>
            </a:r>
            <a:r>
              <a:rPr lang="en-GB" sz="1400" baseline="30000" dirty="0"/>
              <a:t>th</a:t>
            </a:r>
            <a:r>
              <a:rPr lang="en-GB" sz="1400" dirty="0"/>
              <a:t> April 2022</a:t>
            </a:r>
          </a:p>
        </p:txBody>
      </p:sp>
    </p:spTree>
    <p:extLst>
      <p:ext uri="{BB962C8B-B14F-4D97-AF65-F5344CB8AC3E}">
        <p14:creationId xmlns:p14="http://schemas.microsoft.com/office/powerpoint/2010/main" val="53186045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8775032" y="3336758"/>
            <a:ext cx="609600" cy="513347"/>
          </a:xfrm>
          <a:prstGeom prst="ellipse">
            <a:avLst/>
          </a:prstGeom>
          <a:solidFill>
            <a:schemeClr val="bg1"/>
          </a:solidFill>
          <a:ln w="41275">
            <a:solidFill>
              <a:srgbClr val="FF0000">
                <a:alpha val="67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idx="4294967295"/>
          </p:nvPr>
        </p:nvSpPr>
        <p:spPr>
          <a:xfrm>
            <a:off x="838200" y="365125"/>
            <a:ext cx="10515600" cy="1325563"/>
          </a:xfrm>
        </p:spPr>
        <p:txBody>
          <a:bodyPr/>
          <a:lstStyle/>
          <a:p>
            <a:r>
              <a:rPr lang="en-GB" b="1" dirty="0">
                <a:solidFill>
                  <a:schemeClr val="tx1">
                    <a:lumMod val="50000"/>
                    <a:lumOff val="50000"/>
                  </a:schemeClr>
                </a:solidFill>
              </a:rPr>
              <a:t>Internal Pilot (6 months: Nov 21 – April 22) </a:t>
            </a:r>
          </a:p>
        </p:txBody>
      </p:sp>
      <p:sp>
        <p:nvSpPr>
          <p:cNvPr id="3" name="Content Placeholder 2"/>
          <p:cNvSpPr>
            <a:spLocks noGrp="1"/>
          </p:cNvSpPr>
          <p:nvPr>
            <p:ph idx="1"/>
          </p:nvPr>
        </p:nvSpPr>
        <p:spPr/>
        <p:txBody>
          <a:bodyPr/>
          <a:lstStyle/>
          <a:p>
            <a:r>
              <a:rPr lang="en-GB" b="1" dirty="0"/>
              <a:t>NIHR RECRUITMENT Progression Criteria	</a:t>
            </a:r>
          </a:p>
          <a:p>
            <a:pPr marL="0" indent="0">
              <a:buNone/>
            </a:pPr>
            <a:endParaRPr lang="en-GB" b="1" dirty="0"/>
          </a:p>
          <a:p>
            <a:pPr marL="0" indent="0">
              <a:buNone/>
            </a:pPr>
            <a:r>
              <a:rPr lang="en-GB" b="1" dirty="0"/>
              <a:t>		Red </a:t>
            </a:r>
            <a:r>
              <a:rPr lang="en-GB" dirty="0"/>
              <a:t>	</a:t>
            </a:r>
            <a:r>
              <a:rPr lang="en-GB" b="1" dirty="0"/>
              <a:t>Amber </a:t>
            </a:r>
            <a:r>
              <a:rPr lang="en-GB" dirty="0"/>
              <a:t>	</a:t>
            </a:r>
            <a:r>
              <a:rPr lang="en-GB" b="1" dirty="0"/>
              <a:t>Green </a:t>
            </a:r>
            <a:r>
              <a:rPr lang="en-GB" dirty="0"/>
              <a:t>	</a:t>
            </a:r>
          </a:p>
          <a:p>
            <a:pPr marL="0" indent="0">
              <a:buNone/>
            </a:pPr>
            <a:endParaRPr lang="en-GB" dirty="0"/>
          </a:p>
        </p:txBody>
      </p:sp>
      <p:graphicFrame>
        <p:nvGraphicFramePr>
          <p:cNvPr id="4" name="Table 3"/>
          <p:cNvGraphicFramePr>
            <a:graphicFrameLocks noGrp="1"/>
          </p:cNvGraphicFramePr>
          <p:nvPr/>
        </p:nvGraphicFramePr>
        <p:xfrm>
          <a:off x="1722510" y="2348555"/>
          <a:ext cx="8128000" cy="3444240"/>
        </p:xfrm>
        <a:graphic>
          <a:graphicData uri="http://schemas.openxmlformats.org/drawingml/2006/table">
            <a:tbl>
              <a:tblPr firstRow="1" bandRow="1">
                <a:tableStyleId>{5C22544A-7EE6-4342-B048-85BDC9FD1C3A}</a:tableStyleId>
              </a:tblPr>
              <a:tblGrid>
                <a:gridCol w="2448437">
                  <a:extLst>
                    <a:ext uri="{9D8B030D-6E8A-4147-A177-3AD203B41FA5}">
                      <a16:colId xmlns:a16="http://schemas.microsoft.com/office/drawing/2014/main" val="1559047330"/>
                    </a:ext>
                  </a:extLst>
                </a:gridCol>
                <a:gridCol w="1615563">
                  <a:extLst>
                    <a:ext uri="{9D8B030D-6E8A-4147-A177-3AD203B41FA5}">
                      <a16:colId xmlns:a16="http://schemas.microsoft.com/office/drawing/2014/main" val="849501576"/>
                    </a:ext>
                  </a:extLst>
                </a:gridCol>
                <a:gridCol w="2032000">
                  <a:extLst>
                    <a:ext uri="{9D8B030D-6E8A-4147-A177-3AD203B41FA5}">
                      <a16:colId xmlns:a16="http://schemas.microsoft.com/office/drawing/2014/main" val="1786017671"/>
                    </a:ext>
                  </a:extLst>
                </a:gridCol>
                <a:gridCol w="2032000">
                  <a:extLst>
                    <a:ext uri="{9D8B030D-6E8A-4147-A177-3AD203B41FA5}">
                      <a16:colId xmlns:a16="http://schemas.microsoft.com/office/drawing/2014/main" val="1383824429"/>
                    </a:ext>
                  </a:extLst>
                </a:gridCol>
              </a:tblGrid>
              <a:tr h="370840">
                <a:tc>
                  <a:txBody>
                    <a:bodyPr/>
                    <a:lstStyle/>
                    <a:p>
                      <a:endParaRPr lang="en-GB" dirty="0"/>
                    </a:p>
                  </a:txBody>
                  <a:tcPr>
                    <a:solidFill>
                      <a:schemeClr val="bg1">
                        <a:lumMod val="95000"/>
                      </a:schemeClr>
                    </a:solidFill>
                  </a:tcPr>
                </a:tc>
                <a:tc>
                  <a:txBody>
                    <a:bodyPr/>
                    <a:lstStyle/>
                    <a:p>
                      <a:pPr algn="ctr"/>
                      <a:r>
                        <a:rPr lang="en-GB" sz="2800" dirty="0"/>
                        <a:t>RED</a:t>
                      </a:r>
                    </a:p>
                  </a:txBody>
                  <a:tcPr>
                    <a:solidFill>
                      <a:srgbClr val="FF0000"/>
                    </a:solidFill>
                  </a:tcPr>
                </a:tc>
                <a:tc>
                  <a:txBody>
                    <a:bodyPr/>
                    <a:lstStyle/>
                    <a:p>
                      <a:pPr algn="ctr"/>
                      <a:r>
                        <a:rPr lang="en-GB" sz="2800" dirty="0"/>
                        <a:t>AMBER</a:t>
                      </a:r>
                    </a:p>
                  </a:txBody>
                  <a:tcPr>
                    <a:solidFill>
                      <a:srgbClr val="FFC000"/>
                    </a:solidFill>
                  </a:tcPr>
                </a:tc>
                <a:tc>
                  <a:txBody>
                    <a:bodyPr/>
                    <a:lstStyle/>
                    <a:p>
                      <a:pPr algn="ctr"/>
                      <a:r>
                        <a:rPr lang="en-GB" sz="2800" dirty="0"/>
                        <a:t>GREEN</a:t>
                      </a:r>
                    </a:p>
                  </a:txBody>
                  <a:tcPr>
                    <a:solidFill>
                      <a:srgbClr val="00B050"/>
                    </a:solidFill>
                  </a:tcPr>
                </a:tc>
                <a:extLst>
                  <a:ext uri="{0D108BD9-81ED-4DB2-BD59-A6C34878D82A}">
                    <a16:rowId xmlns:a16="http://schemas.microsoft.com/office/drawing/2014/main" val="3382017450"/>
                  </a:ext>
                </a:extLst>
              </a:tr>
              <a:tr h="370840">
                <a:tc>
                  <a:txBody>
                    <a:bodyPr/>
                    <a:lstStyle/>
                    <a:p>
                      <a:r>
                        <a:rPr lang="en-GB" sz="2400" dirty="0"/>
                        <a:t>% Threshold</a:t>
                      </a:r>
                    </a:p>
                  </a:txBody>
                  <a:tcPr>
                    <a:solidFill>
                      <a:schemeClr val="bg1">
                        <a:lumMod val="95000"/>
                      </a:schemeClr>
                    </a:solidFill>
                  </a:tcPr>
                </a:tc>
                <a:tc>
                  <a:txBody>
                    <a:bodyPr/>
                    <a:lstStyle/>
                    <a:p>
                      <a:pPr algn="ctr"/>
                      <a:r>
                        <a:rPr lang="en-GB" sz="2400" dirty="0"/>
                        <a:t>&lt;40</a:t>
                      </a:r>
                    </a:p>
                  </a:txBody>
                  <a:tcPr>
                    <a:solidFill>
                      <a:srgbClr val="FF0000"/>
                    </a:solidFill>
                  </a:tcPr>
                </a:tc>
                <a:tc>
                  <a:txBody>
                    <a:bodyPr/>
                    <a:lstStyle/>
                    <a:p>
                      <a:pPr algn="ctr"/>
                      <a:r>
                        <a:rPr lang="en-GB" sz="2400" dirty="0"/>
                        <a:t>40-74</a:t>
                      </a:r>
                    </a:p>
                  </a:txBody>
                  <a:tcPr>
                    <a:solidFill>
                      <a:srgbClr val="FFC000"/>
                    </a:solidFill>
                  </a:tcPr>
                </a:tc>
                <a:tc>
                  <a:txBody>
                    <a:bodyPr/>
                    <a:lstStyle/>
                    <a:p>
                      <a:pPr algn="ctr"/>
                      <a:r>
                        <a:rPr lang="en-GB" sz="2400" dirty="0"/>
                        <a:t>75-100</a:t>
                      </a:r>
                    </a:p>
                  </a:txBody>
                  <a:tcPr>
                    <a:solidFill>
                      <a:srgbClr val="00B050"/>
                    </a:solidFill>
                  </a:tcPr>
                </a:tc>
                <a:extLst>
                  <a:ext uri="{0D108BD9-81ED-4DB2-BD59-A6C34878D82A}">
                    <a16:rowId xmlns:a16="http://schemas.microsoft.com/office/drawing/2014/main" val="3507502398"/>
                  </a:ext>
                </a:extLst>
              </a:tr>
              <a:tr h="370840">
                <a:tc>
                  <a:txBody>
                    <a:bodyPr/>
                    <a:lstStyle/>
                    <a:p>
                      <a:r>
                        <a:rPr lang="en-GB" sz="2400" dirty="0"/>
                        <a:t>Recruitment rate/site/month</a:t>
                      </a:r>
                    </a:p>
                  </a:txBody>
                  <a:tcPr/>
                </a:tc>
                <a:tc>
                  <a:txBody>
                    <a:bodyPr/>
                    <a:lstStyle/>
                    <a:p>
                      <a:pPr algn="ctr"/>
                      <a:r>
                        <a:rPr lang="en-GB" sz="2400" dirty="0"/>
                        <a:t>&lt;0.6 </a:t>
                      </a:r>
                    </a:p>
                  </a:txBody>
                  <a:tcPr>
                    <a:solidFill>
                      <a:srgbClr val="FF0000"/>
                    </a:solidFill>
                  </a:tcPr>
                </a:tc>
                <a:tc>
                  <a:txBody>
                    <a:bodyPr/>
                    <a:lstStyle/>
                    <a:p>
                      <a:pPr algn="ctr"/>
                      <a:r>
                        <a:rPr lang="en-GB" sz="2400" dirty="0"/>
                        <a:t>0.6-&lt;1.1 </a:t>
                      </a:r>
                    </a:p>
                  </a:txBody>
                  <a:tcPr>
                    <a:solidFill>
                      <a:srgbClr val="FFC000"/>
                    </a:solidFill>
                  </a:tcPr>
                </a:tc>
                <a:tc>
                  <a:txBody>
                    <a:bodyPr/>
                    <a:lstStyle/>
                    <a:p>
                      <a:pPr algn="ctr"/>
                      <a:r>
                        <a:rPr lang="en-GB" sz="2400" dirty="0"/>
                        <a:t>1.1-1.5 </a:t>
                      </a:r>
                    </a:p>
                  </a:txBody>
                  <a:tcPr>
                    <a:solidFill>
                      <a:srgbClr val="00B050"/>
                    </a:solidFill>
                  </a:tcPr>
                </a:tc>
                <a:extLst>
                  <a:ext uri="{0D108BD9-81ED-4DB2-BD59-A6C34878D82A}">
                    <a16:rowId xmlns:a16="http://schemas.microsoft.com/office/drawing/2014/main" val="2089465501"/>
                  </a:ext>
                </a:extLst>
              </a:tr>
              <a:tr h="370840">
                <a:tc>
                  <a:txBody>
                    <a:bodyPr/>
                    <a:lstStyle/>
                    <a:p>
                      <a:r>
                        <a:rPr lang="en-GB" sz="2400" dirty="0"/>
                        <a:t>No. of Sites Open</a:t>
                      </a:r>
                    </a:p>
                  </a:txBody>
                  <a:tcPr/>
                </a:tc>
                <a:tc>
                  <a:txBody>
                    <a:bodyPr/>
                    <a:lstStyle/>
                    <a:p>
                      <a:pPr algn="ctr"/>
                      <a:r>
                        <a:rPr lang="en-GB" sz="2400" dirty="0"/>
                        <a:t>&lt;12</a:t>
                      </a:r>
                    </a:p>
                  </a:txBody>
                  <a:tcPr>
                    <a:solidFill>
                      <a:srgbClr val="FF0000"/>
                    </a:solidFill>
                  </a:tcPr>
                </a:tc>
                <a:tc>
                  <a:txBody>
                    <a:bodyPr/>
                    <a:lstStyle/>
                    <a:p>
                      <a:pPr algn="ctr"/>
                      <a:r>
                        <a:rPr lang="en-GB" sz="2400" dirty="0"/>
                        <a:t>12-22</a:t>
                      </a:r>
                    </a:p>
                  </a:txBody>
                  <a:tcPr>
                    <a:solidFill>
                      <a:srgbClr val="FFC000"/>
                    </a:solidFill>
                  </a:tcPr>
                </a:tc>
                <a:tc>
                  <a:txBody>
                    <a:bodyPr/>
                    <a:lstStyle/>
                    <a:p>
                      <a:pPr algn="ctr"/>
                      <a:r>
                        <a:rPr lang="en-GB" sz="2400" dirty="0"/>
                        <a:t>23-30 </a:t>
                      </a:r>
                    </a:p>
                  </a:txBody>
                  <a:tcPr>
                    <a:solidFill>
                      <a:srgbClr val="00B050"/>
                    </a:solidFill>
                  </a:tcPr>
                </a:tc>
                <a:extLst>
                  <a:ext uri="{0D108BD9-81ED-4DB2-BD59-A6C34878D82A}">
                    <a16:rowId xmlns:a16="http://schemas.microsoft.com/office/drawing/2014/main" val="953293557"/>
                  </a:ext>
                </a:extLst>
              </a:tr>
              <a:tr h="370840">
                <a:tc>
                  <a:txBody>
                    <a:bodyPr/>
                    <a:lstStyle/>
                    <a:p>
                      <a:r>
                        <a:rPr lang="en-GB" sz="2400" dirty="0"/>
                        <a:t>Total no. of participants recruited</a:t>
                      </a:r>
                    </a:p>
                  </a:txBody>
                  <a:tcPr/>
                </a:tc>
                <a:tc>
                  <a:txBody>
                    <a:bodyPr/>
                    <a:lstStyle/>
                    <a:p>
                      <a:pPr algn="ctr"/>
                      <a:r>
                        <a:rPr lang="en-GB" sz="2400" dirty="0"/>
                        <a:t>&lt;81 </a:t>
                      </a:r>
                    </a:p>
                  </a:txBody>
                  <a:tcPr>
                    <a:solidFill>
                      <a:srgbClr val="FF0000"/>
                    </a:solidFill>
                  </a:tcPr>
                </a:tc>
                <a:tc>
                  <a:txBody>
                    <a:bodyPr/>
                    <a:lstStyle/>
                    <a:p>
                      <a:pPr algn="ctr"/>
                      <a:r>
                        <a:rPr lang="en-GB" sz="2400" dirty="0"/>
                        <a:t>81-151</a:t>
                      </a:r>
                    </a:p>
                  </a:txBody>
                  <a:tcPr>
                    <a:solidFill>
                      <a:srgbClr val="FFC000"/>
                    </a:solidFill>
                  </a:tcPr>
                </a:tc>
                <a:tc>
                  <a:txBody>
                    <a:bodyPr/>
                    <a:lstStyle/>
                    <a:p>
                      <a:pPr algn="ctr"/>
                      <a:r>
                        <a:rPr lang="en-GB" sz="2400" dirty="0"/>
                        <a:t>152-203</a:t>
                      </a:r>
                    </a:p>
                  </a:txBody>
                  <a:tcPr>
                    <a:solidFill>
                      <a:srgbClr val="00B050"/>
                    </a:solidFill>
                  </a:tcPr>
                </a:tc>
                <a:extLst>
                  <a:ext uri="{0D108BD9-81ED-4DB2-BD59-A6C34878D82A}">
                    <a16:rowId xmlns:a16="http://schemas.microsoft.com/office/drawing/2014/main" val="4278890791"/>
                  </a:ext>
                </a:extLst>
              </a:tr>
            </a:tbl>
          </a:graphicData>
        </a:graphic>
      </p:graphicFrame>
      <p:sp>
        <p:nvSpPr>
          <p:cNvPr id="6" name="Oval 5"/>
          <p:cNvSpPr/>
          <p:nvPr/>
        </p:nvSpPr>
        <p:spPr>
          <a:xfrm>
            <a:off x="8694822" y="3249737"/>
            <a:ext cx="866273" cy="600368"/>
          </a:xfrm>
          <a:prstGeom prst="ellipse">
            <a:avLst/>
          </a:prstGeom>
          <a:noFill/>
          <a:ln w="508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Slide Number Placeholder 7"/>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381C65-8DCE-8648-A273-8AD102DBEA6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F489EB85-898E-49AF-9CE1-335E750E3395}"/>
              </a:ext>
            </a:extLst>
          </p:cNvPr>
          <p:cNvPicPr>
            <a:picLocks noChangeAspect="1"/>
          </p:cNvPicPr>
          <p:nvPr/>
        </p:nvPicPr>
        <p:blipFill>
          <a:blip r:embed="rId2"/>
          <a:stretch>
            <a:fillRect/>
          </a:stretch>
        </p:blipFill>
        <p:spPr>
          <a:xfrm>
            <a:off x="10027156" y="209550"/>
            <a:ext cx="1971758" cy="485387"/>
          </a:xfrm>
          <a:prstGeom prst="rect">
            <a:avLst/>
          </a:prstGeom>
        </p:spPr>
      </p:pic>
    </p:spTree>
    <p:extLst>
      <p:ext uri="{BB962C8B-B14F-4D97-AF65-F5344CB8AC3E}">
        <p14:creationId xmlns:p14="http://schemas.microsoft.com/office/powerpoint/2010/main" val="414852974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43525" y="365124"/>
            <a:ext cx="10515600" cy="1325563"/>
          </a:xfrm>
        </p:spPr>
        <p:txBody>
          <a:bodyPr/>
          <a:lstStyle/>
          <a:p>
            <a:r>
              <a:rPr lang="en-GB" b="1" dirty="0">
                <a:solidFill>
                  <a:schemeClr val="tx1">
                    <a:lumMod val="50000"/>
                    <a:lumOff val="50000"/>
                  </a:schemeClr>
                </a:solidFill>
              </a:rPr>
              <a:t>MARCH Study Sites</a:t>
            </a:r>
            <a:endParaRPr lang="en-GB" dirty="0"/>
          </a:p>
        </p:txBody>
      </p:sp>
      <p:sp>
        <p:nvSpPr>
          <p:cNvPr id="3" name="Content Placeholder 2"/>
          <p:cNvSpPr>
            <a:spLocks noGrp="1"/>
          </p:cNvSpPr>
          <p:nvPr>
            <p:ph idx="1"/>
          </p:nvPr>
        </p:nvSpPr>
        <p:spPr>
          <a:xfrm>
            <a:off x="259526" y="1405680"/>
            <a:ext cx="5572124" cy="4525963"/>
          </a:xfrm>
        </p:spPr>
        <p:txBody>
          <a:bodyPr>
            <a:normAutofit lnSpcReduction="10000"/>
          </a:bodyPr>
          <a:lstStyle/>
          <a:p>
            <a:pPr algn="just"/>
            <a:r>
              <a:rPr lang="en-GB" dirty="0"/>
              <a:t>52 (and counting!) ICUs across all 4 nations</a:t>
            </a:r>
          </a:p>
          <a:p>
            <a:pPr algn="just"/>
            <a:endParaRPr lang="en-GB" sz="1400" dirty="0"/>
          </a:p>
          <a:p>
            <a:pPr algn="just"/>
            <a:r>
              <a:rPr lang="en-GB" dirty="0"/>
              <a:t>Variation in ICU size and speciality</a:t>
            </a:r>
          </a:p>
          <a:p>
            <a:pPr algn="just"/>
            <a:endParaRPr lang="en-GB" sz="1400" dirty="0"/>
          </a:p>
          <a:p>
            <a:pPr algn="just"/>
            <a:r>
              <a:rPr lang="en-GB" dirty="0"/>
              <a:t>Phased opening</a:t>
            </a:r>
          </a:p>
          <a:p>
            <a:pPr lvl="1" algn="just"/>
            <a:r>
              <a:rPr lang="en-GB" dirty="0"/>
              <a:t>30 sites for inclusion in the pilot study</a:t>
            </a:r>
          </a:p>
          <a:p>
            <a:pPr marL="457200" lvl="1" indent="0" algn="just">
              <a:buNone/>
            </a:pPr>
            <a:endParaRPr lang="en-GB" sz="1400" dirty="0"/>
          </a:p>
          <a:p>
            <a:pPr algn="just"/>
            <a:r>
              <a:rPr lang="en-GB" dirty="0"/>
              <a:t>NIHR funding for translation of patient- and family-facing materials</a:t>
            </a:r>
          </a:p>
          <a:p>
            <a:pPr lvl="1" algn="just"/>
            <a:r>
              <a:rPr lang="en-GB" dirty="0"/>
              <a:t>Thank you for responses so far to assist</a:t>
            </a:r>
          </a:p>
          <a:p>
            <a:pPr marL="0" indent="0" algn="just">
              <a:buNone/>
            </a:pPr>
            <a:endParaRPr lang="en-GB" sz="2000" dirty="0"/>
          </a:p>
          <a:p>
            <a:pPr marL="0" indent="0" algn="just">
              <a:buNone/>
            </a:pPr>
            <a:endParaRPr lang="en-GB" sz="2000" dirty="0"/>
          </a:p>
          <a:p>
            <a:endParaRPr lang="en-GB" dirty="0"/>
          </a:p>
        </p:txBody>
      </p:sp>
      <p:pic>
        <p:nvPicPr>
          <p:cNvPr id="7" name="Picture 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49520" y="221698"/>
            <a:ext cx="3385413" cy="806208"/>
          </a:xfrm>
          <a:prstGeom prst="rect">
            <a:avLst/>
          </a:prstGeom>
          <a:noFill/>
          <a:ln>
            <a:noFill/>
          </a:ln>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3049" y="0"/>
            <a:ext cx="6078951" cy="6858000"/>
          </a:xfrm>
          <a:prstGeom prst="rect">
            <a:avLst/>
          </a:prstGeo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381C65-8DCE-8648-A273-8AD102DBEA6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411279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75167" y="4271471"/>
            <a:ext cx="9144000" cy="956352"/>
          </a:xfrm>
        </p:spPr>
        <p:txBody>
          <a:bodyPr>
            <a:normAutofit fontScale="90000"/>
          </a:bodyPr>
          <a:lstStyle/>
          <a:p>
            <a:r>
              <a:rPr lang="en-GB" b="1" dirty="0">
                <a:solidFill>
                  <a:schemeClr val="bg2">
                    <a:lumMod val="50000"/>
                  </a:schemeClr>
                </a:solidFill>
              </a:rPr>
              <a:t>Mucoactive Management and Pharmacovigilance</a:t>
            </a:r>
          </a:p>
        </p:txBody>
      </p:sp>
      <p:pic>
        <p:nvPicPr>
          <p:cNvPr id="4" name="Picture 3">
            <a:extLst>
              <a:ext uri="{FF2B5EF4-FFF2-40B4-BE49-F238E27FC236}">
                <a16:creationId xmlns:a16="http://schemas.microsoft.com/office/drawing/2014/main" id="{10A5F02D-7579-423C-B2FB-E984AC0C3218}"/>
              </a:ext>
            </a:extLst>
          </p:cNvPr>
          <p:cNvPicPr>
            <a:picLocks noChangeAspect="1"/>
          </p:cNvPicPr>
          <p:nvPr/>
        </p:nvPicPr>
        <p:blipFill>
          <a:blip r:embed="rId2"/>
          <a:stretch>
            <a:fillRect/>
          </a:stretch>
        </p:blipFill>
        <p:spPr>
          <a:xfrm>
            <a:off x="2911702" y="1602465"/>
            <a:ext cx="6368596" cy="1567755"/>
          </a:xfrm>
          <a:prstGeom prst="rect">
            <a:avLst/>
          </a:prstGeom>
        </p:spPr>
      </p:pic>
    </p:spTree>
    <p:extLst>
      <p:ext uri="{BB962C8B-B14F-4D97-AF65-F5344CB8AC3E}">
        <p14:creationId xmlns:p14="http://schemas.microsoft.com/office/powerpoint/2010/main" val="65760596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88754-16D5-4BA8-AB17-6AAC0825A719}"/>
              </a:ext>
            </a:extLst>
          </p:cNvPr>
          <p:cNvSpPr>
            <a:spLocks noGrp="1"/>
          </p:cNvSpPr>
          <p:nvPr>
            <p:ph type="title" idx="4294967295"/>
          </p:nvPr>
        </p:nvSpPr>
        <p:spPr>
          <a:xfrm>
            <a:off x="838200" y="365125"/>
            <a:ext cx="10515600" cy="1325563"/>
          </a:xfrm>
        </p:spPr>
        <p:txBody>
          <a:bodyPr/>
          <a:lstStyle/>
          <a:p>
            <a:r>
              <a:rPr lang="en-GB" b="1" dirty="0">
                <a:solidFill>
                  <a:schemeClr val="tx1">
                    <a:lumMod val="50000"/>
                    <a:lumOff val="50000"/>
                  </a:schemeClr>
                </a:solidFill>
              </a:rPr>
              <a:t>MARCH - Type A CTIMP </a:t>
            </a:r>
            <a:r>
              <a:rPr lang="en-GB" b="1" dirty="0" smtClean="0">
                <a:solidFill>
                  <a:schemeClr val="tx1">
                    <a:lumMod val="50000"/>
                    <a:lumOff val="50000"/>
                  </a:schemeClr>
                </a:solidFill>
              </a:rPr>
              <a:t>Study (Protocol V1.0)</a:t>
            </a:r>
            <a:endParaRPr lang="en-GB" dirty="0"/>
          </a:p>
        </p:txBody>
      </p:sp>
      <p:sp>
        <p:nvSpPr>
          <p:cNvPr id="3" name="Content Placeholder 2">
            <a:extLst>
              <a:ext uri="{FF2B5EF4-FFF2-40B4-BE49-F238E27FC236}">
                <a16:creationId xmlns:a16="http://schemas.microsoft.com/office/drawing/2014/main" id="{3A7F62F1-DD07-4CCB-A68A-5525E17FE74D}"/>
              </a:ext>
            </a:extLst>
          </p:cNvPr>
          <p:cNvSpPr>
            <a:spLocks noGrp="1"/>
          </p:cNvSpPr>
          <p:nvPr>
            <p:ph idx="1"/>
          </p:nvPr>
        </p:nvSpPr>
        <p:spPr>
          <a:xfrm>
            <a:off x="771525" y="1846263"/>
            <a:ext cx="10515600" cy="4351338"/>
          </a:xfrm>
        </p:spPr>
        <p:txBody>
          <a:bodyPr>
            <a:normAutofit fontScale="92500" lnSpcReduction="20000"/>
          </a:bodyPr>
          <a:lstStyle/>
          <a:p>
            <a:pPr>
              <a:spcAft>
                <a:spcPts val="600"/>
              </a:spcAft>
            </a:pPr>
            <a:r>
              <a:rPr lang="en-GB" dirty="0"/>
              <a:t>MHRA Clinical Trial Authorisation (CTA) under the notification scheme for Type A CTIMPs</a:t>
            </a:r>
          </a:p>
          <a:p>
            <a:pPr lvl="1">
              <a:spcAft>
                <a:spcPts val="600"/>
              </a:spcAft>
            </a:pPr>
            <a:r>
              <a:rPr lang="en-GB" sz="2000" dirty="0"/>
              <a:t>Risks are no higher than that of standard medical care</a:t>
            </a:r>
          </a:p>
          <a:p>
            <a:pPr lvl="1">
              <a:spcAft>
                <a:spcPts val="600"/>
              </a:spcAft>
            </a:pPr>
            <a:r>
              <a:rPr lang="en-GB" sz="2000" dirty="0"/>
              <a:t>Products used within licensed range of indications</a:t>
            </a:r>
          </a:p>
          <a:p>
            <a:pPr lvl="1">
              <a:spcAft>
                <a:spcPts val="600"/>
              </a:spcAft>
            </a:pPr>
            <a:r>
              <a:rPr lang="en-GB" sz="2000" dirty="0"/>
              <a:t>Risk adapted pragmatic approach to IMP management using routine ICU stock</a:t>
            </a:r>
          </a:p>
          <a:p>
            <a:pPr>
              <a:spcAft>
                <a:spcPts val="600"/>
              </a:spcAft>
            </a:pPr>
            <a:r>
              <a:rPr lang="en-GB" dirty="0"/>
              <a:t>Investigational Medicinal Products (IMPs</a:t>
            </a:r>
            <a:r>
              <a:rPr lang="en-GB" dirty="0" smtClean="0"/>
              <a:t>) (Protocol V1.0)</a:t>
            </a:r>
            <a:endParaRPr lang="en-GB" dirty="0"/>
          </a:p>
          <a:p>
            <a:pPr lvl="1">
              <a:spcAft>
                <a:spcPts val="600"/>
              </a:spcAft>
            </a:pPr>
            <a:r>
              <a:rPr lang="en-GB" sz="2000" dirty="0"/>
              <a:t>Carbocisteine capsules (375mg), or 250 mg/5ml Syrup</a:t>
            </a:r>
          </a:p>
          <a:p>
            <a:pPr lvl="1">
              <a:spcAft>
                <a:spcPts val="600"/>
              </a:spcAft>
            </a:pPr>
            <a:r>
              <a:rPr lang="en-GB" sz="2000" dirty="0"/>
              <a:t>Hypertonic saline 6% or 7% inhalation solution</a:t>
            </a:r>
          </a:p>
          <a:p>
            <a:pPr>
              <a:spcAft>
                <a:spcPts val="0"/>
              </a:spcAft>
            </a:pPr>
            <a:r>
              <a:rPr lang="en-GB" dirty="0"/>
              <a:t>Reference safety information</a:t>
            </a:r>
          </a:p>
          <a:p>
            <a:pPr lvl="1">
              <a:lnSpc>
                <a:spcPct val="100000"/>
              </a:lnSpc>
              <a:spcBef>
                <a:spcPts val="600"/>
              </a:spcBef>
              <a:spcAft>
                <a:spcPts val="0"/>
              </a:spcAft>
            </a:pPr>
            <a:r>
              <a:rPr lang="en-GB" sz="2000" dirty="0" err="1"/>
              <a:t>Carbocisteine</a:t>
            </a:r>
            <a:r>
              <a:rPr lang="en-GB" sz="2000" dirty="0"/>
              <a:t> - Section 4.8 of SPC for </a:t>
            </a:r>
            <a:r>
              <a:rPr lang="en-GB" sz="2000" b="1" dirty="0" err="1"/>
              <a:t>Mucodyne</a:t>
            </a:r>
            <a:r>
              <a:rPr lang="en-GB" sz="2000" b="1" dirty="0"/>
              <a:t> 375mg capsules </a:t>
            </a:r>
            <a:r>
              <a:rPr lang="en-GB" sz="2000" dirty="0"/>
              <a:t>(date 18/03/2021)</a:t>
            </a:r>
          </a:p>
          <a:p>
            <a:pPr lvl="1">
              <a:lnSpc>
                <a:spcPct val="100000"/>
              </a:lnSpc>
              <a:spcBef>
                <a:spcPts val="600"/>
              </a:spcBef>
              <a:spcAft>
                <a:spcPts val="600"/>
              </a:spcAft>
            </a:pPr>
            <a:r>
              <a:rPr lang="en-GB" sz="2000" dirty="0"/>
              <a:t>Hypertonic saline – Side effects as listed in </a:t>
            </a:r>
            <a:r>
              <a:rPr lang="en-GB" sz="2000" b="1" dirty="0"/>
              <a:t>Mucoclear 6%</a:t>
            </a:r>
            <a:r>
              <a:rPr lang="en-GB" sz="2000" dirty="0"/>
              <a:t> inhalation solution Product Instructions for Use Leaflet or PIL (as of 31/07/2018)</a:t>
            </a:r>
          </a:p>
        </p:txBody>
      </p:sp>
      <p:pic>
        <p:nvPicPr>
          <p:cNvPr id="4" name="Picture 3">
            <a:extLst>
              <a:ext uri="{FF2B5EF4-FFF2-40B4-BE49-F238E27FC236}">
                <a16:creationId xmlns:a16="http://schemas.microsoft.com/office/drawing/2014/main" id="{77F6263B-A3B0-4985-9EA7-AC4E2CA59F04}"/>
              </a:ext>
            </a:extLst>
          </p:cNvPr>
          <p:cNvPicPr>
            <a:picLocks noChangeAspect="1"/>
          </p:cNvPicPr>
          <p:nvPr/>
        </p:nvPicPr>
        <p:blipFill>
          <a:blip r:embed="rId2"/>
          <a:stretch>
            <a:fillRect/>
          </a:stretch>
        </p:blipFill>
        <p:spPr>
          <a:xfrm>
            <a:off x="10027156" y="209550"/>
            <a:ext cx="1971758" cy="485387"/>
          </a:xfrm>
          <a:prstGeom prst="rect">
            <a:avLst/>
          </a:prstGeom>
        </p:spPr>
      </p:pic>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381C65-8DCE-8648-A273-8AD102DBEA6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8756690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88754-16D5-4BA8-AB17-6AAC0825A719}"/>
              </a:ext>
            </a:extLst>
          </p:cNvPr>
          <p:cNvSpPr>
            <a:spLocks noGrp="1"/>
          </p:cNvSpPr>
          <p:nvPr>
            <p:ph type="title" idx="4294967295"/>
          </p:nvPr>
        </p:nvSpPr>
        <p:spPr>
          <a:xfrm>
            <a:off x="838200" y="365125"/>
            <a:ext cx="10515600" cy="1325563"/>
          </a:xfrm>
        </p:spPr>
        <p:txBody>
          <a:bodyPr/>
          <a:lstStyle/>
          <a:p>
            <a:r>
              <a:rPr lang="en-GB" b="1" dirty="0">
                <a:solidFill>
                  <a:schemeClr val="tx1">
                    <a:lumMod val="50000"/>
                    <a:lumOff val="50000"/>
                  </a:schemeClr>
                </a:solidFill>
              </a:rPr>
              <a:t>MARCH - Type A CTIMP </a:t>
            </a:r>
            <a:r>
              <a:rPr lang="en-GB" b="1" dirty="0" smtClean="0">
                <a:solidFill>
                  <a:schemeClr val="tx1">
                    <a:lumMod val="50000"/>
                    <a:lumOff val="50000"/>
                  </a:schemeClr>
                </a:solidFill>
              </a:rPr>
              <a:t>Study (Protocol V1.0)</a:t>
            </a:r>
            <a:endParaRPr lang="en-GB" dirty="0"/>
          </a:p>
        </p:txBody>
      </p:sp>
      <p:sp>
        <p:nvSpPr>
          <p:cNvPr id="3" name="Content Placeholder 2">
            <a:extLst>
              <a:ext uri="{FF2B5EF4-FFF2-40B4-BE49-F238E27FC236}">
                <a16:creationId xmlns:a16="http://schemas.microsoft.com/office/drawing/2014/main" id="{3A7F62F1-DD07-4CCB-A68A-5525E17FE74D}"/>
              </a:ext>
            </a:extLst>
          </p:cNvPr>
          <p:cNvSpPr>
            <a:spLocks noGrp="1"/>
          </p:cNvSpPr>
          <p:nvPr>
            <p:ph idx="1"/>
          </p:nvPr>
        </p:nvSpPr>
        <p:spPr>
          <a:xfrm>
            <a:off x="771525" y="1846263"/>
            <a:ext cx="10515600" cy="4351338"/>
          </a:xfrm>
        </p:spPr>
        <p:txBody>
          <a:bodyPr>
            <a:normAutofit fontScale="92500" lnSpcReduction="20000"/>
          </a:bodyPr>
          <a:lstStyle/>
          <a:p>
            <a:pPr>
              <a:spcAft>
                <a:spcPts val="600"/>
              </a:spcAft>
            </a:pPr>
            <a:r>
              <a:rPr lang="en-GB" dirty="0"/>
              <a:t>MHRA Clinical Trial Authorisation (CTA) under the notification scheme for Type A CTIMPs</a:t>
            </a:r>
          </a:p>
          <a:p>
            <a:pPr lvl="1">
              <a:spcAft>
                <a:spcPts val="600"/>
              </a:spcAft>
            </a:pPr>
            <a:r>
              <a:rPr lang="en-GB" sz="2000" dirty="0"/>
              <a:t>Risks are no higher than that of standard medical care</a:t>
            </a:r>
          </a:p>
          <a:p>
            <a:pPr lvl="1">
              <a:spcAft>
                <a:spcPts val="600"/>
              </a:spcAft>
            </a:pPr>
            <a:r>
              <a:rPr lang="en-GB" sz="2000" dirty="0"/>
              <a:t>Products used within licensed range of indications</a:t>
            </a:r>
          </a:p>
          <a:p>
            <a:pPr lvl="1">
              <a:spcAft>
                <a:spcPts val="600"/>
              </a:spcAft>
            </a:pPr>
            <a:r>
              <a:rPr lang="en-GB" sz="2000" dirty="0"/>
              <a:t>Risk adapted pragmatic approach to IMP management using routine ICU stock</a:t>
            </a:r>
          </a:p>
          <a:p>
            <a:pPr>
              <a:spcAft>
                <a:spcPts val="600"/>
              </a:spcAft>
            </a:pPr>
            <a:r>
              <a:rPr lang="en-GB" dirty="0"/>
              <a:t>Investigational Medicinal Products (IMPs</a:t>
            </a:r>
            <a:r>
              <a:rPr lang="en-GB" dirty="0" smtClean="0"/>
              <a:t>) (Protocol V1.0)</a:t>
            </a:r>
            <a:endParaRPr lang="en-GB" dirty="0"/>
          </a:p>
          <a:p>
            <a:pPr lvl="1">
              <a:spcAft>
                <a:spcPts val="600"/>
              </a:spcAft>
            </a:pPr>
            <a:r>
              <a:rPr lang="en-GB" sz="2000" dirty="0"/>
              <a:t>Carbocisteine capsules (375mg), or 250 mg/5ml Syrup</a:t>
            </a:r>
          </a:p>
          <a:p>
            <a:pPr lvl="1">
              <a:spcAft>
                <a:spcPts val="600"/>
              </a:spcAft>
            </a:pPr>
            <a:r>
              <a:rPr lang="en-GB" sz="2000" dirty="0"/>
              <a:t>Hypertonic saline 6% or 7% inhalation solution</a:t>
            </a:r>
          </a:p>
          <a:p>
            <a:pPr>
              <a:spcAft>
                <a:spcPts val="0"/>
              </a:spcAft>
            </a:pPr>
            <a:r>
              <a:rPr lang="en-GB" dirty="0"/>
              <a:t>Reference safety information</a:t>
            </a:r>
          </a:p>
          <a:p>
            <a:pPr lvl="1">
              <a:lnSpc>
                <a:spcPct val="100000"/>
              </a:lnSpc>
              <a:spcBef>
                <a:spcPts val="600"/>
              </a:spcBef>
              <a:spcAft>
                <a:spcPts val="0"/>
              </a:spcAft>
            </a:pPr>
            <a:r>
              <a:rPr lang="en-GB" sz="2000" dirty="0" err="1"/>
              <a:t>Carbocisteine</a:t>
            </a:r>
            <a:r>
              <a:rPr lang="en-GB" sz="2000" dirty="0"/>
              <a:t> - Section 4.8 of SPC for </a:t>
            </a:r>
            <a:r>
              <a:rPr lang="en-GB" sz="2000" b="1" dirty="0" err="1"/>
              <a:t>Mucodyne</a:t>
            </a:r>
            <a:r>
              <a:rPr lang="en-GB" sz="2000" b="1" dirty="0"/>
              <a:t> 375mg capsules </a:t>
            </a:r>
            <a:r>
              <a:rPr lang="en-GB" sz="2000" dirty="0"/>
              <a:t>(date 18/03/2021)</a:t>
            </a:r>
          </a:p>
          <a:p>
            <a:pPr lvl="1">
              <a:lnSpc>
                <a:spcPct val="100000"/>
              </a:lnSpc>
              <a:spcBef>
                <a:spcPts val="600"/>
              </a:spcBef>
              <a:spcAft>
                <a:spcPts val="600"/>
              </a:spcAft>
            </a:pPr>
            <a:r>
              <a:rPr lang="en-GB" sz="2000" dirty="0"/>
              <a:t>Hypertonic saline – Side effects as listed in </a:t>
            </a:r>
            <a:r>
              <a:rPr lang="en-GB" sz="2000" b="1" dirty="0"/>
              <a:t>Mucoclear 6%</a:t>
            </a:r>
            <a:r>
              <a:rPr lang="en-GB" sz="2000" dirty="0"/>
              <a:t> inhalation solution Product Instructions for Use Leaflet or PIL (as of 31/07/2018)</a:t>
            </a:r>
          </a:p>
        </p:txBody>
      </p:sp>
      <p:pic>
        <p:nvPicPr>
          <p:cNvPr id="4" name="Picture 3">
            <a:extLst>
              <a:ext uri="{FF2B5EF4-FFF2-40B4-BE49-F238E27FC236}">
                <a16:creationId xmlns:a16="http://schemas.microsoft.com/office/drawing/2014/main" id="{77F6263B-A3B0-4985-9EA7-AC4E2CA59F04}"/>
              </a:ext>
            </a:extLst>
          </p:cNvPr>
          <p:cNvPicPr>
            <a:picLocks noChangeAspect="1"/>
          </p:cNvPicPr>
          <p:nvPr/>
        </p:nvPicPr>
        <p:blipFill>
          <a:blip r:embed="rId2"/>
          <a:stretch>
            <a:fillRect/>
          </a:stretch>
        </p:blipFill>
        <p:spPr>
          <a:xfrm>
            <a:off x="10027156" y="209550"/>
            <a:ext cx="1971758" cy="485387"/>
          </a:xfrm>
          <a:prstGeom prst="rect">
            <a:avLst/>
          </a:prstGeom>
        </p:spPr>
      </p:pic>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381C65-8DCE-8648-A273-8AD102DBEA6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99ACD333-C9BA-468C-B8AD-11FF9CC4E8E8}"/>
              </a:ext>
            </a:extLst>
          </p:cNvPr>
          <p:cNvSpPr txBox="1"/>
          <p:nvPr/>
        </p:nvSpPr>
        <p:spPr>
          <a:xfrm>
            <a:off x="7984044" y="3928020"/>
            <a:ext cx="4086224" cy="830997"/>
          </a:xfrm>
          <a:prstGeom prst="rect">
            <a:avLst/>
          </a:prstGeom>
          <a:solidFill>
            <a:srgbClr val="FFFF00"/>
          </a:solidFill>
        </p:spPr>
        <p:txBody>
          <a:bodyPr wrap="square" rtlCol="0">
            <a:spAutoFit/>
          </a:bodyPr>
          <a:lstStyle/>
          <a:p>
            <a:pPr algn="ctr"/>
            <a:r>
              <a:rPr lang="en-GB" sz="2400" b="1" i="1" dirty="0" smtClean="0"/>
              <a:t>NB Protocol V2.0 includes use of </a:t>
            </a:r>
            <a:r>
              <a:rPr lang="en-GB" sz="2400" b="1" i="1" dirty="0" err="1" smtClean="0"/>
              <a:t>Carbocisteine</a:t>
            </a:r>
            <a:r>
              <a:rPr lang="en-GB" sz="2400" b="1" i="1" dirty="0" smtClean="0"/>
              <a:t> Sachets </a:t>
            </a:r>
            <a:endParaRPr lang="en-GB" sz="2400" b="1" i="1" dirty="0"/>
          </a:p>
        </p:txBody>
      </p:sp>
      <p:sp>
        <p:nvSpPr>
          <p:cNvPr id="5" name="Arrow: Right 4">
            <a:extLst>
              <a:ext uri="{FF2B5EF4-FFF2-40B4-BE49-F238E27FC236}">
                <a16:creationId xmlns:a16="http://schemas.microsoft.com/office/drawing/2014/main" id="{195FFE95-CD9B-4E08-BAA7-E1D3D9CEE71E}"/>
              </a:ext>
            </a:extLst>
          </p:cNvPr>
          <p:cNvSpPr/>
          <p:nvPr/>
        </p:nvSpPr>
        <p:spPr>
          <a:xfrm>
            <a:off x="7048500" y="4021932"/>
            <a:ext cx="723900" cy="2738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7965546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88754-16D5-4BA8-AB17-6AAC0825A719}"/>
              </a:ext>
            </a:extLst>
          </p:cNvPr>
          <p:cNvSpPr>
            <a:spLocks noGrp="1"/>
          </p:cNvSpPr>
          <p:nvPr>
            <p:ph type="title" idx="4294967295"/>
          </p:nvPr>
        </p:nvSpPr>
        <p:spPr>
          <a:xfrm>
            <a:off x="838200" y="365125"/>
            <a:ext cx="10515600" cy="1325563"/>
          </a:xfrm>
        </p:spPr>
        <p:txBody>
          <a:bodyPr/>
          <a:lstStyle/>
          <a:p>
            <a:r>
              <a:rPr lang="en-GB" b="1" dirty="0">
                <a:solidFill>
                  <a:schemeClr val="tx1">
                    <a:lumMod val="50000"/>
                    <a:lumOff val="50000"/>
                  </a:schemeClr>
                </a:solidFill>
              </a:rPr>
              <a:t>MARCH - Type A CTIMP </a:t>
            </a:r>
            <a:r>
              <a:rPr lang="en-GB" b="1" dirty="0" smtClean="0">
                <a:solidFill>
                  <a:schemeClr val="tx1">
                    <a:lumMod val="50000"/>
                    <a:lumOff val="50000"/>
                  </a:schemeClr>
                </a:solidFill>
              </a:rPr>
              <a:t>Study (Protocol 2.0)</a:t>
            </a:r>
            <a:endParaRPr lang="en-GB" dirty="0"/>
          </a:p>
        </p:txBody>
      </p:sp>
      <p:sp>
        <p:nvSpPr>
          <p:cNvPr id="3" name="Content Placeholder 2">
            <a:extLst>
              <a:ext uri="{FF2B5EF4-FFF2-40B4-BE49-F238E27FC236}">
                <a16:creationId xmlns:a16="http://schemas.microsoft.com/office/drawing/2014/main" id="{3A7F62F1-DD07-4CCB-A68A-5525E17FE74D}"/>
              </a:ext>
            </a:extLst>
          </p:cNvPr>
          <p:cNvSpPr>
            <a:spLocks noGrp="1"/>
          </p:cNvSpPr>
          <p:nvPr>
            <p:ph idx="1"/>
          </p:nvPr>
        </p:nvSpPr>
        <p:spPr>
          <a:xfrm>
            <a:off x="771525" y="1846263"/>
            <a:ext cx="10515600" cy="4351338"/>
          </a:xfrm>
        </p:spPr>
        <p:txBody>
          <a:bodyPr>
            <a:normAutofit fontScale="92500" lnSpcReduction="20000"/>
          </a:bodyPr>
          <a:lstStyle/>
          <a:p>
            <a:pPr>
              <a:spcAft>
                <a:spcPts val="600"/>
              </a:spcAft>
            </a:pPr>
            <a:r>
              <a:rPr lang="en-GB" dirty="0"/>
              <a:t>MHRA Clinical Trial Authorisation (CTA) under the notification scheme for Type A CTIMPs</a:t>
            </a:r>
          </a:p>
          <a:p>
            <a:pPr lvl="1">
              <a:spcAft>
                <a:spcPts val="600"/>
              </a:spcAft>
            </a:pPr>
            <a:r>
              <a:rPr lang="en-GB" sz="2000" dirty="0"/>
              <a:t>Risks are no higher than that of standard medical care</a:t>
            </a:r>
          </a:p>
          <a:p>
            <a:pPr lvl="1">
              <a:spcAft>
                <a:spcPts val="600"/>
              </a:spcAft>
            </a:pPr>
            <a:r>
              <a:rPr lang="en-GB" sz="2000" dirty="0"/>
              <a:t>Products used within licensed range of indications</a:t>
            </a:r>
          </a:p>
          <a:p>
            <a:pPr lvl="1">
              <a:spcAft>
                <a:spcPts val="600"/>
              </a:spcAft>
            </a:pPr>
            <a:r>
              <a:rPr lang="en-GB" sz="2000" dirty="0"/>
              <a:t>Risk adapted pragmatic approach to IMP management using routine ICU stock</a:t>
            </a:r>
          </a:p>
          <a:p>
            <a:pPr>
              <a:spcAft>
                <a:spcPts val="600"/>
              </a:spcAft>
            </a:pPr>
            <a:r>
              <a:rPr lang="en-GB" dirty="0"/>
              <a:t>Investigational Medicinal Products (IMPs)</a:t>
            </a:r>
          </a:p>
          <a:p>
            <a:pPr lvl="1">
              <a:spcAft>
                <a:spcPts val="600"/>
              </a:spcAft>
            </a:pPr>
            <a:r>
              <a:rPr lang="en-GB" sz="2000" dirty="0"/>
              <a:t>Carbocisteine capsules (375mg), or 250 mg/5ml </a:t>
            </a:r>
            <a:r>
              <a:rPr lang="en-GB" sz="2000" dirty="0" smtClean="0"/>
              <a:t>Syrup or </a:t>
            </a:r>
            <a:endParaRPr lang="en-GB" sz="2000" dirty="0"/>
          </a:p>
          <a:p>
            <a:pPr lvl="1">
              <a:spcAft>
                <a:spcPts val="600"/>
              </a:spcAft>
            </a:pPr>
            <a:r>
              <a:rPr lang="en-GB" sz="2000" dirty="0"/>
              <a:t>Hypertonic saline 6% or 7% inhalation solution</a:t>
            </a:r>
          </a:p>
          <a:p>
            <a:pPr>
              <a:spcAft>
                <a:spcPts val="0"/>
              </a:spcAft>
            </a:pPr>
            <a:r>
              <a:rPr lang="en-GB" dirty="0"/>
              <a:t>Reference safety information</a:t>
            </a:r>
          </a:p>
          <a:p>
            <a:pPr lvl="1">
              <a:lnSpc>
                <a:spcPct val="100000"/>
              </a:lnSpc>
              <a:spcBef>
                <a:spcPts val="600"/>
              </a:spcBef>
              <a:spcAft>
                <a:spcPts val="0"/>
              </a:spcAft>
            </a:pPr>
            <a:r>
              <a:rPr lang="en-GB" sz="2000" dirty="0" err="1"/>
              <a:t>Carbocisteine</a:t>
            </a:r>
            <a:r>
              <a:rPr lang="en-GB" sz="2000" dirty="0"/>
              <a:t> - Section 4.8 of SPC for </a:t>
            </a:r>
            <a:r>
              <a:rPr lang="en-GB" sz="2000" b="1" dirty="0" err="1"/>
              <a:t>Mucodyne</a:t>
            </a:r>
            <a:r>
              <a:rPr lang="en-GB" sz="2000" b="1" dirty="0"/>
              <a:t> 375mg capsules </a:t>
            </a:r>
            <a:r>
              <a:rPr lang="en-GB" sz="2000" dirty="0"/>
              <a:t>(date 18/03/2021)</a:t>
            </a:r>
          </a:p>
          <a:p>
            <a:pPr lvl="1">
              <a:lnSpc>
                <a:spcPct val="100000"/>
              </a:lnSpc>
              <a:spcBef>
                <a:spcPts val="600"/>
              </a:spcBef>
              <a:spcAft>
                <a:spcPts val="600"/>
              </a:spcAft>
            </a:pPr>
            <a:r>
              <a:rPr lang="en-GB" sz="2000" dirty="0"/>
              <a:t>Hypertonic saline – Side effects as listed in </a:t>
            </a:r>
            <a:r>
              <a:rPr lang="en-GB" sz="2000" b="1" dirty="0"/>
              <a:t>Mucoclear 6%</a:t>
            </a:r>
            <a:r>
              <a:rPr lang="en-GB" sz="2000" dirty="0"/>
              <a:t> inhalation solution Product Instructions for Use Leaflet or PIL (as of 31/07/2018)</a:t>
            </a:r>
          </a:p>
        </p:txBody>
      </p:sp>
      <p:pic>
        <p:nvPicPr>
          <p:cNvPr id="4" name="Picture 3">
            <a:extLst>
              <a:ext uri="{FF2B5EF4-FFF2-40B4-BE49-F238E27FC236}">
                <a16:creationId xmlns:a16="http://schemas.microsoft.com/office/drawing/2014/main" id="{77F6263B-A3B0-4985-9EA7-AC4E2CA59F04}"/>
              </a:ext>
            </a:extLst>
          </p:cNvPr>
          <p:cNvPicPr>
            <a:picLocks noChangeAspect="1"/>
          </p:cNvPicPr>
          <p:nvPr/>
        </p:nvPicPr>
        <p:blipFill>
          <a:blip r:embed="rId2"/>
          <a:stretch>
            <a:fillRect/>
          </a:stretch>
        </p:blipFill>
        <p:spPr>
          <a:xfrm>
            <a:off x="10027156" y="209550"/>
            <a:ext cx="1971758" cy="485387"/>
          </a:xfrm>
          <a:prstGeom prst="rect">
            <a:avLst/>
          </a:prstGeom>
        </p:spPr>
      </p:pic>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381C65-8DCE-8648-A273-8AD102DBEA6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1294936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38200" y="365125"/>
            <a:ext cx="10515600" cy="1325563"/>
          </a:xfrm>
        </p:spPr>
        <p:txBody>
          <a:bodyPr/>
          <a:lstStyle/>
          <a:p>
            <a:r>
              <a:rPr lang="en-GB" b="1" dirty="0">
                <a:solidFill>
                  <a:schemeClr val="tx1">
                    <a:lumMod val="50000"/>
                    <a:lumOff val="50000"/>
                  </a:schemeClr>
                </a:solidFill>
              </a:rPr>
              <a:t>Study Mucoactive Administration (1)</a:t>
            </a:r>
            <a:endParaRPr lang="en-GB" dirty="0"/>
          </a:p>
        </p:txBody>
      </p:sp>
      <p:sp>
        <p:nvSpPr>
          <p:cNvPr id="3" name="Content Placeholder 2"/>
          <p:cNvSpPr>
            <a:spLocks noGrp="1"/>
          </p:cNvSpPr>
          <p:nvPr>
            <p:ph idx="1"/>
          </p:nvPr>
        </p:nvSpPr>
        <p:spPr/>
        <p:txBody>
          <a:bodyPr/>
          <a:lstStyle/>
          <a:p>
            <a:r>
              <a:rPr lang="en-GB" dirty="0"/>
              <a:t>Products will be used within terms of marketing authorisation/ established clinical practice</a:t>
            </a:r>
          </a:p>
          <a:p>
            <a:r>
              <a:rPr lang="en-GB" dirty="0"/>
              <a:t>Used from local site stock and usual site practice will be followed for the purchase, supply and administration</a:t>
            </a:r>
          </a:p>
          <a:p>
            <a:r>
              <a:rPr lang="en-GB" dirty="0"/>
              <a:t>Prescribed and dispensed in accordance with usual local site prescription practice</a:t>
            </a:r>
          </a:p>
          <a:p>
            <a:pPr lvl="1"/>
            <a:r>
              <a:rPr lang="en-GB" dirty="0"/>
              <a:t>No additional labelling outside usual local records or practice</a:t>
            </a:r>
            <a:endParaRPr lang="en-GB" dirty="0">
              <a:latin typeface="Calibri" panose="020F0502020204030204" pitchFamily="34" charset="0"/>
              <a:ea typeface="Calibri" panose="020F0502020204030204" pitchFamily="34" charset="0"/>
              <a:cs typeface="Times New Roman" panose="02020603050405020304" pitchFamily="18" charset="0"/>
            </a:endParaRPr>
          </a:p>
          <a:p>
            <a:r>
              <a:rPr lang="en-GB" dirty="0"/>
              <a:t>Batch traceability and product recall processes will match standard hospital medicines management processes for licensed medicines</a:t>
            </a:r>
          </a:p>
          <a:p>
            <a:endParaRPr lang="en-GB" dirty="0"/>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381C65-8DCE-8648-A273-8AD102DBEA6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77F6263B-A3B0-4985-9EA7-AC4E2CA59F04}"/>
              </a:ext>
            </a:extLst>
          </p:cNvPr>
          <p:cNvPicPr>
            <a:picLocks noChangeAspect="1"/>
          </p:cNvPicPr>
          <p:nvPr/>
        </p:nvPicPr>
        <p:blipFill>
          <a:blip r:embed="rId2"/>
          <a:stretch>
            <a:fillRect/>
          </a:stretch>
        </p:blipFill>
        <p:spPr>
          <a:xfrm>
            <a:off x="10027156" y="209550"/>
            <a:ext cx="1971758" cy="485387"/>
          </a:xfrm>
          <a:prstGeom prst="rect">
            <a:avLst/>
          </a:prstGeom>
        </p:spPr>
      </p:pic>
    </p:spTree>
    <p:extLst>
      <p:ext uri="{BB962C8B-B14F-4D97-AF65-F5344CB8AC3E}">
        <p14:creationId xmlns:p14="http://schemas.microsoft.com/office/powerpoint/2010/main" val="2530076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38200" y="365125"/>
            <a:ext cx="10515600" cy="1325563"/>
          </a:xfrm>
        </p:spPr>
        <p:txBody>
          <a:bodyPr/>
          <a:lstStyle/>
          <a:p>
            <a:r>
              <a:rPr lang="en-GB" b="1" dirty="0">
                <a:solidFill>
                  <a:schemeClr val="tx1">
                    <a:lumMod val="50000"/>
                    <a:lumOff val="50000"/>
                  </a:schemeClr>
                </a:solidFill>
              </a:rPr>
              <a:t>Key </a:t>
            </a:r>
            <a:r>
              <a:rPr lang="en-GB" b="1" dirty="0" smtClean="0">
                <a:solidFill>
                  <a:schemeClr val="tx1">
                    <a:lumMod val="50000"/>
                    <a:lumOff val="50000"/>
                  </a:schemeClr>
                </a:solidFill>
              </a:rPr>
              <a:t>Details</a:t>
            </a:r>
            <a:endParaRPr lang="en-GB" dirty="0"/>
          </a:p>
        </p:txBody>
      </p:sp>
      <p:sp>
        <p:nvSpPr>
          <p:cNvPr id="3" name="Content Placeholder 2"/>
          <p:cNvSpPr>
            <a:spLocks noGrp="1"/>
          </p:cNvSpPr>
          <p:nvPr>
            <p:ph idx="1"/>
          </p:nvPr>
        </p:nvSpPr>
        <p:spPr>
          <a:xfrm>
            <a:off x="593767" y="1690687"/>
            <a:ext cx="11405147" cy="4486275"/>
          </a:xfrm>
        </p:spPr>
        <p:txBody>
          <a:bodyPr>
            <a:normAutofit lnSpcReduction="10000"/>
          </a:bodyPr>
          <a:lstStyle/>
          <a:p>
            <a:pPr marL="0" indent="0">
              <a:spcBef>
                <a:spcPts val="0"/>
              </a:spcBef>
              <a:buClr>
                <a:schemeClr val="tx2"/>
              </a:buClr>
              <a:buSzPct val="100000"/>
              <a:buNone/>
            </a:pPr>
            <a:r>
              <a:rPr lang="en-GB" sz="2400" b="1" dirty="0"/>
              <a:t>Main Contact</a:t>
            </a:r>
            <a:endParaRPr lang="en-GB" sz="2400" dirty="0"/>
          </a:p>
          <a:p>
            <a:pPr marL="0" indent="0">
              <a:spcBef>
                <a:spcPts val="0"/>
              </a:spcBef>
              <a:buClr>
                <a:schemeClr val="tx2"/>
              </a:buClr>
              <a:buSzPct val="100000"/>
              <a:buNone/>
            </a:pPr>
            <a:r>
              <a:rPr lang="en-GB" sz="2400" dirty="0"/>
              <a:t>MARCH Trial Team</a:t>
            </a:r>
          </a:p>
          <a:p>
            <a:pPr marL="0" indent="0">
              <a:spcBef>
                <a:spcPts val="0"/>
              </a:spcBef>
              <a:buClr>
                <a:schemeClr val="tx2"/>
              </a:buClr>
              <a:buSzPct val="100000"/>
              <a:buNone/>
            </a:pPr>
            <a:r>
              <a:rPr lang="en-GB" sz="2400" dirty="0"/>
              <a:t>Northern Ireland Clinical Trials Unit (NICTU)</a:t>
            </a:r>
          </a:p>
          <a:p>
            <a:pPr marL="0" indent="0">
              <a:spcBef>
                <a:spcPts val="0"/>
              </a:spcBef>
              <a:buClr>
                <a:schemeClr val="tx2"/>
              </a:buClr>
              <a:buSzPct val="100000"/>
              <a:buNone/>
            </a:pPr>
            <a:r>
              <a:rPr lang="en-GB" sz="2400" dirty="0"/>
              <a:t>7 </a:t>
            </a:r>
            <a:r>
              <a:rPr lang="en-GB" sz="2400" dirty="0" err="1"/>
              <a:t>Lennoxvale</a:t>
            </a:r>
            <a:r>
              <a:rPr lang="en-GB" sz="2400" dirty="0"/>
              <a:t>, Malone Road, Belfast, BT9 5BY</a:t>
            </a:r>
          </a:p>
          <a:p>
            <a:pPr marL="0" indent="0">
              <a:spcBef>
                <a:spcPts val="0"/>
              </a:spcBef>
              <a:buClr>
                <a:schemeClr val="tx2"/>
              </a:buClr>
              <a:buSzPct val="100000"/>
              <a:buNone/>
            </a:pPr>
            <a:r>
              <a:rPr lang="en-GB" sz="2400" dirty="0"/>
              <a:t>Tel: +44 28 9615 1447</a:t>
            </a:r>
          </a:p>
          <a:p>
            <a:pPr marL="0" indent="0">
              <a:spcBef>
                <a:spcPts val="0"/>
              </a:spcBef>
              <a:buClr>
                <a:schemeClr val="tx2"/>
              </a:buClr>
              <a:buSzPct val="100000"/>
              <a:buNone/>
            </a:pPr>
            <a:r>
              <a:rPr lang="en-GB" sz="2400" dirty="0"/>
              <a:t>Email: </a:t>
            </a:r>
            <a:r>
              <a:rPr lang="en-GB" sz="2400" dirty="0">
                <a:hlinkClick r:id="rId3"/>
              </a:rPr>
              <a:t>MARCH@nictu.hscni.net</a:t>
            </a:r>
            <a:r>
              <a:rPr lang="en-GB" sz="2400" dirty="0"/>
              <a:t> </a:t>
            </a:r>
          </a:p>
          <a:p>
            <a:pPr marL="0" indent="0">
              <a:spcBef>
                <a:spcPts val="0"/>
              </a:spcBef>
              <a:buClr>
                <a:schemeClr val="tx2"/>
              </a:buClr>
              <a:buSzPct val="100000"/>
              <a:buNone/>
            </a:pPr>
            <a:endParaRPr lang="en-GB" sz="2400" dirty="0"/>
          </a:p>
          <a:p>
            <a:pPr marL="0" indent="0">
              <a:spcBef>
                <a:spcPts val="600"/>
              </a:spcBef>
              <a:buNone/>
            </a:pPr>
            <a:r>
              <a:rPr lang="en-GB" sz="2400" b="1" dirty="0"/>
              <a:t>Funder:		</a:t>
            </a:r>
            <a:r>
              <a:rPr lang="en-GB" sz="2400" dirty="0"/>
              <a:t>National Institute for Health Research HTA Programme (CI: Connolly)</a:t>
            </a:r>
          </a:p>
          <a:p>
            <a:pPr marL="0" indent="0">
              <a:spcBef>
                <a:spcPts val="600"/>
              </a:spcBef>
              <a:buNone/>
            </a:pPr>
            <a:r>
              <a:rPr lang="en-GB" sz="2400" b="1" dirty="0"/>
              <a:t>Sponsor:		</a:t>
            </a:r>
            <a:r>
              <a:rPr lang="en-GB" sz="2400" dirty="0"/>
              <a:t>Belfast Health and Social Care Trust</a:t>
            </a:r>
          </a:p>
          <a:p>
            <a:pPr marL="0" indent="0">
              <a:spcBef>
                <a:spcPts val="600"/>
              </a:spcBef>
              <a:buNone/>
            </a:pPr>
            <a:r>
              <a:rPr lang="en-GB" sz="2400" b="1" dirty="0"/>
              <a:t>CI:</a:t>
            </a:r>
            <a:r>
              <a:rPr lang="en-GB" sz="2400" dirty="0"/>
              <a:t>			Prof Danny McAuley</a:t>
            </a:r>
          </a:p>
          <a:p>
            <a:pPr marL="0" indent="0">
              <a:spcBef>
                <a:spcPts val="600"/>
              </a:spcBef>
              <a:buNone/>
            </a:pPr>
            <a:r>
              <a:rPr lang="en-GB" sz="2400" b="1" dirty="0"/>
              <a:t>Co-CI:	</a:t>
            </a:r>
            <a:r>
              <a:rPr lang="en-GB" sz="2400" dirty="0"/>
              <a:t>		Dr Bronwen Connolly, </a:t>
            </a:r>
            <a:r>
              <a:rPr lang="en-GB" sz="2400" dirty="0">
                <a:hlinkClick r:id="rId4"/>
              </a:rPr>
              <a:t>b.connolly@qub.ac.uk</a:t>
            </a:r>
            <a:r>
              <a:rPr lang="en-GB" sz="2400" dirty="0"/>
              <a:t>, 028 9097 6047</a:t>
            </a:r>
          </a:p>
          <a:p>
            <a:pPr marL="0" indent="0">
              <a:spcBef>
                <a:spcPts val="600"/>
              </a:spcBef>
              <a:buNone/>
            </a:pPr>
            <a:r>
              <a:rPr lang="en-GB" sz="2400" b="1" dirty="0"/>
              <a:t>Trial Manager:</a:t>
            </a:r>
            <a:r>
              <a:rPr lang="en-GB" sz="2400" dirty="0"/>
              <a:t>	Dr Caroline Wilson</a:t>
            </a:r>
          </a:p>
          <a:p>
            <a:pPr marL="0" indent="0">
              <a:spcBef>
                <a:spcPts val="600"/>
              </a:spcBef>
              <a:buNone/>
            </a:pPr>
            <a:r>
              <a:rPr lang="en-GB" sz="2400" b="1" dirty="0"/>
              <a:t>Trial Coordinator:</a:t>
            </a:r>
            <a:r>
              <a:rPr lang="en-GB" sz="2400" dirty="0"/>
              <a:t>	Dr Naomi Dickson</a:t>
            </a:r>
          </a:p>
          <a:p>
            <a:pPr marL="0" indent="0">
              <a:spcBef>
                <a:spcPts val="600"/>
              </a:spcBef>
              <a:buNone/>
            </a:pPr>
            <a:endParaRPr lang="en-GB" sz="2400" dirty="0"/>
          </a:p>
          <a:p>
            <a:pPr marL="0" indent="0">
              <a:spcBef>
                <a:spcPts val="0"/>
              </a:spcBef>
              <a:buClr>
                <a:schemeClr val="tx2"/>
              </a:buClr>
              <a:buSzPct val="100000"/>
              <a:buNone/>
            </a:pPr>
            <a:endParaRPr lang="en-GB" sz="2400" dirty="0"/>
          </a:p>
          <a:p>
            <a:pPr marL="0" indent="0">
              <a:spcBef>
                <a:spcPts val="0"/>
              </a:spcBef>
              <a:buClr>
                <a:schemeClr val="tx2"/>
              </a:buClr>
              <a:buSzPct val="100000"/>
              <a:buNone/>
            </a:pPr>
            <a:endParaRPr lang="en-GB" sz="2400" dirty="0"/>
          </a:p>
          <a:p>
            <a:endParaRPr lang="en-GB" dirty="0"/>
          </a:p>
        </p:txBody>
      </p:sp>
      <p:pic>
        <p:nvPicPr>
          <p:cNvPr id="4" name="Picture 3">
            <a:extLst>
              <a:ext uri="{FF2B5EF4-FFF2-40B4-BE49-F238E27FC236}">
                <a16:creationId xmlns:a16="http://schemas.microsoft.com/office/drawing/2014/main" id="{E0F1384C-5AB8-44AA-B6BA-8A6995953595}"/>
              </a:ext>
            </a:extLst>
          </p:cNvPr>
          <p:cNvPicPr>
            <a:picLocks noChangeAspect="1"/>
          </p:cNvPicPr>
          <p:nvPr/>
        </p:nvPicPr>
        <p:blipFill>
          <a:blip r:embed="rId5"/>
          <a:stretch>
            <a:fillRect/>
          </a:stretch>
        </p:blipFill>
        <p:spPr>
          <a:xfrm>
            <a:off x="10027156" y="209550"/>
            <a:ext cx="1971758" cy="485387"/>
          </a:xfrm>
          <a:prstGeom prst="rect">
            <a:avLst/>
          </a:prstGeom>
        </p:spPr>
      </p:pic>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381C65-8DCE-8648-A273-8AD102DBEA6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845338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38200" y="365125"/>
            <a:ext cx="10515600" cy="1325563"/>
          </a:xfrm>
        </p:spPr>
        <p:txBody>
          <a:bodyPr/>
          <a:lstStyle/>
          <a:p>
            <a:r>
              <a:rPr lang="en-GB" b="1" dirty="0">
                <a:solidFill>
                  <a:schemeClr val="tx1">
                    <a:lumMod val="50000"/>
                    <a:lumOff val="50000"/>
                  </a:schemeClr>
                </a:solidFill>
              </a:rPr>
              <a:t>Study Mucoactive Administration (2)</a:t>
            </a:r>
            <a:endParaRPr lang="en-GB" dirty="0"/>
          </a:p>
        </p:txBody>
      </p:sp>
      <p:sp>
        <p:nvSpPr>
          <p:cNvPr id="3" name="Content Placeholder 2"/>
          <p:cNvSpPr>
            <a:spLocks noGrp="1"/>
          </p:cNvSpPr>
          <p:nvPr>
            <p:ph idx="1"/>
          </p:nvPr>
        </p:nvSpPr>
        <p:spPr/>
        <p:txBody>
          <a:bodyPr/>
          <a:lstStyle/>
          <a:p>
            <a:r>
              <a:rPr lang="en-GB" dirty="0"/>
              <a:t>Patient enrolment and treatment allocation recorded in clinical notes</a:t>
            </a:r>
          </a:p>
          <a:p>
            <a:r>
              <a:rPr lang="en-GB" dirty="0"/>
              <a:t>Source document for IMP administration will be the inpatient medication administration record</a:t>
            </a:r>
          </a:p>
          <a:p>
            <a:r>
              <a:rPr lang="en-GB" dirty="0"/>
              <a:t>First dose of study </a:t>
            </a:r>
            <a:r>
              <a:rPr lang="en-GB" dirty="0" err="1"/>
              <a:t>mucoactive</a:t>
            </a:r>
            <a:r>
              <a:rPr lang="en-GB" dirty="0"/>
              <a:t> will be administered as soon as possible, ideally within 4 hours of randomisation </a:t>
            </a:r>
          </a:p>
          <a:p>
            <a:pPr lvl="1"/>
            <a:r>
              <a:rPr lang="en-GB" i="1" dirty="0"/>
              <a:t>Not protocol deviation</a:t>
            </a:r>
            <a:endParaRPr lang="en-GB" dirty="0"/>
          </a:p>
          <a:p>
            <a:r>
              <a:rPr lang="en-GB" dirty="0"/>
              <a:t>Subsequent doses given as per locally determined scheduled prescription</a:t>
            </a:r>
          </a:p>
          <a:p>
            <a:pPr lvl="1"/>
            <a:r>
              <a:rPr lang="en-GB" dirty="0"/>
              <a:t>If a dose is not administered at the intended time, it may be administered subsequently but </a:t>
            </a:r>
            <a:r>
              <a:rPr lang="en-GB" b="1" i="1" dirty="0"/>
              <a:t>not within 1 hour of the next intended dose</a:t>
            </a:r>
            <a:endParaRPr lang="en-GB" dirty="0"/>
          </a:p>
          <a:p>
            <a:endParaRPr lang="en-GB" dirty="0"/>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381C65-8DCE-8648-A273-8AD102DBEA6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77F6263B-A3B0-4985-9EA7-AC4E2CA59F04}"/>
              </a:ext>
            </a:extLst>
          </p:cNvPr>
          <p:cNvPicPr>
            <a:picLocks noChangeAspect="1"/>
          </p:cNvPicPr>
          <p:nvPr/>
        </p:nvPicPr>
        <p:blipFill>
          <a:blip r:embed="rId2"/>
          <a:stretch>
            <a:fillRect/>
          </a:stretch>
        </p:blipFill>
        <p:spPr>
          <a:xfrm>
            <a:off x="10027156" y="209550"/>
            <a:ext cx="1971758" cy="485387"/>
          </a:xfrm>
          <a:prstGeom prst="rect">
            <a:avLst/>
          </a:prstGeom>
        </p:spPr>
      </p:pic>
    </p:spTree>
    <p:extLst>
      <p:ext uri="{BB962C8B-B14F-4D97-AF65-F5344CB8AC3E}">
        <p14:creationId xmlns:p14="http://schemas.microsoft.com/office/powerpoint/2010/main" val="213746418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88754-16D5-4BA8-AB17-6AAC0825A719}"/>
              </a:ext>
            </a:extLst>
          </p:cNvPr>
          <p:cNvSpPr>
            <a:spLocks noGrp="1"/>
          </p:cNvSpPr>
          <p:nvPr>
            <p:ph type="title" idx="4294967295"/>
          </p:nvPr>
        </p:nvSpPr>
        <p:spPr>
          <a:xfrm>
            <a:off x="838200" y="365125"/>
            <a:ext cx="10515600" cy="1325563"/>
          </a:xfrm>
        </p:spPr>
        <p:txBody>
          <a:bodyPr/>
          <a:lstStyle/>
          <a:p>
            <a:r>
              <a:rPr lang="en-GB" b="1" dirty="0">
                <a:solidFill>
                  <a:schemeClr val="tx1">
                    <a:lumMod val="50000"/>
                    <a:lumOff val="50000"/>
                  </a:schemeClr>
                </a:solidFill>
              </a:rPr>
              <a:t>Study Mucoactive Administration (3) </a:t>
            </a:r>
            <a:endParaRPr lang="en-GB" dirty="0"/>
          </a:p>
        </p:txBody>
      </p:sp>
      <p:sp>
        <p:nvSpPr>
          <p:cNvPr id="3" name="Content Placeholder 2">
            <a:extLst>
              <a:ext uri="{FF2B5EF4-FFF2-40B4-BE49-F238E27FC236}">
                <a16:creationId xmlns:a16="http://schemas.microsoft.com/office/drawing/2014/main" id="{3A7F62F1-DD07-4CCB-A68A-5525E17FE74D}"/>
              </a:ext>
            </a:extLst>
          </p:cNvPr>
          <p:cNvSpPr>
            <a:spLocks noGrp="1"/>
          </p:cNvSpPr>
          <p:nvPr>
            <p:ph idx="1"/>
          </p:nvPr>
        </p:nvSpPr>
        <p:spPr>
          <a:xfrm>
            <a:off x="838200" y="1907955"/>
            <a:ext cx="10515600" cy="4351338"/>
          </a:xfrm>
        </p:spPr>
        <p:txBody>
          <a:bodyPr/>
          <a:lstStyle/>
          <a:p>
            <a:r>
              <a:rPr lang="en-GB" dirty="0"/>
              <a:t>Intended duration of treatment with study </a:t>
            </a:r>
            <a:r>
              <a:rPr lang="en-GB" dirty="0" err="1"/>
              <a:t>mucoactives</a:t>
            </a:r>
            <a:r>
              <a:rPr lang="en-GB" dirty="0"/>
              <a:t> will be up to and including Day 28 (or the primary outcome is reached), or ICU discharge, or death, whichever comes first</a:t>
            </a:r>
          </a:p>
          <a:p>
            <a:endParaRPr lang="en-GB" dirty="0"/>
          </a:p>
          <a:p>
            <a:r>
              <a:rPr lang="en-GB" dirty="0"/>
              <a:t>Patients should receive study </a:t>
            </a:r>
            <a:r>
              <a:rPr lang="en-GB" dirty="0" err="1"/>
              <a:t>mucoactives</a:t>
            </a:r>
            <a:r>
              <a:rPr lang="en-GB" dirty="0"/>
              <a:t> for 48 hours post </a:t>
            </a:r>
            <a:r>
              <a:rPr lang="en-GB" dirty="0" err="1"/>
              <a:t>extubation</a:t>
            </a:r>
            <a:r>
              <a:rPr lang="en-GB" dirty="0"/>
              <a:t> until the primary outcome of duration of mechanical ventilation (first successful unassisted breathing) is reached </a:t>
            </a:r>
          </a:p>
          <a:p>
            <a:pPr marL="0" indent="0">
              <a:buNone/>
            </a:pPr>
            <a:endParaRPr lang="en-GB" sz="2000" dirty="0"/>
          </a:p>
        </p:txBody>
      </p:sp>
      <p:pic>
        <p:nvPicPr>
          <p:cNvPr id="4" name="Picture 3">
            <a:extLst>
              <a:ext uri="{FF2B5EF4-FFF2-40B4-BE49-F238E27FC236}">
                <a16:creationId xmlns:a16="http://schemas.microsoft.com/office/drawing/2014/main" id="{77F6263B-A3B0-4985-9EA7-AC4E2CA59F04}"/>
              </a:ext>
            </a:extLst>
          </p:cNvPr>
          <p:cNvPicPr>
            <a:picLocks noChangeAspect="1"/>
          </p:cNvPicPr>
          <p:nvPr/>
        </p:nvPicPr>
        <p:blipFill>
          <a:blip r:embed="rId2"/>
          <a:stretch>
            <a:fillRect/>
          </a:stretch>
        </p:blipFill>
        <p:spPr>
          <a:xfrm>
            <a:off x="10027156" y="209550"/>
            <a:ext cx="1971758" cy="485387"/>
          </a:xfrm>
          <a:prstGeom prst="rect">
            <a:avLst/>
          </a:prstGeom>
        </p:spPr>
      </p:pic>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381C65-8DCE-8648-A273-8AD102DBEA6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0173304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88754-16D5-4BA8-AB17-6AAC0825A719}"/>
              </a:ext>
            </a:extLst>
          </p:cNvPr>
          <p:cNvSpPr>
            <a:spLocks noGrp="1"/>
          </p:cNvSpPr>
          <p:nvPr>
            <p:ph type="title" idx="4294967295"/>
          </p:nvPr>
        </p:nvSpPr>
        <p:spPr>
          <a:xfrm>
            <a:off x="838200" y="365125"/>
            <a:ext cx="10515600" cy="1325563"/>
          </a:xfrm>
        </p:spPr>
        <p:txBody>
          <a:bodyPr/>
          <a:lstStyle/>
          <a:p>
            <a:r>
              <a:rPr lang="en-GB" b="1" dirty="0">
                <a:solidFill>
                  <a:schemeClr val="tx1">
                    <a:lumMod val="50000"/>
                    <a:lumOff val="50000"/>
                  </a:schemeClr>
                </a:solidFill>
              </a:rPr>
              <a:t>Study Mucoactive Administration (4) </a:t>
            </a:r>
            <a:endParaRPr lang="en-GB" dirty="0"/>
          </a:p>
        </p:txBody>
      </p:sp>
      <p:sp>
        <p:nvSpPr>
          <p:cNvPr id="3" name="Content Placeholder 2">
            <a:extLst>
              <a:ext uri="{FF2B5EF4-FFF2-40B4-BE49-F238E27FC236}">
                <a16:creationId xmlns:a16="http://schemas.microsoft.com/office/drawing/2014/main" id="{3A7F62F1-DD07-4CCB-A68A-5525E17FE74D}"/>
              </a:ext>
            </a:extLst>
          </p:cNvPr>
          <p:cNvSpPr>
            <a:spLocks noGrp="1"/>
          </p:cNvSpPr>
          <p:nvPr>
            <p:ph idx="1"/>
          </p:nvPr>
        </p:nvSpPr>
        <p:spPr>
          <a:xfrm>
            <a:off x="838200" y="1907955"/>
            <a:ext cx="10947400" cy="4351338"/>
          </a:xfrm>
        </p:spPr>
        <p:txBody>
          <a:bodyPr/>
          <a:lstStyle/>
          <a:p>
            <a:r>
              <a:rPr lang="en-GB" dirty="0"/>
              <a:t>NB Where </a:t>
            </a:r>
            <a:r>
              <a:rPr lang="en-GB" dirty="0" err="1"/>
              <a:t>extubation</a:t>
            </a:r>
            <a:r>
              <a:rPr lang="en-GB" dirty="0"/>
              <a:t> occurs on Day 27 or Day 28, </a:t>
            </a:r>
            <a:r>
              <a:rPr lang="en-GB" dirty="0" err="1"/>
              <a:t>mucoactives</a:t>
            </a:r>
            <a:r>
              <a:rPr lang="en-GB" dirty="0"/>
              <a:t> should continue to be administered until Day 29 or Day 30 respectively</a:t>
            </a:r>
          </a:p>
          <a:p>
            <a:pPr lvl="1"/>
            <a:r>
              <a:rPr lang="en-GB" dirty="0"/>
              <a:t>Daily data collection and safety outcome reporting also continues for duration of study drug administration (until Day 29 or Day 30 for patients extubated on Day 27 or Day 28)</a:t>
            </a:r>
          </a:p>
          <a:p>
            <a:pPr marL="457200" lvl="1" indent="0">
              <a:buNone/>
            </a:pPr>
            <a:endParaRPr lang="en-GB" sz="1600" dirty="0"/>
          </a:p>
          <a:p>
            <a:r>
              <a:rPr lang="en-GB" dirty="0"/>
              <a:t>A patient achieving their first successful unassisted breathing (which marks the primary outcome of duration of mechanical ventilation) will have completed their intervention period in the trial. </a:t>
            </a:r>
            <a:r>
              <a:rPr lang="en-GB" i="1" u="sng" dirty="0"/>
              <a:t>Continuation of any study </a:t>
            </a:r>
            <a:r>
              <a:rPr lang="en-GB" i="1" u="sng" dirty="0" err="1"/>
              <a:t>mucoactive</a:t>
            </a:r>
            <a:r>
              <a:rPr lang="en-GB" i="1" u="sng" dirty="0"/>
              <a:t> after this point will be at the discretion of the treating clinical team</a:t>
            </a:r>
          </a:p>
          <a:p>
            <a:pPr marL="0" indent="0">
              <a:buNone/>
            </a:pPr>
            <a:endParaRPr lang="en-GB" sz="2000" dirty="0"/>
          </a:p>
        </p:txBody>
      </p:sp>
      <p:pic>
        <p:nvPicPr>
          <p:cNvPr id="4" name="Picture 3">
            <a:extLst>
              <a:ext uri="{FF2B5EF4-FFF2-40B4-BE49-F238E27FC236}">
                <a16:creationId xmlns:a16="http://schemas.microsoft.com/office/drawing/2014/main" id="{77F6263B-A3B0-4985-9EA7-AC4E2CA59F04}"/>
              </a:ext>
            </a:extLst>
          </p:cNvPr>
          <p:cNvPicPr>
            <a:picLocks noChangeAspect="1"/>
          </p:cNvPicPr>
          <p:nvPr/>
        </p:nvPicPr>
        <p:blipFill>
          <a:blip r:embed="rId2"/>
          <a:stretch>
            <a:fillRect/>
          </a:stretch>
        </p:blipFill>
        <p:spPr>
          <a:xfrm>
            <a:off x="10027156" y="209550"/>
            <a:ext cx="1971758" cy="485387"/>
          </a:xfrm>
          <a:prstGeom prst="rect">
            <a:avLst/>
          </a:prstGeom>
        </p:spPr>
      </p:pic>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381C65-8DCE-8648-A273-8AD102DBEA6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4562114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88754-16D5-4BA8-AB17-6AAC0825A719}"/>
              </a:ext>
            </a:extLst>
          </p:cNvPr>
          <p:cNvSpPr>
            <a:spLocks noGrp="1"/>
          </p:cNvSpPr>
          <p:nvPr>
            <p:ph type="title" idx="4294967295"/>
          </p:nvPr>
        </p:nvSpPr>
        <p:spPr>
          <a:xfrm>
            <a:off x="838200" y="365125"/>
            <a:ext cx="10515600" cy="1325563"/>
          </a:xfrm>
        </p:spPr>
        <p:txBody>
          <a:bodyPr/>
          <a:lstStyle/>
          <a:p>
            <a:r>
              <a:rPr lang="en-GB" b="1" dirty="0">
                <a:solidFill>
                  <a:schemeClr val="tx1">
                    <a:lumMod val="50000"/>
                    <a:lumOff val="50000"/>
                  </a:schemeClr>
                </a:solidFill>
              </a:rPr>
              <a:t>Study Mucoactive Termination</a:t>
            </a:r>
            <a:endParaRPr lang="en-GB" dirty="0"/>
          </a:p>
        </p:txBody>
      </p:sp>
      <p:sp>
        <p:nvSpPr>
          <p:cNvPr id="3" name="Content Placeholder 2">
            <a:extLst>
              <a:ext uri="{FF2B5EF4-FFF2-40B4-BE49-F238E27FC236}">
                <a16:creationId xmlns:a16="http://schemas.microsoft.com/office/drawing/2014/main" id="{3A7F62F1-DD07-4CCB-A68A-5525E17FE74D}"/>
              </a:ext>
            </a:extLst>
          </p:cNvPr>
          <p:cNvSpPr>
            <a:spLocks noGrp="1"/>
          </p:cNvSpPr>
          <p:nvPr>
            <p:ph idx="1"/>
          </p:nvPr>
        </p:nvSpPr>
        <p:spPr>
          <a:xfrm>
            <a:off x="838200" y="1907955"/>
            <a:ext cx="10947400" cy="4351338"/>
          </a:xfrm>
        </p:spPr>
        <p:txBody>
          <a:bodyPr>
            <a:normAutofit lnSpcReduction="10000"/>
          </a:bodyPr>
          <a:lstStyle/>
          <a:p>
            <a:r>
              <a:rPr lang="en-GB" dirty="0"/>
              <a:t>Study mucoactives (carbocisteine, or hypertonic saline, or both) will be continued until the first of the following: </a:t>
            </a:r>
          </a:p>
          <a:p>
            <a:pPr marL="0" indent="0">
              <a:buNone/>
            </a:pPr>
            <a:r>
              <a:rPr lang="en-GB" dirty="0"/>
              <a:t>	</a:t>
            </a:r>
            <a:r>
              <a:rPr lang="en-GB" sz="2400" dirty="0"/>
              <a:t>1. 28 days elapse since randomisation </a:t>
            </a:r>
          </a:p>
          <a:p>
            <a:pPr marL="0" indent="0">
              <a:buNone/>
            </a:pPr>
            <a:r>
              <a:rPr lang="en-GB" sz="2400" dirty="0"/>
              <a:t>	2. First successful unassisted breathing</a:t>
            </a:r>
          </a:p>
          <a:p>
            <a:pPr marL="0" indent="0">
              <a:buNone/>
            </a:pPr>
            <a:r>
              <a:rPr lang="en-GB" sz="2400" dirty="0"/>
              <a:t>	3. Study mucoactive-related serious adverse event </a:t>
            </a:r>
          </a:p>
          <a:p>
            <a:pPr marL="0" indent="0">
              <a:buNone/>
            </a:pPr>
            <a:r>
              <a:rPr lang="en-GB" sz="2400" dirty="0"/>
              <a:t>	4. Discharge from ICU </a:t>
            </a:r>
          </a:p>
          <a:p>
            <a:pPr marL="0" indent="0">
              <a:buNone/>
            </a:pPr>
            <a:r>
              <a:rPr lang="en-GB" sz="2400" dirty="0"/>
              <a:t>	5. Death or discontinuation of active medical treatment </a:t>
            </a:r>
          </a:p>
          <a:p>
            <a:pPr marL="0" indent="0">
              <a:buNone/>
            </a:pPr>
            <a:r>
              <a:rPr lang="en-GB" sz="2400" dirty="0"/>
              <a:t>	6. Request from Legal Representative or patient to withdraw from the trial </a:t>
            </a:r>
          </a:p>
          <a:p>
            <a:pPr marL="0" indent="0">
              <a:buNone/>
            </a:pPr>
            <a:r>
              <a:rPr lang="en-GB" sz="2400" dirty="0"/>
              <a:t>	7. Decision from the attending ICU physician that the study mucoactive should 	     be discontinued on safety grounds. </a:t>
            </a:r>
          </a:p>
          <a:p>
            <a:pPr marL="0" indent="0">
              <a:buNone/>
            </a:pPr>
            <a:endParaRPr lang="en-GB" sz="2000" dirty="0"/>
          </a:p>
        </p:txBody>
      </p:sp>
      <p:pic>
        <p:nvPicPr>
          <p:cNvPr id="4" name="Picture 3">
            <a:extLst>
              <a:ext uri="{FF2B5EF4-FFF2-40B4-BE49-F238E27FC236}">
                <a16:creationId xmlns:a16="http://schemas.microsoft.com/office/drawing/2014/main" id="{77F6263B-A3B0-4985-9EA7-AC4E2CA59F04}"/>
              </a:ext>
            </a:extLst>
          </p:cNvPr>
          <p:cNvPicPr>
            <a:picLocks noChangeAspect="1"/>
          </p:cNvPicPr>
          <p:nvPr/>
        </p:nvPicPr>
        <p:blipFill>
          <a:blip r:embed="rId2"/>
          <a:stretch>
            <a:fillRect/>
          </a:stretch>
        </p:blipFill>
        <p:spPr>
          <a:xfrm>
            <a:off x="10027156" y="209550"/>
            <a:ext cx="1971758" cy="485387"/>
          </a:xfrm>
          <a:prstGeom prst="rect">
            <a:avLst/>
          </a:prstGeom>
        </p:spPr>
      </p:pic>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381C65-8DCE-8648-A273-8AD102DBEA6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TextBox 6"/>
          <p:cNvSpPr txBox="1"/>
          <p:nvPr/>
        </p:nvSpPr>
        <p:spPr>
          <a:xfrm>
            <a:off x="8566807" y="2547445"/>
            <a:ext cx="3218793" cy="1815882"/>
          </a:xfrm>
          <a:prstGeom prst="rect">
            <a:avLst/>
          </a:prstGeom>
          <a:solidFill>
            <a:schemeClr val="accent4">
              <a:lumMod val="40000"/>
              <a:lumOff val="60000"/>
            </a:schemeClr>
          </a:solidFill>
        </p:spPr>
        <p:txBody>
          <a:bodyPr wrap="square" rtlCol="0">
            <a:spAutoFit/>
          </a:bodyPr>
          <a:lstStyle/>
          <a:p>
            <a:r>
              <a:rPr lang="en-GB" sz="2800" b="1" i="1" dirty="0"/>
              <a:t>The reason for discontinuation of treatment should be recorded on the CRF</a:t>
            </a:r>
          </a:p>
        </p:txBody>
      </p:sp>
    </p:spTree>
    <p:extLst>
      <p:ext uri="{BB962C8B-B14F-4D97-AF65-F5344CB8AC3E}">
        <p14:creationId xmlns:p14="http://schemas.microsoft.com/office/powerpoint/2010/main" val="54918686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88754-16D5-4BA8-AB17-6AAC0825A719}"/>
              </a:ext>
            </a:extLst>
          </p:cNvPr>
          <p:cNvSpPr>
            <a:spLocks noGrp="1"/>
          </p:cNvSpPr>
          <p:nvPr>
            <p:ph type="title" idx="4294967295"/>
          </p:nvPr>
        </p:nvSpPr>
        <p:spPr>
          <a:xfrm>
            <a:off x="838200" y="365125"/>
            <a:ext cx="10515600" cy="1325563"/>
          </a:xfrm>
        </p:spPr>
        <p:txBody>
          <a:bodyPr/>
          <a:lstStyle/>
          <a:p>
            <a:r>
              <a:rPr lang="en-GB" b="1" dirty="0">
                <a:solidFill>
                  <a:schemeClr val="tx1">
                    <a:lumMod val="50000"/>
                    <a:lumOff val="50000"/>
                  </a:schemeClr>
                </a:solidFill>
              </a:rPr>
              <a:t>Study Mucoactive Compliance</a:t>
            </a:r>
            <a:endParaRPr lang="en-GB" dirty="0"/>
          </a:p>
        </p:txBody>
      </p:sp>
      <p:sp>
        <p:nvSpPr>
          <p:cNvPr id="3" name="Content Placeholder 2">
            <a:extLst>
              <a:ext uri="{FF2B5EF4-FFF2-40B4-BE49-F238E27FC236}">
                <a16:creationId xmlns:a16="http://schemas.microsoft.com/office/drawing/2014/main" id="{3A7F62F1-DD07-4CCB-A68A-5525E17FE74D}"/>
              </a:ext>
            </a:extLst>
          </p:cNvPr>
          <p:cNvSpPr>
            <a:spLocks noGrp="1"/>
          </p:cNvSpPr>
          <p:nvPr>
            <p:ph idx="1"/>
          </p:nvPr>
        </p:nvSpPr>
        <p:spPr>
          <a:xfrm>
            <a:off x="838200" y="1907955"/>
            <a:ext cx="10947400" cy="4351338"/>
          </a:xfrm>
        </p:spPr>
        <p:txBody>
          <a:bodyPr/>
          <a:lstStyle/>
          <a:p>
            <a:r>
              <a:rPr lang="en-GB" dirty="0"/>
              <a:t>Nursing staff at the site will administer the study </a:t>
            </a:r>
            <a:r>
              <a:rPr lang="en-GB" dirty="0" err="1"/>
              <a:t>mucoactives</a:t>
            </a:r>
            <a:r>
              <a:rPr lang="en-GB" dirty="0"/>
              <a:t> </a:t>
            </a:r>
          </a:p>
          <a:p>
            <a:r>
              <a:rPr lang="en-GB" dirty="0"/>
              <a:t>The administration or omission of study </a:t>
            </a:r>
            <a:r>
              <a:rPr lang="en-GB" dirty="0" err="1"/>
              <a:t>mucoactives</a:t>
            </a:r>
            <a:r>
              <a:rPr lang="en-GB" dirty="0"/>
              <a:t> will be recorded in the case report form (CRF) </a:t>
            </a:r>
            <a:r>
              <a:rPr lang="en-GB" b="1" i="1" dirty="0"/>
              <a:t>(not a protocol deviation)</a:t>
            </a:r>
            <a:endParaRPr lang="en-GB" dirty="0"/>
          </a:p>
          <a:p>
            <a:r>
              <a:rPr lang="en-GB" dirty="0"/>
              <a:t>Adherence to usual airway clearance management will be monitored throughout the study  </a:t>
            </a:r>
          </a:p>
          <a:p>
            <a:pPr lvl="1"/>
            <a:r>
              <a:rPr lang="en-GB" dirty="0"/>
              <a:t>TMG will review sites that administer </a:t>
            </a:r>
            <a:r>
              <a:rPr lang="en-GB" dirty="0" err="1"/>
              <a:t>carbocisteine</a:t>
            </a:r>
            <a:r>
              <a:rPr lang="en-GB" dirty="0"/>
              <a:t> or hypertonic saline to participants randomised to usual airway clearance management group</a:t>
            </a:r>
          </a:p>
          <a:p>
            <a:r>
              <a:rPr lang="en-GB" dirty="0"/>
              <a:t>Administration of non-trial </a:t>
            </a:r>
            <a:r>
              <a:rPr lang="en-GB" dirty="0" err="1"/>
              <a:t>mucoactives</a:t>
            </a:r>
            <a:r>
              <a:rPr lang="en-GB" dirty="0"/>
              <a:t> will be recorded on the CRF </a:t>
            </a:r>
            <a:r>
              <a:rPr lang="en-GB" b="1" i="1" dirty="0"/>
              <a:t>(not a protocol deviation)</a:t>
            </a:r>
          </a:p>
        </p:txBody>
      </p:sp>
      <p:pic>
        <p:nvPicPr>
          <p:cNvPr id="4" name="Picture 3">
            <a:extLst>
              <a:ext uri="{FF2B5EF4-FFF2-40B4-BE49-F238E27FC236}">
                <a16:creationId xmlns:a16="http://schemas.microsoft.com/office/drawing/2014/main" id="{77F6263B-A3B0-4985-9EA7-AC4E2CA59F04}"/>
              </a:ext>
            </a:extLst>
          </p:cNvPr>
          <p:cNvPicPr>
            <a:picLocks noChangeAspect="1"/>
          </p:cNvPicPr>
          <p:nvPr/>
        </p:nvPicPr>
        <p:blipFill>
          <a:blip r:embed="rId2"/>
          <a:stretch>
            <a:fillRect/>
          </a:stretch>
        </p:blipFill>
        <p:spPr>
          <a:xfrm>
            <a:off x="10027156" y="209550"/>
            <a:ext cx="1971758" cy="485387"/>
          </a:xfrm>
          <a:prstGeom prst="rect">
            <a:avLst/>
          </a:prstGeom>
        </p:spPr>
      </p:pic>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381C65-8DCE-8648-A273-8AD102DBEA6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7965838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88754-16D5-4BA8-AB17-6AAC0825A719}"/>
              </a:ext>
            </a:extLst>
          </p:cNvPr>
          <p:cNvSpPr>
            <a:spLocks noGrp="1"/>
          </p:cNvSpPr>
          <p:nvPr>
            <p:ph type="title" idx="4294967295"/>
          </p:nvPr>
        </p:nvSpPr>
        <p:spPr>
          <a:xfrm>
            <a:off x="838200" y="365125"/>
            <a:ext cx="10515600" cy="1325563"/>
          </a:xfrm>
        </p:spPr>
        <p:txBody>
          <a:bodyPr/>
          <a:lstStyle/>
          <a:p>
            <a:r>
              <a:rPr lang="en-GB" b="1" dirty="0">
                <a:solidFill>
                  <a:schemeClr val="tx1">
                    <a:lumMod val="50000"/>
                    <a:lumOff val="50000"/>
                  </a:schemeClr>
                </a:solidFill>
              </a:rPr>
              <a:t>Pharmacovigilance (1) </a:t>
            </a:r>
            <a:endParaRPr lang="en-GB" dirty="0"/>
          </a:p>
        </p:txBody>
      </p:sp>
      <p:sp>
        <p:nvSpPr>
          <p:cNvPr id="3" name="Content Placeholder 2">
            <a:extLst>
              <a:ext uri="{FF2B5EF4-FFF2-40B4-BE49-F238E27FC236}">
                <a16:creationId xmlns:a16="http://schemas.microsoft.com/office/drawing/2014/main" id="{3A7F62F1-DD07-4CCB-A68A-5525E17FE74D}"/>
              </a:ext>
            </a:extLst>
          </p:cNvPr>
          <p:cNvSpPr>
            <a:spLocks noGrp="1"/>
          </p:cNvSpPr>
          <p:nvPr>
            <p:ph idx="1"/>
          </p:nvPr>
        </p:nvSpPr>
        <p:spPr>
          <a:xfrm>
            <a:off x="838200" y="1690688"/>
            <a:ext cx="10515600" cy="4351338"/>
          </a:xfrm>
        </p:spPr>
        <p:txBody>
          <a:bodyPr>
            <a:normAutofit lnSpcReduction="10000"/>
          </a:bodyPr>
          <a:lstStyle/>
          <a:p>
            <a:pPr>
              <a:spcAft>
                <a:spcPts val="600"/>
              </a:spcAft>
            </a:pPr>
            <a:r>
              <a:rPr lang="en-GB" dirty="0"/>
              <a:t>MARCH population may naturally experience Adverse Events (AE) and Serious Adverse Events (SAE)</a:t>
            </a:r>
          </a:p>
          <a:p>
            <a:pPr>
              <a:spcAft>
                <a:spcPts val="600"/>
              </a:spcAft>
            </a:pPr>
            <a:r>
              <a:rPr lang="en-GB" dirty="0"/>
              <a:t>Events that are </a:t>
            </a:r>
            <a:r>
              <a:rPr lang="en-GB" b="1" dirty="0"/>
              <a:t>expected</a:t>
            </a:r>
            <a:r>
              <a:rPr lang="en-GB" dirty="0"/>
              <a:t> in this population </a:t>
            </a:r>
            <a:r>
              <a:rPr lang="en-GB" b="1" dirty="0"/>
              <a:t>do not </a:t>
            </a:r>
            <a:r>
              <a:rPr lang="en-GB" dirty="0"/>
              <a:t>need to be reported as AEs</a:t>
            </a:r>
          </a:p>
          <a:p>
            <a:pPr lvl="1">
              <a:spcAft>
                <a:spcPts val="600"/>
              </a:spcAft>
            </a:pPr>
            <a:r>
              <a:rPr lang="en-GB" sz="2800" dirty="0"/>
              <a:t>E.g. death, agitation, delirium, organ failure, nosocomial infections</a:t>
            </a:r>
          </a:p>
          <a:p>
            <a:pPr>
              <a:spcAft>
                <a:spcPts val="600"/>
              </a:spcAft>
            </a:pPr>
            <a:r>
              <a:rPr lang="en-GB" dirty="0"/>
              <a:t>Events that are collected as </a:t>
            </a:r>
            <a:r>
              <a:rPr lang="en-GB" b="1" dirty="0"/>
              <a:t>safety outcomes </a:t>
            </a:r>
            <a:r>
              <a:rPr lang="en-GB" dirty="0"/>
              <a:t>for MARCH </a:t>
            </a:r>
            <a:r>
              <a:rPr lang="en-GB" b="1" dirty="0"/>
              <a:t>do not </a:t>
            </a:r>
            <a:r>
              <a:rPr lang="en-GB" dirty="0"/>
              <a:t>need to be reported as AEs</a:t>
            </a:r>
          </a:p>
          <a:p>
            <a:pPr lvl="1">
              <a:spcAft>
                <a:spcPts val="600"/>
              </a:spcAft>
            </a:pPr>
            <a:r>
              <a:rPr lang="en-GB" sz="2800" dirty="0"/>
              <a:t>Clinically important upper GI bleeding; bronchoconstriction; ventilator or circuit dysfunction with clinical deterioration; hypoxaemia during nebulisation</a:t>
            </a:r>
          </a:p>
        </p:txBody>
      </p:sp>
      <p:pic>
        <p:nvPicPr>
          <p:cNvPr id="4" name="Picture 3">
            <a:extLst>
              <a:ext uri="{FF2B5EF4-FFF2-40B4-BE49-F238E27FC236}">
                <a16:creationId xmlns:a16="http://schemas.microsoft.com/office/drawing/2014/main" id="{77F6263B-A3B0-4985-9EA7-AC4E2CA59F04}"/>
              </a:ext>
            </a:extLst>
          </p:cNvPr>
          <p:cNvPicPr>
            <a:picLocks noChangeAspect="1"/>
          </p:cNvPicPr>
          <p:nvPr/>
        </p:nvPicPr>
        <p:blipFill>
          <a:blip r:embed="rId2"/>
          <a:stretch>
            <a:fillRect/>
          </a:stretch>
        </p:blipFill>
        <p:spPr>
          <a:xfrm>
            <a:off x="10027156" y="209550"/>
            <a:ext cx="1971758" cy="485387"/>
          </a:xfrm>
          <a:prstGeom prst="rect">
            <a:avLst/>
          </a:prstGeom>
        </p:spPr>
      </p:pic>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381C65-8DCE-8648-A273-8AD102DBEA6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466366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88754-16D5-4BA8-AB17-6AAC0825A719}"/>
              </a:ext>
            </a:extLst>
          </p:cNvPr>
          <p:cNvSpPr>
            <a:spLocks noGrp="1"/>
          </p:cNvSpPr>
          <p:nvPr>
            <p:ph type="title" idx="4294967295"/>
          </p:nvPr>
        </p:nvSpPr>
        <p:spPr>
          <a:xfrm>
            <a:off x="838200" y="365125"/>
            <a:ext cx="10515600" cy="1325563"/>
          </a:xfrm>
        </p:spPr>
        <p:txBody>
          <a:bodyPr/>
          <a:lstStyle/>
          <a:p>
            <a:r>
              <a:rPr lang="en-GB" b="1" dirty="0">
                <a:solidFill>
                  <a:schemeClr val="tx1">
                    <a:lumMod val="50000"/>
                    <a:lumOff val="50000"/>
                  </a:schemeClr>
                </a:solidFill>
              </a:rPr>
              <a:t>Pharmacovigilance (2)</a:t>
            </a:r>
            <a:endParaRPr lang="en-GB" dirty="0"/>
          </a:p>
        </p:txBody>
      </p:sp>
      <p:sp>
        <p:nvSpPr>
          <p:cNvPr id="3" name="Content Placeholder 2">
            <a:extLst>
              <a:ext uri="{FF2B5EF4-FFF2-40B4-BE49-F238E27FC236}">
                <a16:creationId xmlns:a16="http://schemas.microsoft.com/office/drawing/2014/main" id="{3A7F62F1-DD07-4CCB-A68A-5525E17FE74D}"/>
              </a:ext>
            </a:extLst>
          </p:cNvPr>
          <p:cNvSpPr>
            <a:spLocks noGrp="1"/>
          </p:cNvSpPr>
          <p:nvPr>
            <p:ph idx="1"/>
          </p:nvPr>
        </p:nvSpPr>
        <p:spPr>
          <a:xfrm>
            <a:off x="838200" y="1846263"/>
            <a:ext cx="10515600" cy="4351338"/>
          </a:xfrm>
        </p:spPr>
        <p:txBody>
          <a:bodyPr>
            <a:normAutofit fontScale="92500" lnSpcReduction="10000"/>
          </a:bodyPr>
          <a:lstStyle/>
          <a:p>
            <a:pPr algn="just">
              <a:spcBef>
                <a:spcPts val="600"/>
              </a:spcBef>
              <a:spcAft>
                <a:spcPts val="600"/>
              </a:spcAft>
            </a:pPr>
            <a:r>
              <a:rPr lang="en-GB" dirty="0"/>
              <a:t>Only SAEs that are related to the mucoactive should be reported i.e. </a:t>
            </a:r>
            <a:r>
              <a:rPr lang="en-GB" b="1" dirty="0"/>
              <a:t>Serious Adverse Reactions (SAR</a:t>
            </a:r>
            <a:r>
              <a:rPr lang="en-GB" dirty="0"/>
              <a:t>)</a:t>
            </a:r>
          </a:p>
          <a:p>
            <a:pPr marL="0" indent="0" algn="just">
              <a:spcBef>
                <a:spcPts val="600"/>
              </a:spcBef>
              <a:spcAft>
                <a:spcPts val="600"/>
              </a:spcAft>
              <a:buNone/>
            </a:pPr>
            <a:endParaRPr lang="en-GB" sz="1600" dirty="0"/>
          </a:p>
          <a:p>
            <a:pPr algn="just">
              <a:spcBef>
                <a:spcPts val="600"/>
              </a:spcBef>
              <a:spcAft>
                <a:spcPts val="600"/>
              </a:spcAft>
            </a:pPr>
            <a:r>
              <a:rPr lang="en-GB" dirty="0"/>
              <a:t>SAE defined as related to the mucoactive if assessed as being possibly, probably, or definitely related to the mucoactive</a:t>
            </a:r>
          </a:p>
          <a:p>
            <a:pPr marL="0" indent="0" algn="just">
              <a:spcBef>
                <a:spcPts val="600"/>
              </a:spcBef>
              <a:spcAft>
                <a:spcPts val="600"/>
              </a:spcAft>
              <a:buNone/>
            </a:pPr>
            <a:endParaRPr lang="en-GB" sz="1600" dirty="0"/>
          </a:p>
          <a:p>
            <a:pPr algn="just">
              <a:spcBef>
                <a:spcPts val="600"/>
              </a:spcBef>
              <a:spcAft>
                <a:spcPts val="600"/>
              </a:spcAft>
            </a:pPr>
            <a:r>
              <a:rPr lang="en-GB" dirty="0"/>
              <a:t>All SARs should be reported to the CTU within 24 hours of the investigator becoming aware of the event</a:t>
            </a:r>
          </a:p>
          <a:p>
            <a:pPr marL="0" indent="0" algn="just">
              <a:spcBef>
                <a:spcPts val="600"/>
              </a:spcBef>
              <a:spcAft>
                <a:spcPts val="600"/>
              </a:spcAft>
              <a:buNone/>
            </a:pPr>
            <a:endParaRPr lang="en-GB" sz="1600" dirty="0"/>
          </a:p>
          <a:p>
            <a:pPr algn="just">
              <a:spcBef>
                <a:spcPts val="600"/>
              </a:spcBef>
              <a:spcAft>
                <a:spcPts val="600"/>
              </a:spcAft>
            </a:pPr>
            <a:r>
              <a:rPr lang="en-GB" dirty="0"/>
              <a:t>Reporting period for the trial begins upon administration of the mucoactive and ends at ICU discharge, death or Day 28 - whichever occurs first </a:t>
            </a:r>
            <a:r>
              <a:rPr lang="en-GB" sz="2000" i="1" dirty="0"/>
              <a:t>(or up to Day 29 or Day 30 for patients extubated Day 27 or Day 28 respectively) </a:t>
            </a:r>
            <a:endParaRPr lang="en-GB" i="1" dirty="0"/>
          </a:p>
        </p:txBody>
      </p:sp>
      <p:pic>
        <p:nvPicPr>
          <p:cNvPr id="4" name="Picture 3">
            <a:extLst>
              <a:ext uri="{FF2B5EF4-FFF2-40B4-BE49-F238E27FC236}">
                <a16:creationId xmlns:a16="http://schemas.microsoft.com/office/drawing/2014/main" id="{77F6263B-A3B0-4985-9EA7-AC4E2CA59F04}"/>
              </a:ext>
            </a:extLst>
          </p:cNvPr>
          <p:cNvPicPr>
            <a:picLocks noChangeAspect="1"/>
          </p:cNvPicPr>
          <p:nvPr/>
        </p:nvPicPr>
        <p:blipFill>
          <a:blip r:embed="rId2"/>
          <a:stretch>
            <a:fillRect/>
          </a:stretch>
        </p:blipFill>
        <p:spPr>
          <a:xfrm>
            <a:off x="10027156" y="209550"/>
            <a:ext cx="1971758" cy="485387"/>
          </a:xfrm>
          <a:prstGeom prst="rect">
            <a:avLst/>
          </a:prstGeom>
        </p:spPr>
      </p:pic>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381C65-8DCE-8648-A273-8AD102DBEA6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002031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88754-16D5-4BA8-AB17-6AAC0825A719}"/>
              </a:ext>
            </a:extLst>
          </p:cNvPr>
          <p:cNvSpPr>
            <a:spLocks noGrp="1"/>
          </p:cNvSpPr>
          <p:nvPr>
            <p:ph type="title" idx="4294967295"/>
          </p:nvPr>
        </p:nvSpPr>
        <p:spPr>
          <a:xfrm>
            <a:off x="838200" y="365125"/>
            <a:ext cx="10515600" cy="1325563"/>
          </a:xfrm>
        </p:spPr>
        <p:txBody>
          <a:bodyPr/>
          <a:lstStyle/>
          <a:p>
            <a:r>
              <a:rPr lang="en-GB" b="1" dirty="0">
                <a:solidFill>
                  <a:schemeClr val="tx1">
                    <a:lumMod val="50000"/>
                    <a:lumOff val="50000"/>
                  </a:schemeClr>
                </a:solidFill>
              </a:rPr>
              <a:t>Pharmacovigilance (3) </a:t>
            </a:r>
            <a:endParaRPr lang="en-GB" dirty="0"/>
          </a:p>
        </p:txBody>
      </p:sp>
      <p:sp>
        <p:nvSpPr>
          <p:cNvPr id="3" name="Content Placeholder 2">
            <a:extLst>
              <a:ext uri="{FF2B5EF4-FFF2-40B4-BE49-F238E27FC236}">
                <a16:creationId xmlns:a16="http://schemas.microsoft.com/office/drawing/2014/main" id="{3A7F62F1-DD07-4CCB-A68A-5525E17FE74D}"/>
              </a:ext>
            </a:extLst>
          </p:cNvPr>
          <p:cNvSpPr>
            <a:spLocks noGrp="1"/>
          </p:cNvSpPr>
          <p:nvPr>
            <p:ph idx="1"/>
          </p:nvPr>
        </p:nvSpPr>
        <p:spPr>
          <a:xfrm>
            <a:off x="838200" y="1784917"/>
            <a:ext cx="10515600" cy="4351338"/>
          </a:xfrm>
        </p:spPr>
        <p:txBody>
          <a:bodyPr>
            <a:normAutofit lnSpcReduction="10000"/>
          </a:bodyPr>
          <a:lstStyle/>
          <a:p>
            <a:r>
              <a:rPr lang="en-GB" dirty="0"/>
              <a:t>Suspected Unexpected Serious Adverse Reactions (SUSARs) are SAEs that are considered to be related to the </a:t>
            </a:r>
            <a:r>
              <a:rPr lang="en-GB" dirty="0" err="1"/>
              <a:t>mucoactive</a:t>
            </a:r>
            <a:r>
              <a:rPr lang="en-GB" dirty="0"/>
              <a:t> and are unexpected i.e. their nature or severity is not consistent with the reference safety information</a:t>
            </a:r>
          </a:p>
          <a:p>
            <a:pPr marL="0" indent="0">
              <a:buNone/>
            </a:pPr>
            <a:endParaRPr lang="en-GB" dirty="0"/>
          </a:p>
          <a:p>
            <a:r>
              <a:rPr lang="en-GB" dirty="0"/>
              <a:t>CTU is responsible for reporting SUSARs to the Sponsor, REC, and MHRA within the required timelines:</a:t>
            </a:r>
          </a:p>
          <a:p>
            <a:pPr lvl="1"/>
            <a:r>
              <a:rPr lang="en-GB" dirty="0"/>
              <a:t>Fatal or life-threatening: within 7 days of CTU’s first knowledge of the event; follow-up information will be provided within an additional 8 days</a:t>
            </a:r>
          </a:p>
          <a:p>
            <a:pPr lvl="1"/>
            <a:r>
              <a:rPr lang="en-GB" dirty="0"/>
              <a:t>All other SUSARs: reported to MHRA and REC within 15 days of knowledge of such an event</a:t>
            </a:r>
          </a:p>
        </p:txBody>
      </p:sp>
      <p:pic>
        <p:nvPicPr>
          <p:cNvPr id="4" name="Picture 3">
            <a:extLst>
              <a:ext uri="{FF2B5EF4-FFF2-40B4-BE49-F238E27FC236}">
                <a16:creationId xmlns:a16="http://schemas.microsoft.com/office/drawing/2014/main" id="{77F6263B-A3B0-4985-9EA7-AC4E2CA59F04}"/>
              </a:ext>
            </a:extLst>
          </p:cNvPr>
          <p:cNvPicPr>
            <a:picLocks noChangeAspect="1"/>
          </p:cNvPicPr>
          <p:nvPr/>
        </p:nvPicPr>
        <p:blipFill>
          <a:blip r:embed="rId2"/>
          <a:stretch>
            <a:fillRect/>
          </a:stretch>
        </p:blipFill>
        <p:spPr>
          <a:xfrm>
            <a:off x="10027156" y="209550"/>
            <a:ext cx="1971758" cy="485387"/>
          </a:xfrm>
          <a:prstGeom prst="rect">
            <a:avLst/>
          </a:prstGeom>
        </p:spPr>
      </p:pic>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381C65-8DCE-8648-A273-8AD102DBEA6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614959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38200" y="365125"/>
            <a:ext cx="10515600" cy="1325563"/>
          </a:xfrm>
        </p:spPr>
        <p:txBody>
          <a:bodyPr/>
          <a:lstStyle/>
          <a:p>
            <a:r>
              <a:rPr lang="en-GB" b="1" dirty="0" smtClean="0">
                <a:solidFill>
                  <a:schemeClr val="tx1">
                    <a:lumMod val="50000"/>
                    <a:lumOff val="50000"/>
                  </a:schemeClr>
                </a:solidFill>
              </a:rPr>
              <a:t>Pharmacy: Next </a:t>
            </a:r>
            <a:r>
              <a:rPr lang="en-GB" b="1" dirty="0">
                <a:solidFill>
                  <a:schemeClr val="tx1">
                    <a:lumMod val="50000"/>
                    <a:lumOff val="50000"/>
                  </a:schemeClr>
                </a:solidFill>
              </a:rPr>
              <a:t>S</a:t>
            </a:r>
            <a:r>
              <a:rPr lang="en-GB" b="1" dirty="0" smtClean="0">
                <a:solidFill>
                  <a:schemeClr val="tx1">
                    <a:lumMod val="50000"/>
                    <a:lumOff val="50000"/>
                  </a:schemeClr>
                </a:solidFill>
              </a:rPr>
              <a:t>teps</a:t>
            </a:r>
            <a:endParaRPr lang="en-GB" dirty="0"/>
          </a:p>
        </p:txBody>
      </p:sp>
      <p:sp>
        <p:nvSpPr>
          <p:cNvPr id="3" name="Content Placeholder 2"/>
          <p:cNvSpPr>
            <a:spLocks noGrp="1"/>
          </p:cNvSpPr>
          <p:nvPr>
            <p:ph idx="1"/>
          </p:nvPr>
        </p:nvSpPr>
        <p:spPr>
          <a:xfrm>
            <a:off x="838200" y="1825625"/>
            <a:ext cx="10880188" cy="4351338"/>
          </a:xfrm>
        </p:spPr>
        <p:txBody>
          <a:bodyPr/>
          <a:lstStyle/>
          <a:p>
            <a:r>
              <a:rPr lang="en-GB" dirty="0"/>
              <a:t>Pharmacy file to follow shortly and to be updated by site staff </a:t>
            </a:r>
          </a:p>
          <a:p>
            <a:pPr lvl="1"/>
            <a:r>
              <a:rPr lang="en-GB" dirty="0"/>
              <a:t>Index</a:t>
            </a:r>
          </a:p>
          <a:p>
            <a:pPr lvl="1"/>
            <a:r>
              <a:rPr lang="en-GB" dirty="0"/>
              <a:t>Contact </a:t>
            </a:r>
            <a:r>
              <a:rPr lang="en-GB" dirty="0" smtClean="0"/>
              <a:t>Details </a:t>
            </a:r>
            <a:r>
              <a:rPr lang="en-GB" dirty="0"/>
              <a:t>– for NICTU, CI and Co-CI  </a:t>
            </a:r>
          </a:p>
          <a:p>
            <a:pPr lvl="1"/>
            <a:r>
              <a:rPr lang="en-GB" dirty="0"/>
              <a:t>Protocol</a:t>
            </a:r>
          </a:p>
          <a:p>
            <a:pPr lvl="1"/>
            <a:r>
              <a:rPr lang="en-GB" dirty="0"/>
              <a:t>SIV </a:t>
            </a:r>
            <a:r>
              <a:rPr lang="en-GB" dirty="0" smtClean="0"/>
              <a:t>Presentation </a:t>
            </a:r>
            <a:r>
              <a:rPr lang="en-GB" dirty="0"/>
              <a:t>S</a:t>
            </a:r>
            <a:r>
              <a:rPr lang="en-GB" dirty="0" smtClean="0"/>
              <a:t>lides </a:t>
            </a:r>
            <a:r>
              <a:rPr lang="en-GB" dirty="0"/>
              <a:t>		  </a:t>
            </a:r>
          </a:p>
          <a:p>
            <a:pPr lvl="1"/>
            <a:r>
              <a:rPr lang="en-GB" dirty="0"/>
              <a:t>Reference </a:t>
            </a:r>
            <a:r>
              <a:rPr lang="en-GB" dirty="0" smtClean="0"/>
              <a:t>Safety </a:t>
            </a:r>
            <a:r>
              <a:rPr lang="en-GB" dirty="0"/>
              <a:t>I</a:t>
            </a:r>
            <a:r>
              <a:rPr lang="en-GB" dirty="0" smtClean="0"/>
              <a:t>nformation </a:t>
            </a:r>
            <a:r>
              <a:rPr lang="en-GB" dirty="0"/>
              <a:t>for Mucodyne Capsules and Hypertonic saline 6%</a:t>
            </a:r>
          </a:p>
          <a:p>
            <a:pPr lvl="1"/>
            <a:r>
              <a:rPr lang="en-GB" dirty="0"/>
              <a:t>LIP Covering </a:t>
            </a:r>
            <a:r>
              <a:rPr lang="en-GB" dirty="0" smtClean="0"/>
              <a:t>Letter</a:t>
            </a:r>
            <a:endParaRPr lang="en-GB" dirty="0"/>
          </a:p>
          <a:p>
            <a:pPr lvl="1"/>
            <a:r>
              <a:rPr lang="en-GB" dirty="0"/>
              <a:t>Risk </a:t>
            </a:r>
            <a:r>
              <a:rPr lang="en-GB" dirty="0" smtClean="0"/>
              <a:t>Adaptions </a:t>
            </a:r>
            <a:r>
              <a:rPr lang="en-GB" dirty="0"/>
              <a:t>D</a:t>
            </a:r>
            <a:r>
              <a:rPr lang="en-GB" dirty="0" smtClean="0"/>
              <a:t>ocument</a:t>
            </a:r>
            <a:endParaRPr lang="en-GB" dirty="0"/>
          </a:p>
          <a:p>
            <a:pPr lvl="1"/>
            <a:r>
              <a:rPr lang="en-GB" dirty="0"/>
              <a:t>Pharmacy Technical </a:t>
            </a:r>
            <a:r>
              <a:rPr lang="en-GB" dirty="0" smtClean="0"/>
              <a:t>Review</a:t>
            </a:r>
            <a:endParaRPr lang="en-GB" dirty="0"/>
          </a:p>
          <a:p>
            <a:r>
              <a:rPr lang="en-GB" dirty="0"/>
              <a:t>Pharmacy staff – GCP training, CV, protocol training, sign delegation log </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381C65-8DCE-8648-A273-8AD102DBEA6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77F6263B-A3B0-4985-9EA7-AC4E2CA59F04}"/>
              </a:ext>
            </a:extLst>
          </p:cNvPr>
          <p:cNvPicPr>
            <a:picLocks noChangeAspect="1"/>
          </p:cNvPicPr>
          <p:nvPr/>
        </p:nvPicPr>
        <p:blipFill>
          <a:blip r:embed="rId2"/>
          <a:stretch>
            <a:fillRect/>
          </a:stretch>
        </p:blipFill>
        <p:spPr>
          <a:xfrm>
            <a:off x="10027156" y="209550"/>
            <a:ext cx="1971758" cy="485387"/>
          </a:xfrm>
          <a:prstGeom prst="rect">
            <a:avLst/>
          </a:prstGeom>
        </p:spPr>
      </p:pic>
    </p:spTree>
    <p:extLst>
      <p:ext uri="{BB962C8B-B14F-4D97-AF65-F5344CB8AC3E}">
        <p14:creationId xmlns:p14="http://schemas.microsoft.com/office/powerpoint/2010/main" val="138701448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b="1" dirty="0">
                <a:solidFill>
                  <a:schemeClr val="tx1">
                    <a:lumMod val="50000"/>
                    <a:lumOff val="50000"/>
                  </a:schemeClr>
                </a:solidFill>
              </a:rPr>
              <a:t>Any questions?  </a:t>
            </a:r>
            <a:endParaRPr lang="en-GB" dirty="0"/>
          </a:p>
        </p:txBody>
      </p:sp>
      <p:sp>
        <p:nvSpPr>
          <p:cNvPr id="3" name="Subtitle 2"/>
          <p:cNvSpPr>
            <a:spLocks noGrp="1"/>
          </p:cNvSpPr>
          <p:nvPr>
            <p:ph type="subTitle" idx="1"/>
          </p:nvPr>
        </p:nvSpPr>
        <p:spPr/>
        <p:txBody>
          <a:bodyPr/>
          <a:lstStyle/>
          <a:p>
            <a:endParaRPr lang="en-GB" dirty="0"/>
          </a:p>
        </p:txBody>
      </p:sp>
    </p:spTree>
    <p:extLst>
      <p:ext uri="{BB962C8B-B14F-4D97-AF65-F5344CB8AC3E}">
        <p14:creationId xmlns:p14="http://schemas.microsoft.com/office/powerpoint/2010/main" val="16254824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38200" y="365125"/>
            <a:ext cx="10515600" cy="1325563"/>
          </a:xfrm>
        </p:spPr>
        <p:txBody>
          <a:bodyPr/>
          <a:lstStyle/>
          <a:p>
            <a:r>
              <a:rPr lang="en-GB" b="1" dirty="0">
                <a:solidFill>
                  <a:schemeClr val="tx1">
                    <a:lumMod val="50000"/>
                    <a:lumOff val="50000"/>
                  </a:schemeClr>
                </a:solidFill>
              </a:rPr>
              <a:t>Study </a:t>
            </a:r>
            <a:r>
              <a:rPr lang="en-GB" b="1" dirty="0" smtClean="0">
                <a:solidFill>
                  <a:schemeClr val="tx1">
                    <a:lumMod val="50000"/>
                    <a:lumOff val="50000"/>
                  </a:schemeClr>
                </a:solidFill>
              </a:rPr>
              <a:t>Oversight </a:t>
            </a:r>
            <a:r>
              <a:rPr lang="en-GB" b="1" dirty="0">
                <a:solidFill>
                  <a:schemeClr val="tx1">
                    <a:lumMod val="50000"/>
                    <a:lumOff val="50000"/>
                  </a:schemeClr>
                </a:solidFill>
              </a:rPr>
              <a:t>and </a:t>
            </a:r>
            <a:r>
              <a:rPr lang="en-GB" b="1" dirty="0" smtClean="0">
                <a:solidFill>
                  <a:schemeClr val="tx1">
                    <a:lumMod val="50000"/>
                    <a:lumOff val="50000"/>
                  </a:schemeClr>
                </a:solidFill>
              </a:rPr>
              <a:t>Support</a:t>
            </a:r>
            <a:endParaRPr lang="en-GB" dirty="0"/>
          </a:p>
        </p:txBody>
      </p:sp>
      <p:pic>
        <p:nvPicPr>
          <p:cNvPr id="4" name="Picture 3">
            <a:extLst>
              <a:ext uri="{FF2B5EF4-FFF2-40B4-BE49-F238E27FC236}">
                <a16:creationId xmlns:a16="http://schemas.microsoft.com/office/drawing/2014/main" id="{E0F1384C-5AB8-44AA-B6BA-8A6995953595}"/>
              </a:ext>
            </a:extLst>
          </p:cNvPr>
          <p:cNvPicPr>
            <a:picLocks noChangeAspect="1"/>
          </p:cNvPicPr>
          <p:nvPr/>
        </p:nvPicPr>
        <p:blipFill>
          <a:blip r:embed="rId2"/>
          <a:stretch>
            <a:fillRect/>
          </a:stretch>
        </p:blipFill>
        <p:spPr>
          <a:xfrm>
            <a:off x="10027156" y="209550"/>
            <a:ext cx="1971758" cy="485387"/>
          </a:xfrm>
          <a:prstGeom prst="rect">
            <a:avLst/>
          </a:prstGeom>
        </p:spPr>
      </p:pic>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381C65-8DCE-8648-A273-8AD102DBEA6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graphicFrame>
        <p:nvGraphicFramePr>
          <p:cNvPr id="8" name="Content Placeholder 5">
            <a:extLst>
              <a:ext uri="{FF2B5EF4-FFF2-40B4-BE49-F238E27FC236}">
                <a16:creationId xmlns:a16="http://schemas.microsoft.com/office/drawing/2014/main" id="{2F33E736-9AAE-4142-9885-807EF79FAAC3}"/>
              </a:ext>
            </a:extLst>
          </p:cNvPr>
          <p:cNvGraphicFramePr>
            <a:graphicFrameLocks noGrp="1"/>
          </p:cNvGraphicFramePr>
          <p:nvPr>
            <p:ph idx="1"/>
          </p:nvPr>
        </p:nvGraphicFramePr>
        <p:xfrm>
          <a:off x="1367072" y="2231766"/>
          <a:ext cx="3887537" cy="3703320"/>
        </p:xfrm>
        <a:graphic>
          <a:graphicData uri="http://schemas.openxmlformats.org/drawingml/2006/table">
            <a:tbl>
              <a:tblPr firstRow="1" bandRow="1">
                <a:tableStyleId>{5C22544A-7EE6-4342-B048-85BDC9FD1C3A}</a:tableStyleId>
              </a:tblPr>
              <a:tblGrid>
                <a:gridCol w="3887537">
                  <a:extLst>
                    <a:ext uri="{9D8B030D-6E8A-4147-A177-3AD203B41FA5}">
                      <a16:colId xmlns:a16="http://schemas.microsoft.com/office/drawing/2014/main" val="1365357484"/>
                    </a:ext>
                  </a:extLst>
                </a:gridCol>
              </a:tblGrid>
              <a:tr h="370840">
                <a:tc>
                  <a:txBody>
                    <a:bodyPr/>
                    <a:lstStyle/>
                    <a:p>
                      <a:pPr marL="0" indent="0" algn="ctr">
                        <a:buNone/>
                      </a:pPr>
                      <a:r>
                        <a:rPr lang="en-GB" sz="2400" dirty="0"/>
                        <a:t>Trial Steering Committee</a:t>
                      </a:r>
                    </a:p>
                    <a:p>
                      <a:pPr marL="0" indent="0" algn="ctr">
                        <a:buNone/>
                      </a:pPr>
                      <a:endParaRPr lang="en-GB" sz="500" dirty="0"/>
                    </a:p>
                  </a:txBody>
                  <a:tcPr>
                    <a:solidFill>
                      <a:srgbClr val="87A9A3"/>
                    </a:solidFill>
                  </a:tcPr>
                </a:tc>
                <a:extLst>
                  <a:ext uri="{0D108BD9-81ED-4DB2-BD59-A6C34878D82A}">
                    <a16:rowId xmlns:a16="http://schemas.microsoft.com/office/drawing/2014/main" val="3422059617"/>
                  </a:ext>
                </a:extLst>
              </a:tr>
              <a:tr h="370840">
                <a:tc>
                  <a:txBody>
                    <a:bodyPr/>
                    <a:lstStyle/>
                    <a:p>
                      <a:pPr algn="ctr" eaLnBrk="1" fontAlgn="t" hangingPunct="1"/>
                      <a:r>
                        <a:rPr lang="en-GB" sz="2000" dirty="0"/>
                        <a:t>Prof Leanne Aitken</a:t>
                      </a:r>
                    </a:p>
                  </a:txBody>
                  <a:tcPr>
                    <a:solidFill>
                      <a:srgbClr val="E7E6E6"/>
                    </a:solidFill>
                  </a:tcPr>
                </a:tc>
                <a:extLst>
                  <a:ext uri="{0D108BD9-81ED-4DB2-BD59-A6C34878D82A}">
                    <a16:rowId xmlns:a16="http://schemas.microsoft.com/office/drawing/2014/main" val="4130496584"/>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dirty="0"/>
                        <a:t>Prof James Chalmers (Chair)</a:t>
                      </a:r>
                    </a:p>
                  </a:txBody>
                  <a:tcPr>
                    <a:solidFill>
                      <a:srgbClr val="E7E6E6"/>
                    </a:solidFill>
                  </a:tcPr>
                </a:tc>
                <a:extLst>
                  <a:ext uri="{0D108BD9-81ED-4DB2-BD59-A6C34878D82A}">
                    <a16:rowId xmlns:a16="http://schemas.microsoft.com/office/drawing/2014/main" val="1688860774"/>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dirty="0"/>
                        <a:t>Dr Bronwen Connolly (Co-CI)</a:t>
                      </a:r>
                    </a:p>
                  </a:txBody>
                  <a:tcPr>
                    <a:solidFill>
                      <a:srgbClr val="E7E6E6"/>
                    </a:solidFill>
                  </a:tcPr>
                </a:tc>
                <a:extLst>
                  <a:ext uri="{0D108BD9-81ED-4DB2-BD59-A6C34878D82A}">
                    <a16:rowId xmlns:a16="http://schemas.microsoft.com/office/drawing/2014/main" val="3818985661"/>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dirty="0"/>
                        <a:t>Ms Chantal Davies (PPI)</a:t>
                      </a:r>
                    </a:p>
                  </a:txBody>
                  <a:tcPr>
                    <a:solidFill>
                      <a:srgbClr val="E7E6E6"/>
                    </a:solidFill>
                  </a:tcPr>
                </a:tc>
                <a:extLst>
                  <a:ext uri="{0D108BD9-81ED-4DB2-BD59-A6C34878D82A}">
                    <a16:rowId xmlns:a16="http://schemas.microsoft.com/office/drawing/2014/main" val="2423589755"/>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dirty="0"/>
                        <a:t>Dr Abdel Douiri (Statistician)</a:t>
                      </a:r>
                    </a:p>
                  </a:txBody>
                  <a:tcPr>
                    <a:solidFill>
                      <a:srgbClr val="E7E6E6"/>
                    </a:solidFill>
                  </a:tcPr>
                </a:tc>
                <a:extLst>
                  <a:ext uri="{0D108BD9-81ED-4DB2-BD59-A6C34878D82A}">
                    <a16:rowId xmlns:a16="http://schemas.microsoft.com/office/drawing/2014/main" val="2261943512"/>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dirty="0"/>
                        <a:t>Ms Rebecca Langley (PPI)</a:t>
                      </a:r>
                    </a:p>
                  </a:txBody>
                  <a:tcPr>
                    <a:solidFill>
                      <a:srgbClr val="E7E6E6"/>
                    </a:solidFill>
                  </a:tcPr>
                </a:tc>
                <a:extLst>
                  <a:ext uri="{0D108BD9-81ED-4DB2-BD59-A6C34878D82A}">
                    <a16:rowId xmlns:a16="http://schemas.microsoft.com/office/drawing/2014/main" val="2850441713"/>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dirty="0"/>
                        <a:t>Prof Danny McAuley (CI)</a:t>
                      </a:r>
                    </a:p>
                  </a:txBody>
                  <a:tcPr>
                    <a:solidFill>
                      <a:srgbClr val="E7E6E6"/>
                    </a:solidFill>
                  </a:tcPr>
                </a:tc>
                <a:extLst>
                  <a:ext uri="{0D108BD9-81ED-4DB2-BD59-A6C34878D82A}">
                    <a16:rowId xmlns:a16="http://schemas.microsoft.com/office/drawing/2014/main" val="1783469767"/>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dirty="0"/>
                        <a:t>Prof Alistair Nichol </a:t>
                      </a:r>
                    </a:p>
                  </a:txBody>
                  <a:tcPr>
                    <a:solidFill>
                      <a:srgbClr val="E7E6E6"/>
                    </a:solidFill>
                  </a:tcPr>
                </a:tc>
                <a:extLst>
                  <a:ext uri="{0D108BD9-81ED-4DB2-BD59-A6C34878D82A}">
                    <a16:rowId xmlns:a16="http://schemas.microsoft.com/office/drawing/2014/main" val="4207775446"/>
                  </a:ext>
                </a:extLst>
              </a:tr>
            </a:tbl>
          </a:graphicData>
        </a:graphic>
      </p:graphicFrame>
      <p:graphicFrame>
        <p:nvGraphicFramePr>
          <p:cNvPr id="9" name="Table 8">
            <a:extLst>
              <a:ext uri="{FF2B5EF4-FFF2-40B4-BE49-F238E27FC236}">
                <a16:creationId xmlns:a16="http://schemas.microsoft.com/office/drawing/2014/main" id="{3B16BBC8-9C96-43E0-8878-E4C1C1702163}"/>
              </a:ext>
            </a:extLst>
          </p:cNvPr>
          <p:cNvGraphicFramePr>
            <a:graphicFrameLocks noGrp="1"/>
          </p:cNvGraphicFramePr>
          <p:nvPr/>
        </p:nvGraphicFramePr>
        <p:xfrm>
          <a:off x="6286345" y="1463161"/>
          <a:ext cx="4064000" cy="201168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2622279805"/>
                    </a:ext>
                  </a:extLst>
                </a:gridCol>
              </a:tblGrid>
              <a:tr h="370840">
                <a:tc>
                  <a:txBody>
                    <a:bodyPr/>
                    <a:lstStyle/>
                    <a:p>
                      <a:pPr algn="ctr"/>
                      <a:r>
                        <a:rPr lang="en-GB" sz="2400" dirty="0"/>
                        <a:t>Data Monitoring and Ethics Committee </a:t>
                      </a:r>
                    </a:p>
                  </a:txBody>
                  <a:tcPr>
                    <a:solidFill>
                      <a:srgbClr val="87A9A3"/>
                    </a:solidFill>
                  </a:tcPr>
                </a:tc>
                <a:extLst>
                  <a:ext uri="{0D108BD9-81ED-4DB2-BD59-A6C34878D82A}">
                    <a16:rowId xmlns:a16="http://schemas.microsoft.com/office/drawing/2014/main" val="1925077552"/>
                  </a:ext>
                </a:extLst>
              </a:tr>
              <a:tr h="370840">
                <a:tc>
                  <a:txBody>
                    <a:bodyPr/>
                    <a:lstStyle/>
                    <a:p>
                      <a:pPr algn="ctr"/>
                      <a:r>
                        <a:rPr lang="en-GB" sz="2000" dirty="0"/>
                        <a:t>Prof Julian</a:t>
                      </a:r>
                      <a:r>
                        <a:rPr lang="en-GB" sz="2000" baseline="0" dirty="0"/>
                        <a:t> Bion (Chair)</a:t>
                      </a:r>
                      <a:endParaRPr lang="en-GB" sz="2000" dirty="0"/>
                    </a:p>
                  </a:txBody>
                  <a:tcPr>
                    <a:solidFill>
                      <a:srgbClr val="E7E6E6"/>
                    </a:solidFill>
                  </a:tcPr>
                </a:tc>
                <a:extLst>
                  <a:ext uri="{0D108BD9-81ED-4DB2-BD59-A6C34878D82A}">
                    <a16:rowId xmlns:a16="http://schemas.microsoft.com/office/drawing/2014/main" val="3529709362"/>
                  </a:ext>
                </a:extLst>
              </a:tr>
              <a:tr h="370840">
                <a:tc>
                  <a:txBody>
                    <a:bodyPr/>
                    <a:lstStyle/>
                    <a:p>
                      <a:pPr algn="ctr"/>
                      <a:r>
                        <a:rPr lang="en-GB" sz="2000" dirty="0"/>
                        <a:t>Dr Michelle Kho</a:t>
                      </a:r>
                    </a:p>
                  </a:txBody>
                  <a:tcPr>
                    <a:solidFill>
                      <a:srgbClr val="E7E6E6"/>
                    </a:solidFill>
                  </a:tcPr>
                </a:tc>
                <a:extLst>
                  <a:ext uri="{0D108BD9-81ED-4DB2-BD59-A6C34878D82A}">
                    <a16:rowId xmlns:a16="http://schemas.microsoft.com/office/drawing/2014/main" val="1066562783"/>
                  </a:ext>
                </a:extLst>
              </a:tr>
              <a:tr h="370840">
                <a:tc>
                  <a:txBody>
                    <a:bodyPr/>
                    <a:lstStyle/>
                    <a:p>
                      <a:pPr algn="ctr"/>
                      <a:r>
                        <a:rPr lang="en-GB" sz="2000" dirty="0"/>
                        <a:t>Prof John Norrie</a:t>
                      </a:r>
                    </a:p>
                  </a:txBody>
                  <a:tcPr>
                    <a:solidFill>
                      <a:srgbClr val="E7E6E6"/>
                    </a:solidFill>
                  </a:tcPr>
                </a:tc>
                <a:extLst>
                  <a:ext uri="{0D108BD9-81ED-4DB2-BD59-A6C34878D82A}">
                    <a16:rowId xmlns:a16="http://schemas.microsoft.com/office/drawing/2014/main" val="353682879"/>
                  </a:ext>
                </a:extLst>
              </a:tr>
            </a:tbl>
          </a:graphicData>
        </a:graphic>
      </p:graphicFrame>
      <p:graphicFrame>
        <p:nvGraphicFramePr>
          <p:cNvPr id="10" name="Table 9">
            <a:extLst>
              <a:ext uri="{FF2B5EF4-FFF2-40B4-BE49-F238E27FC236}">
                <a16:creationId xmlns:a16="http://schemas.microsoft.com/office/drawing/2014/main" id="{66F4209D-0AED-4501-A056-F4551702B8B6}"/>
              </a:ext>
            </a:extLst>
          </p:cNvPr>
          <p:cNvGraphicFramePr>
            <a:graphicFrameLocks noGrp="1"/>
          </p:cNvGraphicFramePr>
          <p:nvPr/>
        </p:nvGraphicFramePr>
        <p:xfrm>
          <a:off x="6286345" y="3627437"/>
          <a:ext cx="4064000" cy="320040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606107445"/>
                    </a:ext>
                  </a:extLst>
                </a:gridCol>
              </a:tblGrid>
              <a:tr h="345106">
                <a:tc>
                  <a:txBody>
                    <a:bodyPr/>
                    <a:lstStyle/>
                    <a:p>
                      <a:pPr algn="ctr"/>
                      <a:r>
                        <a:rPr lang="en-GB" sz="2400" dirty="0"/>
                        <a:t>Patient and Family Advisory</a:t>
                      </a:r>
                      <a:r>
                        <a:rPr lang="en-GB" sz="2400" baseline="0" dirty="0"/>
                        <a:t> Group</a:t>
                      </a:r>
                      <a:endParaRPr lang="en-GB" sz="2400" dirty="0"/>
                    </a:p>
                  </a:txBody>
                  <a:tcPr>
                    <a:solidFill>
                      <a:srgbClr val="87A9A3"/>
                    </a:solidFill>
                  </a:tcPr>
                </a:tc>
                <a:extLst>
                  <a:ext uri="{0D108BD9-81ED-4DB2-BD59-A6C34878D82A}">
                    <a16:rowId xmlns:a16="http://schemas.microsoft.com/office/drawing/2014/main" val="3754035603"/>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dirty="0" err="1"/>
                        <a:t>Goutam</a:t>
                      </a:r>
                      <a:r>
                        <a:rPr lang="en-GB" sz="2000" dirty="0"/>
                        <a:t> Das</a:t>
                      </a:r>
                    </a:p>
                  </a:txBody>
                  <a:tcPr>
                    <a:solidFill>
                      <a:srgbClr val="E7E6E6"/>
                    </a:solidFill>
                  </a:tcPr>
                </a:tc>
                <a:extLst>
                  <a:ext uri="{0D108BD9-81ED-4DB2-BD59-A6C34878D82A}">
                    <a16:rowId xmlns:a16="http://schemas.microsoft.com/office/drawing/2014/main" val="2998045946"/>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dirty="0"/>
                        <a:t>Chantal Davies</a:t>
                      </a:r>
                    </a:p>
                  </a:txBody>
                  <a:tcPr>
                    <a:solidFill>
                      <a:srgbClr val="E7E6E6"/>
                    </a:solidFill>
                  </a:tcPr>
                </a:tc>
                <a:extLst>
                  <a:ext uri="{0D108BD9-81ED-4DB2-BD59-A6C34878D82A}">
                    <a16:rowId xmlns:a16="http://schemas.microsoft.com/office/drawing/2014/main" val="3672931829"/>
                  </a:ext>
                </a:extLst>
              </a:tr>
              <a:tr h="370840">
                <a:tc>
                  <a:txBody>
                    <a:bodyPr/>
                    <a:lstStyle/>
                    <a:p>
                      <a:pPr algn="ctr"/>
                      <a:r>
                        <a:rPr lang="en-GB" sz="2000" dirty="0" err="1"/>
                        <a:t>Fransceso</a:t>
                      </a:r>
                      <a:r>
                        <a:rPr lang="en-GB" sz="2000" baseline="0" dirty="0"/>
                        <a:t> Palma</a:t>
                      </a:r>
                      <a:endParaRPr lang="en-GB" sz="2000" dirty="0"/>
                    </a:p>
                  </a:txBody>
                  <a:tcPr>
                    <a:solidFill>
                      <a:srgbClr val="E7E6E6"/>
                    </a:solidFill>
                  </a:tcPr>
                </a:tc>
                <a:extLst>
                  <a:ext uri="{0D108BD9-81ED-4DB2-BD59-A6C34878D82A}">
                    <a16:rowId xmlns:a16="http://schemas.microsoft.com/office/drawing/2014/main" val="3687373931"/>
                  </a:ext>
                </a:extLst>
              </a:tr>
              <a:tr h="370840">
                <a:tc>
                  <a:txBody>
                    <a:bodyPr/>
                    <a:lstStyle/>
                    <a:p>
                      <a:pPr algn="ctr"/>
                      <a:r>
                        <a:rPr lang="en-GB" sz="2000" dirty="0"/>
                        <a:t>Gordon </a:t>
                      </a:r>
                      <a:r>
                        <a:rPr lang="en-GB" sz="2000" dirty="0" err="1"/>
                        <a:t>Stumey</a:t>
                      </a:r>
                      <a:endParaRPr lang="en-GB" sz="2000" dirty="0"/>
                    </a:p>
                  </a:txBody>
                  <a:tcPr>
                    <a:solidFill>
                      <a:srgbClr val="E7E6E6"/>
                    </a:solidFill>
                  </a:tcPr>
                </a:tc>
                <a:extLst>
                  <a:ext uri="{0D108BD9-81ED-4DB2-BD59-A6C34878D82A}">
                    <a16:rowId xmlns:a16="http://schemas.microsoft.com/office/drawing/2014/main" val="4060684892"/>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dirty="0"/>
                        <a:t>Rebecca Langley</a:t>
                      </a:r>
                    </a:p>
                  </a:txBody>
                  <a:tcPr>
                    <a:solidFill>
                      <a:srgbClr val="E7E6E6"/>
                    </a:solidFill>
                  </a:tcPr>
                </a:tc>
                <a:extLst>
                  <a:ext uri="{0D108BD9-81ED-4DB2-BD59-A6C34878D82A}">
                    <a16:rowId xmlns:a16="http://schemas.microsoft.com/office/drawing/2014/main" val="229407971"/>
                  </a:ext>
                </a:extLst>
              </a:tr>
              <a:tr h="370840">
                <a:tc>
                  <a:txBody>
                    <a:bodyPr/>
                    <a:lstStyle/>
                    <a:p>
                      <a:pPr algn="ctr"/>
                      <a:r>
                        <a:rPr lang="en-GB" sz="2000" dirty="0"/>
                        <a:t>Barry Williams</a:t>
                      </a:r>
                    </a:p>
                  </a:txBody>
                  <a:tcPr>
                    <a:solidFill>
                      <a:srgbClr val="E7E6E6"/>
                    </a:solidFill>
                  </a:tcPr>
                </a:tc>
                <a:extLst>
                  <a:ext uri="{0D108BD9-81ED-4DB2-BD59-A6C34878D82A}">
                    <a16:rowId xmlns:a16="http://schemas.microsoft.com/office/drawing/2014/main" val="243943783"/>
                  </a:ext>
                </a:extLst>
              </a:tr>
            </a:tbl>
          </a:graphicData>
        </a:graphic>
      </p:graphicFrame>
    </p:spTree>
    <p:extLst>
      <p:ext uri="{BB962C8B-B14F-4D97-AF65-F5344CB8AC3E}">
        <p14:creationId xmlns:p14="http://schemas.microsoft.com/office/powerpoint/2010/main" val="213839769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026"/>
          <p:cNvSpPr>
            <a:spLocks noGrp="1" noChangeArrowheads="1"/>
          </p:cNvSpPr>
          <p:nvPr>
            <p:ph type="title"/>
          </p:nvPr>
        </p:nvSpPr>
        <p:spPr>
          <a:xfrm>
            <a:off x="273406" y="3691718"/>
            <a:ext cx="11021991" cy="1781175"/>
          </a:xfrm>
        </p:spPr>
        <p:txBody>
          <a:bodyPr>
            <a:normAutofit fontScale="90000"/>
          </a:bodyPr>
          <a:lstStyle/>
          <a:p>
            <a:r>
              <a:rPr lang="en-GB" sz="4000" b="1" dirty="0">
                <a:solidFill>
                  <a:schemeClr val="bg2">
                    <a:lumMod val="50000"/>
                  </a:schemeClr>
                </a:solidFill>
              </a:rPr>
              <a:t>Discussion Point: </a:t>
            </a:r>
            <a:r>
              <a:rPr lang="en-US" altLang="en-US" sz="4000" dirty="0">
                <a:solidFill>
                  <a:srgbClr val="C00000"/>
                </a:solidFill>
              </a:rPr>
              <a:t/>
            </a:r>
            <a:br>
              <a:rPr lang="en-US" altLang="en-US" sz="4000" dirty="0">
                <a:solidFill>
                  <a:srgbClr val="C00000"/>
                </a:solidFill>
              </a:rPr>
            </a:br>
            <a:r>
              <a:rPr lang="en-US" altLang="en-US" sz="4000" dirty="0">
                <a:solidFill>
                  <a:srgbClr val="C00000"/>
                </a:solidFill>
              </a:rPr>
              <a:t/>
            </a:r>
            <a:br>
              <a:rPr lang="en-US" altLang="en-US" sz="4000" dirty="0">
                <a:solidFill>
                  <a:srgbClr val="C00000"/>
                </a:solidFill>
              </a:rPr>
            </a:br>
            <a:r>
              <a:rPr lang="en-US" altLang="en-US" sz="4000" b="1" dirty="0"/>
              <a:t>How will your site/team identify potentially eligible MARCH patients?</a:t>
            </a:r>
            <a:br>
              <a:rPr lang="en-US" altLang="en-US" sz="4000" b="1" dirty="0"/>
            </a:br>
            <a:r>
              <a:rPr lang="en-US" altLang="en-US" sz="4000" dirty="0"/>
              <a:t/>
            </a:r>
            <a:br>
              <a:rPr lang="en-US" altLang="en-US" sz="4000" dirty="0"/>
            </a:br>
            <a:r>
              <a:rPr lang="en-US" altLang="en-US" sz="4000" dirty="0"/>
              <a:t>Inclusion criteria:  </a:t>
            </a:r>
            <a:r>
              <a:rPr lang="en-GB" sz="4000" i="1" dirty="0"/>
              <a:t>Presence of secretions that are difficult to clear with usual airway clearance management (as assessed by the treating clinical team)</a:t>
            </a:r>
            <a:br>
              <a:rPr lang="en-GB" sz="4000" i="1" dirty="0"/>
            </a:br>
            <a:endParaRPr lang="en-US" altLang="en-US" sz="4000" i="1" dirty="0"/>
          </a:p>
        </p:txBody>
      </p:sp>
      <p:pic>
        <p:nvPicPr>
          <p:cNvPr id="34819"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75130" y="162344"/>
            <a:ext cx="4173970" cy="3130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a:extLst>
              <a:ext uri="{FF2B5EF4-FFF2-40B4-BE49-F238E27FC236}">
                <a16:creationId xmlns:a16="http://schemas.microsoft.com/office/drawing/2014/main" id="{467E3A96-B814-41BE-B1CF-F3812D7C2B08}"/>
              </a:ext>
            </a:extLst>
          </p:cNvPr>
          <p:cNvSpPr>
            <a:spLocks noGrp="1"/>
          </p:cNvSpPr>
          <p:nvPr>
            <p:ph type="sldNum" sz="quarter" idx="12"/>
          </p:nvPr>
        </p:nvSpPr>
        <p:spPr/>
        <p:txBody>
          <a:bodyPr/>
          <a:lstStyle/>
          <a:p>
            <a:fld id="{5E6C09CB-4AE9-41D4-B562-0481925DFAA5}" type="slidenum">
              <a:rPr lang="en-GB" smtClean="0"/>
              <a:t>50</a:t>
            </a:fld>
            <a:endParaRPr lang="en-GB"/>
          </a:p>
        </p:txBody>
      </p:sp>
      <p:sp>
        <p:nvSpPr>
          <p:cNvPr id="6" name="TextBox 5"/>
          <p:cNvSpPr txBox="1"/>
          <p:nvPr/>
        </p:nvSpPr>
        <p:spPr>
          <a:xfrm>
            <a:off x="0" y="6488668"/>
            <a:ext cx="4955822" cy="307777"/>
          </a:xfrm>
          <a:prstGeom prst="rect">
            <a:avLst/>
          </a:prstGeom>
          <a:noFill/>
        </p:spPr>
        <p:txBody>
          <a:bodyPr wrap="square" rtlCol="0">
            <a:spAutoFit/>
          </a:bodyPr>
          <a:lstStyle/>
          <a:p>
            <a:r>
              <a:rPr lang="en-GB" sz="1400" dirty="0"/>
              <a:t>MARCH Site Initiation Visit Slides </a:t>
            </a:r>
            <a:r>
              <a:rPr lang="en-GB" sz="1400" dirty="0" smtClean="0"/>
              <a:t>V5.0 02/12/2021</a:t>
            </a:r>
            <a:endParaRPr lang="en-GB" sz="1400" dirty="0"/>
          </a:p>
        </p:txBody>
      </p:sp>
    </p:spTree>
    <p:extLst>
      <p:ext uri="{BB962C8B-B14F-4D97-AF65-F5344CB8AC3E}">
        <p14:creationId xmlns:p14="http://schemas.microsoft.com/office/powerpoint/2010/main" val="2681509310"/>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40802" y="3798870"/>
            <a:ext cx="9144000" cy="1301975"/>
          </a:xfrm>
        </p:spPr>
        <p:txBody>
          <a:bodyPr/>
          <a:lstStyle/>
          <a:p>
            <a:r>
              <a:rPr lang="en-GB" b="1" dirty="0">
                <a:solidFill>
                  <a:schemeClr val="bg2">
                    <a:lumMod val="50000"/>
                  </a:schemeClr>
                </a:solidFill>
              </a:rPr>
              <a:t>Local Study Management</a:t>
            </a:r>
          </a:p>
        </p:txBody>
      </p:sp>
      <p:pic>
        <p:nvPicPr>
          <p:cNvPr id="4" name="Picture 3">
            <a:extLst>
              <a:ext uri="{FF2B5EF4-FFF2-40B4-BE49-F238E27FC236}">
                <a16:creationId xmlns:a16="http://schemas.microsoft.com/office/drawing/2014/main" id="{10A5F02D-7579-423C-B2FB-E984AC0C3218}"/>
              </a:ext>
            </a:extLst>
          </p:cNvPr>
          <p:cNvPicPr>
            <a:picLocks noChangeAspect="1"/>
          </p:cNvPicPr>
          <p:nvPr/>
        </p:nvPicPr>
        <p:blipFill>
          <a:blip r:embed="rId2"/>
          <a:stretch>
            <a:fillRect/>
          </a:stretch>
        </p:blipFill>
        <p:spPr>
          <a:xfrm>
            <a:off x="3052255" y="2231115"/>
            <a:ext cx="6368596" cy="1567755"/>
          </a:xfrm>
          <a:prstGeom prst="rect">
            <a:avLst/>
          </a:prstGeom>
        </p:spPr>
      </p:pic>
    </p:spTree>
    <p:extLst>
      <p:ext uri="{BB962C8B-B14F-4D97-AF65-F5344CB8AC3E}">
        <p14:creationId xmlns:p14="http://schemas.microsoft.com/office/powerpoint/2010/main" val="180084314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idx="4294967295"/>
          </p:nvPr>
        </p:nvSpPr>
        <p:spPr>
          <a:xfrm>
            <a:off x="838200" y="365125"/>
            <a:ext cx="10515600" cy="1325563"/>
          </a:xfrm>
        </p:spPr>
        <p:txBody>
          <a:bodyPr/>
          <a:lstStyle/>
          <a:p>
            <a:r>
              <a:rPr lang="en-GB" b="1" dirty="0">
                <a:solidFill>
                  <a:schemeClr val="tx1">
                    <a:lumMod val="50000"/>
                    <a:lumOff val="50000"/>
                  </a:schemeClr>
                </a:solidFill>
              </a:rPr>
              <a:t>Screening and </a:t>
            </a:r>
            <a:r>
              <a:rPr lang="en-GB" b="1" dirty="0" smtClean="0">
                <a:solidFill>
                  <a:schemeClr val="tx1">
                    <a:lumMod val="50000"/>
                    <a:lumOff val="50000"/>
                  </a:schemeClr>
                </a:solidFill>
              </a:rPr>
              <a:t>Recruitment </a:t>
            </a:r>
            <a:r>
              <a:rPr lang="en-GB" b="1" dirty="0">
                <a:solidFill>
                  <a:schemeClr val="tx1">
                    <a:lumMod val="50000"/>
                    <a:lumOff val="50000"/>
                  </a:schemeClr>
                </a:solidFill>
              </a:rPr>
              <a:t>L</a:t>
            </a:r>
            <a:r>
              <a:rPr lang="en-GB" b="1" dirty="0" smtClean="0">
                <a:solidFill>
                  <a:schemeClr val="tx1">
                    <a:lumMod val="50000"/>
                    <a:lumOff val="50000"/>
                  </a:schemeClr>
                </a:solidFill>
              </a:rPr>
              <a:t>og  </a:t>
            </a:r>
            <a:endParaRPr lang="en-GB" b="1" dirty="0">
              <a:solidFill>
                <a:schemeClr val="tx1">
                  <a:lumMod val="50000"/>
                  <a:lumOff val="50000"/>
                </a:schemeClr>
              </a:solidFill>
            </a:endParaRPr>
          </a:p>
        </p:txBody>
      </p:sp>
      <p:sp>
        <p:nvSpPr>
          <p:cNvPr id="8" name="Content Placeholder 7"/>
          <p:cNvSpPr>
            <a:spLocks noGrp="1"/>
          </p:cNvSpPr>
          <p:nvPr>
            <p:ph idx="1"/>
          </p:nvPr>
        </p:nvSpPr>
        <p:spPr>
          <a:xfrm>
            <a:off x="838200" y="1690688"/>
            <a:ext cx="10833243" cy="4872058"/>
          </a:xfrm>
        </p:spPr>
        <p:txBody>
          <a:bodyPr/>
          <a:lstStyle/>
          <a:p>
            <a:pPr marL="0" indent="0">
              <a:buNone/>
            </a:pPr>
            <a:r>
              <a:rPr lang="en-GB" sz="3200" b="1" dirty="0"/>
              <a:t>Screening</a:t>
            </a:r>
          </a:p>
          <a:p>
            <a:r>
              <a:rPr lang="en-GB" dirty="0"/>
              <a:t>All mechanically ventilated patients in the ICU screened daily for MARCH eligibility</a:t>
            </a:r>
          </a:p>
          <a:p>
            <a:pPr lvl="1"/>
            <a:r>
              <a:rPr lang="en-GB" dirty="0"/>
              <a:t>Patients who meet inclusion criteria entered onto screening log eCRF (MACRO) </a:t>
            </a:r>
            <a:r>
              <a:rPr lang="en-GB" i="1" dirty="0"/>
              <a:t>(MS Excel provided for site use)</a:t>
            </a:r>
          </a:p>
          <a:p>
            <a:pPr lvl="1"/>
            <a:r>
              <a:rPr lang="en-GB" dirty="0"/>
              <a:t>Screening number SXXYYYY (XX-Centre no., Y - 0001, 0002 generated on eCRF)  </a:t>
            </a:r>
          </a:p>
          <a:p>
            <a:r>
              <a:rPr lang="en-GB" dirty="0"/>
              <a:t>Reasons patient is not recruited will be recorded on log</a:t>
            </a:r>
          </a:p>
          <a:p>
            <a:pPr lvl="1"/>
            <a:r>
              <a:rPr lang="en-GB" dirty="0"/>
              <a:t>For CONSORT reporting</a:t>
            </a:r>
          </a:p>
          <a:p>
            <a:pPr lvl="1"/>
            <a:r>
              <a:rPr lang="en-GB" dirty="0"/>
              <a:t>Recruitment monitoring and optimisation</a:t>
            </a:r>
          </a:p>
          <a:p>
            <a:pPr lvl="1"/>
            <a:r>
              <a:rPr lang="en-GB" dirty="0"/>
              <a:t>Return eCRF MACRO Screening and Recruitment Log to NICTU by </a:t>
            </a:r>
            <a:r>
              <a:rPr lang="en-GB" b="1" u="sng" dirty="0"/>
              <a:t>1</a:t>
            </a:r>
            <a:r>
              <a:rPr lang="en-GB" b="1" u="sng" baseline="30000" dirty="0"/>
              <a:t>st</a:t>
            </a:r>
            <a:r>
              <a:rPr lang="en-GB" b="1" u="sng" dirty="0"/>
              <a:t> Friday of every month</a:t>
            </a:r>
            <a:r>
              <a:rPr lang="en-GB" dirty="0"/>
              <a:t> (MS Excel for local site use only)</a:t>
            </a:r>
          </a:p>
        </p:txBody>
      </p:sp>
      <p:pic>
        <p:nvPicPr>
          <p:cNvPr id="5" name="Picture 4">
            <a:extLst>
              <a:ext uri="{FF2B5EF4-FFF2-40B4-BE49-F238E27FC236}">
                <a16:creationId xmlns:a16="http://schemas.microsoft.com/office/drawing/2014/main" id="{6F40359B-2BF1-4C2D-A3E5-516E6797BBFD}"/>
              </a:ext>
            </a:extLst>
          </p:cNvPr>
          <p:cNvPicPr>
            <a:picLocks noChangeAspect="1"/>
          </p:cNvPicPr>
          <p:nvPr/>
        </p:nvPicPr>
        <p:blipFill>
          <a:blip r:embed="rId3"/>
          <a:stretch>
            <a:fillRect/>
          </a:stretch>
        </p:blipFill>
        <p:spPr>
          <a:xfrm>
            <a:off x="10027156" y="209550"/>
            <a:ext cx="1971758" cy="485387"/>
          </a:xfrm>
          <a:prstGeom prst="rect">
            <a:avLst/>
          </a:prstGeom>
        </p:spPr>
      </p:pic>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381C65-8DCE-8648-A273-8AD102DBEA6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497883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38200" y="365125"/>
            <a:ext cx="10515600" cy="1325563"/>
          </a:xfrm>
        </p:spPr>
        <p:txBody>
          <a:bodyPr/>
          <a:lstStyle/>
          <a:p>
            <a:r>
              <a:rPr lang="en-GB" b="1" dirty="0">
                <a:solidFill>
                  <a:schemeClr val="tx1">
                    <a:lumMod val="50000"/>
                    <a:lumOff val="50000"/>
                  </a:schemeClr>
                </a:solidFill>
              </a:rPr>
              <a:t>Screening </a:t>
            </a:r>
            <a:r>
              <a:rPr lang="en-GB" b="1" dirty="0" smtClean="0">
                <a:solidFill>
                  <a:schemeClr val="tx1">
                    <a:lumMod val="50000"/>
                    <a:lumOff val="50000"/>
                  </a:schemeClr>
                </a:solidFill>
              </a:rPr>
              <a:t>Log </a:t>
            </a:r>
            <a:r>
              <a:rPr lang="en-GB" b="1" dirty="0">
                <a:solidFill>
                  <a:schemeClr val="tx1">
                    <a:lumMod val="50000"/>
                    <a:lumOff val="50000"/>
                  </a:schemeClr>
                </a:solidFill>
              </a:rPr>
              <a:t>eCRF:  The SEAR Framework</a:t>
            </a:r>
            <a:endParaRPr lang="en-GB" dirty="0"/>
          </a:p>
        </p:txBody>
      </p:sp>
      <p:sp>
        <p:nvSpPr>
          <p:cNvPr id="3" name="Content Placeholder 2"/>
          <p:cNvSpPr>
            <a:spLocks noGrp="1"/>
          </p:cNvSpPr>
          <p:nvPr>
            <p:ph idx="1"/>
          </p:nvPr>
        </p:nvSpPr>
        <p:spPr>
          <a:xfrm>
            <a:off x="838200" y="1825625"/>
            <a:ext cx="11353800" cy="4351338"/>
          </a:xfrm>
        </p:spPr>
        <p:txBody>
          <a:bodyPr/>
          <a:lstStyle/>
          <a:p>
            <a:pPr marL="0" indent="0">
              <a:buNone/>
            </a:pPr>
            <a:r>
              <a:rPr lang="en-GB" sz="3200" b="1" dirty="0"/>
              <a:t>Screening:  </a:t>
            </a:r>
            <a:r>
              <a:rPr lang="en-GB" sz="3200" dirty="0"/>
              <a:t>for all patients who meet the MARCH inclusion criteria</a:t>
            </a:r>
            <a:endParaRPr lang="en-GB" sz="3200" i="1" dirty="0"/>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381C65-8DCE-8648-A273-8AD102DBEA6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TextBox 5"/>
          <p:cNvSpPr txBox="1"/>
          <p:nvPr/>
        </p:nvSpPr>
        <p:spPr>
          <a:xfrm>
            <a:off x="2603500" y="2728496"/>
            <a:ext cx="6172200" cy="3139321"/>
          </a:xfrm>
          <a:prstGeom prst="rect">
            <a:avLst/>
          </a:prstGeom>
          <a:solidFill>
            <a:schemeClr val="accent4">
              <a:lumMod val="40000"/>
              <a:lumOff val="60000"/>
            </a:schemeClr>
          </a:solidFill>
        </p:spPr>
        <p:txBody>
          <a:bodyPr wrap="square" rtlCol="0">
            <a:spAutoFit/>
          </a:bodyPr>
          <a:lstStyle/>
          <a:p>
            <a:pPr marL="514350" indent="-514350">
              <a:buAutoNum type="arabicPeriod"/>
            </a:pPr>
            <a:r>
              <a:rPr lang="en-GB" dirty="0"/>
              <a:t>Aged ≥16 years</a:t>
            </a:r>
          </a:p>
          <a:p>
            <a:pPr marL="514350" indent="-514350">
              <a:buAutoNum type="arabicPeriod"/>
            </a:pPr>
            <a:r>
              <a:rPr lang="en-GB" dirty="0"/>
              <a:t>An acute and potentially reversible cause of ARF as determined by the treating physician</a:t>
            </a:r>
          </a:p>
          <a:p>
            <a:pPr marL="514350" indent="-514350">
              <a:buAutoNum type="arabicPeriod"/>
            </a:pPr>
            <a:r>
              <a:rPr lang="en-GB" dirty="0"/>
              <a:t>Receiving invasive mechanical ventilation via endotracheal tube or tracheostomy</a:t>
            </a:r>
          </a:p>
          <a:p>
            <a:pPr marL="514350" indent="-514350">
              <a:buAutoNum type="arabicPeriod"/>
            </a:pPr>
            <a:r>
              <a:rPr lang="en-GB" dirty="0"/>
              <a:t>Anticipated to remain on invasive mechanical ventilation for at least 48 hours</a:t>
            </a:r>
          </a:p>
          <a:p>
            <a:pPr marL="514350" indent="-514350">
              <a:buAutoNum type="arabicPeriod"/>
            </a:pPr>
            <a:r>
              <a:rPr lang="en-GB" b="1" dirty="0"/>
              <a:t>Presence of secretions that are difficult to clear with usual airway clearance management (as assessed by the treating clinical team)</a:t>
            </a:r>
          </a:p>
          <a:p>
            <a:endParaRPr lang="en-GB" dirty="0"/>
          </a:p>
        </p:txBody>
      </p:sp>
      <p:pic>
        <p:nvPicPr>
          <p:cNvPr id="7" name="Picture 6">
            <a:extLst>
              <a:ext uri="{FF2B5EF4-FFF2-40B4-BE49-F238E27FC236}">
                <a16:creationId xmlns:a16="http://schemas.microsoft.com/office/drawing/2014/main" id="{8A1FB2EC-4AB9-4A2A-A92E-69BEAEB28191}"/>
              </a:ext>
            </a:extLst>
          </p:cNvPr>
          <p:cNvPicPr>
            <a:picLocks noChangeAspect="1"/>
          </p:cNvPicPr>
          <p:nvPr/>
        </p:nvPicPr>
        <p:blipFill>
          <a:blip r:embed="rId3"/>
          <a:stretch>
            <a:fillRect/>
          </a:stretch>
        </p:blipFill>
        <p:spPr>
          <a:xfrm>
            <a:off x="10027156" y="209550"/>
            <a:ext cx="1971758" cy="485387"/>
          </a:xfrm>
          <a:prstGeom prst="rect">
            <a:avLst/>
          </a:prstGeom>
        </p:spPr>
      </p:pic>
    </p:spTree>
    <p:extLst>
      <p:ext uri="{BB962C8B-B14F-4D97-AF65-F5344CB8AC3E}">
        <p14:creationId xmlns:p14="http://schemas.microsoft.com/office/powerpoint/2010/main" val="128743972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38200" y="365125"/>
            <a:ext cx="10515600" cy="1325563"/>
          </a:xfrm>
        </p:spPr>
        <p:txBody>
          <a:bodyPr/>
          <a:lstStyle/>
          <a:p>
            <a:r>
              <a:rPr lang="en-GB" b="1" dirty="0">
                <a:solidFill>
                  <a:schemeClr val="tx1">
                    <a:lumMod val="50000"/>
                    <a:lumOff val="50000"/>
                  </a:schemeClr>
                </a:solidFill>
              </a:rPr>
              <a:t>Screening </a:t>
            </a:r>
            <a:r>
              <a:rPr lang="en-GB" b="1" dirty="0" smtClean="0">
                <a:solidFill>
                  <a:schemeClr val="tx1">
                    <a:lumMod val="50000"/>
                    <a:lumOff val="50000"/>
                  </a:schemeClr>
                </a:solidFill>
              </a:rPr>
              <a:t>Log </a:t>
            </a:r>
            <a:r>
              <a:rPr lang="en-GB" b="1" dirty="0">
                <a:solidFill>
                  <a:schemeClr val="tx1">
                    <a:lumMod val="50000"/>
                    <a:lumOff val="50000"/>
                  </a:schemeClr>
                </a:solidFill>
              </a:rPr>
              <a:t>eCRF:  The SEAR Framework</a:t>
            </a:r>
            <a:endParaRPr lang="en-GB" dirty="0"/>
          </a:p>
        </p:txBody>
      </p:sp>
      <p:sp>
        <p:nvSpPr>
          <p:cNvPr id="3" name="Content Placeholder 2"/>
          <p:cNvSpPr>
            <a:spLocks noGrp="1"/>
          </p:cNvSpPr>
          <p:nvPr>
            <p:ph idx="1"/>
          </p:nvPr>
        </p:nvSpPr>
        <p:spPr>
          <a:xfrm>
            <a:off x="552450" y="1825625"/>
            <a:ext cx="11639550" cy="4351338"/>
          </a:xfrm>
        </p:spPr>
        <p:txBody>
          <a:bodyPr>
            <a:normAutofit fontScale="92500" lnSpcReduction="10000"/>
          </a:bodyPr>
          <a:lstStyle/>
          <a:p>
            <a:pPr marL="0" indent="0">
              <a:buNone/>
            </a:pPr>
            <a:r>
              <a:rPr lang="en-GB" sz="3200" b="1" dirty="0"/>
              <a:t>Eligibility:  </a:t>
            </a:r>
            <a:r>
              <a:rPr lang="en-GB" sz="3200" dirty="0"/>
              <a:t>record eligible/ ineligible against criteria</a:t>
            </a:r>
          </a:p>
          <a:p>
            <a:pPr marL="0" indent="0">
              <a:buNone/>
            </a:pPr>
            <a:endParaRPr lang="en-GB" sz="3200" dirty="0"/>
          </a:p>
          <a:p>
            <a:endParaRPr lang="en-GB" sz="3200" dirty="0"/>
          </a:p>
          <a:p>
            <a:pPr marL="0" indent="0">
              <a:buNone/>
            </a:pPr>
            <a:endParaRPr lang="en-GB" sz="3200" dirty="0"/>
          </a:p>
          <a:p>
            <a:pPr marL="0" indent="0">
              <a:buNone/>
            </a:pPr>
            <a:r>
              <a:rPr lang="en-GB" sz="3200" b="1" dirty="0"/>
              <a:t>  </a:t>
            </a:r>
            <a:r>
              <a:rPr lang="en-GB" sz="3200" dirty="0"/>
              <a:t> </a:t>
            </a:r>
          </a:p>
          <a:p>
            <a:pPr marL="0" indent="0">
              <a:buNone/>
            </a:pPr>
            <a:endParaRPr lang="en-GB" sz="3200" dirty="0"/>
          </a:p>
          <a:p>
            <a:pPr marL="0" indent="0">
              <a:buNone/>
            </a:pPr>
            <a:endParaRPr lang="en-GB" sz="3200" dirty="0"/>
          </a:p>
          <a:p>
            <a:pPr marL="0" indent="0">
              <a:buNone/>
            </a:pPr>
            <a:endParaRPr lang="en-GB" dirty="0" smtClean="0"/>
          </a:p>
          <a:p>
            <a:pPr marL="0" indent="0">
              <a:buNone/>
            </a:pPr>
            <a:r>
              <a:rPr lang="en-GB" dirty="0" smtClean="0"/>
              <a:t>8. Provide </a:t>
            </a:r>
            <a:r>
              <a:rPr lang="en-GB" dirty="0"/>
              <a:t>physician reason </a:t>
            </a:r>
            <a:r>
              <a:rPr lang="en-GB" sz="2400" i="1" dirty="0"/>
              <a:t>(Open text e.g. active peptic ulceration, COVID-19, asthma)</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381C65-8DCE-8648-A273-8AD102DBEA6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TextBox 5"/>
          <p:cNvSpPr txBox="1"/>
          <p:nvPr/>
        </p:nvSpPr>
        <p:spPr>
          <a:xfrm>
            <a:off x="1587500" y="2477800"/>
            <a:ext cx="8394700" cy="3046988"/>
          </a:xfrm>
          <a:prstGeom prst="rect">
            <a:avLst/>
          </a:prstGeom>
          <a:solidFill>
            <a:schemeClr val="accent4">
              <a:lumMod val="40000"/>
              <a:lumOff val="60000"/>
            </a:schemeClr>
          </a:solidFill>
        </p:spPr>
        <p:txBody>
          <a:bodyPr wrap="square" rtlCol="0">
            <a:spAutoFit/>
          </a:bodyPr>
          <a:lstStyle/>
          <a:p>
            <a:pPr marL="514350" indent="-514350">
              <a:buAutoNum type="arabicPeriod"/>
            </a:pPr>
            <a:r>
              <a:rPr lang="en-GB" dirty="0"/>
              <a:t>Pre-existing chronic respiratory condition receiving routine use of any mucoactive </a:t>
            </a:r>
          </a:p>
          <a:p>
            <a:pPr marL="514350" indent="-514350">
              <a:buAutoNum type="arabicPeriod"/>
            </a:pPr>
            <a:r>
              <a:rPr lang="en-GB" dirty="0"/>
              <a:t>Mucoactive treatment started more than 24 hours prior to trial enrolment</a:t>
            </a:r>
          </a:p>
          <a:p>
            <a:pPr marL="514350" indent="-514350">
              <a:spcBef>
                <a:spcPts val="600"/>
              </a:spcBef>
              <a:buAutoNum type="arabicPeriod"/>
            </a:pPr>
            <a:r>
              <a:rPr lang="en-GB" dirty="0"/>
              <a:t>Known adverse reaction to either study mucoactive</a:t>
            </a:r>
          </a:p>
          <a:p>
            <a:pPr marL="514350" indent="-514350">
              <a:spcBef>
                <a:spcPts val="600"/>
              </a:spcBef>
              <a:buAutoNum type="arabicPeriod"/>
            </a:pPr>
            <a:r>
              <a:rPr lang="en-GB" dirty="0"/>
              <a:t>Treatment withdrawal expected within 24 hours</a:t>
            </a:r>
          </a:p>
          <a:p>
            <a:pPr marL="514350" indent="-514350">
              <a:spcBef>
                <a:spcPts val="600"/>
              </a:spcBef>
              <a:buAutoNum type="arabicPeriod"/>
            </a:pPr>
            <a:r>
              <a:rPr lang="en-GB" dirty="0"/>
              <a:t>Known pregnancy </a:t>
            </a:r>
          </a:p>
          <a:p>
            <a:pPr marL="514350" indent="-514350">
              <a:spcBef>
                <a:spcPts val="600"/>
              </a:spcBef>
              <a:buAutoNum type="arabicPeriod"/>
            </a:pPr>
            <a:r>
              <a:rPr lang="en-GB" dirty="0"/>
              <a:t>Previous enrolment in the MARCH trial</a:t>
            </a:r>
          </a:p>
          <a:p>
            <a:pPr marL="514350" indent="-514350">
              <a:spcBef>
                <a:spcPts val="600"/>
              </a:spcBef>
              <a:buAutoNum type="arabicPeriod"/>
            </a:pPr>
            <a:r>
              <a:rPr lang="en-GB" dirty="0" smtClean="0"/>
              <a:t>Prisoners</a:t>
            </a:r>
            <a:endParaRPr lang="en-GB" dirty="0"/>
          </a:p>
          <a:p>
            <a:pPr marL="514350" indent="-514350">
              <a:spcBef>
                <a:spcPts val="600"/>
              </a:spcBef>
              <a:buAutoNum type="arabicPeriod"/>
            </a:pPr>
            <a:r>
              <a:rPr lang="en-GB" dirty="0"/>
              <a:t>The treating physician believes that participation in the trial would not be in the best interests of the patient</a:t>
            </a:r>
          </a:p>
        </p:txBody>
      </p:sp>
      <p:pic>
        <p:nvPicPr>
          <p:cNvPr id="7" name="Picture 6">
            <a:extLst>
              <a:ext uri="{FF2B5EF4-FFF2-40B4-BE49-F238E27FC236}">
                <a16:creationId xmlns:a16="http://schemas.microsoft.com/office/drawing/2014/main" id="{74346B27-64A9-4F20-8034-7927A654D330}"/>
              </a:ext>
            </a:extLst>
          </p:cNvPr>
          <p:cNvPicPr>
            <a:picLocks noChangeAspect="1"/>
          </p:cNvPicPr>
          <p:nvPr/>
        </p:nvPicPr>
        <p:blipFill>
          <a:blip r:embed="rId3"/>
          <a:stretch>
            <a:fillRect/>
          </a:stretch>
        </p:blipFill>
        <p:spPr>
          <a:xfrm>
            <a:off x="10027156" y="209550"/>
            <a:ext cx="1971758" cy="485387"/>
          </a:xfrm>
          <a:prstGeom prst="rect">
            <a:avLst/>
          </a:prstGeom>
        </p:spPr>
      </p:pic>
    </p:spTree>
    <p:extLst>
      <p:ext uri="{BB962C8B-B14F-4D97-AF65-F5344CB8AC3E}">
        <p14:creationId xmlns:p14="http://schemas.microsoft.com/office/powerpoint/2010/main" val="410308568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38200" y="365125"/>
            <a:ext cx="10515600" cy="1325563"/>
          </a:xfrm>
        </p:spPr>
        <p:txBody>
          <a:bodyPr/>
          <a:lstStyle/>
          <a:p>
            <a:r>
              <a:rPr lang="en-GB" b="1" dirty="0">
                <a:solidFill>
                  <a:schemeClr val="tx1">
                    <a:lumMod val="50000"/>
                    <a:lumOff val="50000"/>
                  </a:schemeClr>
                </a:solidFill>
              </a:rPr>
              <a:t>Screening </a:t>
            </a:r>
            <a:r>
              <a:rPr lang="en-GB" b="1" dirty="0" smtClean="0">
                <a:solidFill>
                  <a:schemeClr val="tx1">
                    <a:lumMod val="50000"/>
                    <a:lumOff val="50000"/>
                  </a:schemeClr>
                </a:solidFill>
              </a:rPr>
              <a:t>Log </a:t>
            </a:r>
            <a:r>
              <a:rPr lang="en-GB" b="1" dirty="0" err="1">
                <a:solidFill>
                  <a:schemeClr val="tx1">
                    <a:lumMod val="50000"/>
                    <a:lumOff val="50000"/>
                  </a:schemeClr>
                </a:solidFill>
              </a:rPr>
              <a:t>eCRF</a:t>
            </a:r>
            <a:r>
              <a:rPr lang="en-GB" b="1" dirty="0">
                <a:solidFill>
                  <a:schemeClr val="tx1">
                    <a:lumMod val="50000"/>
                    <a:lumOff val="50000"/>
                  </a:schemeClr>
                </a:solidFill>
              </a:rPr>
              <a:t>:  The SEAR Framework</a:t>
            </a:r>
            <a:endParaRPr lang="en-GB" dirty="0"/>
          </a:p>
        </p:txBody>
      </p:sp>
      <p:sp>
        <p:nvSpPr>
          <p:cNvPr id="3" name="Content Placeholder 2"/>
          <p:cNvSpPr>
            <a:spLocks noGrp="1"/>
          </p:cNvSpPr>
          <p:nvPr>
            <p:ph idx="1"/>
          </p:nvPr>
        </p:nvSpPr>
        <p:spPr/>
        <p:txBody>
          <a:bodyPr/>
          <a:lstStyle/>
          <a:p>
            <a:endParaRPr lang="en-GB"/>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381C65-8DCE-8648-A273-8AD102DBEA6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6" name="Picture 5"/>
          <p:cNvPicPr>
            <a:picLocks noChangeAspect="1"/>
          </p:cNvPicPr>
          <p:nvPr/>
        </p:nvPicPr>
        <p:blipFill>
          <a:blip r:embed="rId3"/>
          <a:stretch>
            <a:fillRect/>
          </a:stretch>
        </p:blipFill>
        <p:spPr>
          <a:xfrm>
            <a:off x="103310" y="1870075"/>
            <a:ext cx="11563350" cy="4200525"/>
          </a:xfrm>
          <a:prstGeom prst="rect">
            <a:avLst/>
          </a:prstGeom>
        </p:spPr>
      </p:pic>
      <p:pic>
        <p:nvPicPr>
          <p:cNvPr id="7" name="Picture 6">
            <a:extLst>
              <a:ext uri="{FF2B5EF4-FFF2-40B4-BE49-F238E27FC236}">
                <a16:creationId xmlns:a16="http://schemas.microsoft.com/office/drawing/2014/main" id="{34C3D4B3-6550-47AE-8E6D-2C4A3C6911E1}"/>
              </a:ext>
            </a:extLst>
          </p:cNvPr>
          <p:cNvPicPr>
            <a:picLocks noChangeAspect="1"/>
          </p:cNvPicPr>
          <p:nvPr/>
        </p:nvPicPr>
        <p:blipFill>
          <a:blip r:embed="rId4"/>
          <a:stretch>
            <a:fillRect/>
          </a:stretch>
        </p:blipFill>
        <p:spPr>
          <a:xfrm>
            <a:off x="10027156" y="209550"/>
            <a:ext cx="1971758" cy="485387"/>
          </a:xfrm>
          <a:prstGeom prst="rect">
            <a:avLst/>
          </a:prstGeom>
        </p:spPr>
      </p:pic>
    </p:spTree>
    <p:extLst>
      <p:ext uri="{BB962C8B-B14F-4D97-AF65-F5344CB8AC3E}">
        <p14:creationId xmlns:p14="http://schemas.microsoft.com/office/powerpoint/2010/main" val="121239106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38200" y="365125"/>
            <a:ext cx="10515600" cy="1325563"/>
          </a:xfrm>
        </p:spPr>
        <p:txBody>
          <a:bodyPr/>
          <a:lstStyle/>
          <a:p>
            <a:r>
              <a:rPr lang="en-GB" b="1" dirty="0">
                <a:solidFill>
                  <a:schemeClr val="tx1">
                    <a:lumMod val="50000"/>
                    <a:lumOff val="50000"/>
                  </a:schemeClr>
                </a:solidFill>
              </a:rPr>
              <a:t>Screening </a:t>
            </a:r>
            <a:r>
              <a:rPr lang="en-GB" b="1" dirty="0" smtClean="0">
                <a:solidFill>
                  <a:schemeClr val="tx1">
                    <a:lumMod val="50000"/>
                    <a:lumOff val="50000"/>
                  </a:schemeClr>
                </a:solidFill>
              </a:rPr>
              <a:t>Log </a:t>
            </a:r>
            <a:r>
              <a:rPr lang="en-GB" b="1" dirty="0">
                <a:solidFill>
                  <a:schemeClr val="tx1">
                    <a:lumMod val="50000"/>
                    <a:lumOff val="50000"/>
                  </a:schemeClr>
                </a:solidFill>
              </a:rPr>
              <a:t>eCRF:  The SEAR Framework</a:t>
            </a:r>
            <a:endParaRPr lang="en-GB" dirty="0"/>
          </a:p>
        </p:txBody>
      </p:sp>
      <p:sp>
        <p:nvSpPr>
          <p:cNvPr id="3" name="Content Placeholder 2"/>
          <p:cNvSpPr>
            <a:spLocks noGrp="1"/>
          </p:cNvSpPr>
          <p:nvPr>
            <p:ph idx="1"/>
          </p:nvPr>
        </p:nvSpPr>
        <p:spPr>
          <a:xfrm>
            <a:off x="838200" y="1590676"/>
            <a:ext cx="10515600" cy="4351338"/>
          </a:xfrm>
        </p:spPr>
        <p:txBody>
          <a:bodyPr>
            <a:normAutofit fontScale="92500" lnSpcReduction="10000"/>
          </a:bodyPr>
          <a:lstStyle/>
          <a:p>
            <a:pPr marL="0" indent="0" algn="just">
              <a:buNone/>
            </a:pPr>
            <a:r>
              <a:rPr lang="en-GB" sz="3200" b="1" dirty="0"/>
              <a:t>Approach</a:t>
            </a:r>
          </a:p>
          <a:p>
            <a:pPr algn="just"/>
            <a:r>
              <a:rPr lang="en-GB" dirty="0"/>
              <a:t>Was patient’s Personal Legal Representative (</a:t>
            </a:r>
            <a:r>
              <a:rPr lang="en-GB" dirty="0" err="1"/>
              <a:t>PerLR</a:t>
            </a:r>
            <a:r>
              <a:rPr lang="en-GB" dirty="0"/>
              <a:t>) or Professional Legal Representative (</a:t>
            </a:r>
            <a:r>
              <a:rPr lang="en-GB" dirty="0" err="1"/>
              <a:t>ProfLR</a:t>
            </a:r>
            <a:r>
              <a:rPr lang="en-GB" dirty="0"/>
              <a:t>) (if no </a:t>
            </a:r>
            <a:r>
              <a:rPr lang="en-GB" dirty="0" err="1"/>
              <a:t>PerLR</a:t>
            </a:r>
            <a:r>
              <a:rPr lang="en-GB" dirty="0"/>
              <a:t> available) provided with information about the study and asked for their consent? </a:t>
            </a:r>
          </a:p>
          <a:p>
            <a:pPr lvl="1" algn="just"/>
            <a:r>
              <a:rPr lang="en-GB" i="1" dirty="0"/>
              <a:t>If no, provide the reason (drop down and open text in ‘Other comments’)</a:t>
            </a:r>
          </a:p>
          <a:p>
            <a:pPr marL="0" indent="0">
              <a:buNone/>
            </a:pPr>
            <a:r>
              <a:rPr lang="en-GB" sz="3200" b="1" dirty="0"/>
              <a:t>Randomised? </a:t>
            </a:r>
          </a:p>
          <a:p>
            <a:r>
              <a:rPr lang="en-GB" dirty="0"/>
              <a:t>If yes, was consent obtained? </a:t>
            </a:r>
          </a:p>
          <a:p>
            <a:pPr lvl="1"/>
            <a:r>
              <a:rPr lang="en-GB" i="1" dirty="0"/>
              <a:t>If no, provide the reason (drop down and open text for in ‘Other comments’)</a:t>
            </a:r>
          </a:p>
          <a:p>
            <a:endParaRPr lang="en-GB" sz="1200" b="1" dirty="0"/>
          </a:p>
          <a:p>
            <a:r>
              <a:rPr lang="en-GB" b="1" dirty="0"/>
              <a:t>Other Comments - </a:t>
            </a:r>
            <a:r>
              <a:rPr lang="en-GB" dirty="0"/>
              <a:t>open text on non-recruitment and other feedback</a:t>
            </a:r>
          </a:p>
          <a:p>
            <a:r>
              <a:rPr lang="en-GB" b="1" dirty="0"/>
              <a:t>Non-English language PIS required - </a:t>
            </a:r>
            <a:r>
              <a:rPr lang="en-GB" dirty="0"/>
              <a:t>Please specify</a:t>
            </a:r>
          </a:p>
          <a:p>
            <a:pPr marL="0" indent="0">
              <a:buNone/>
            </a:pPr>
            <a:endParaRPr lang="en-GB" sz="3200" dirty="0"/>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381C65-8DCE-8648-A273-8AD102DBEA6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C72BA195-9CF6-4FEF-AF4F-2E9D3A10BC35}"/>
              </a:ext>
            </a:extLst>
          </p:cNvPr>
          <p:cNvPicPr>
            <a:picLocks noChangeAspect="1"/>
          </p:cNvPicPr>
          <p:nvPr/>
        </p:nvPicPr>
        <p:blipFill>
          <a:blip r:embed="rId3"/>
          <a:stretch>
            <a:fillRect/>
          </a:stretch>
        </p:blipFill>
        <p:spPr>
          <a:xfrm>
            <a:off x="10027156" y="209550"/>
            <a:ext cx="1971758" cy="485387"/>
          </a:xfrm>
          <a:prstGeom prst="rect">
            <a:avLst/>
          </a:prstGeom>
        </p:spPr>
      </p:pic>
    </p:spTree>
    <p:extLst>
      <p:ext uri="{BB962C8B-B14F-4D97-AF65-F5344CB8AC3E}">
        <p14:creationId xmlns:p14="http://schemas.microsoft.com/office/powerpoint/2010/main" val="150574838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idx="4294967295"/>
          </p:nvPr>
        </p:nvSpPr>
        <p:spPr>
          <a:xfrm>
            <a:off x="838200" y="365125"/>
            <a:ext cx="10515600" cy="1325563"/>
          </a:xfrm>
        </p:spPr>
        <p:txBody>
          <a:bodyPr/>
          <a:lstStyle/>
          <a:p>
            <a:r>
              <a:rPr lang="en-GB" b="1" dirty="0">
                <a:solidFill>
                  <a:schemeClr val="tx1">
                    <a:lumMod val="50000"/>
                    <a:lumOff val="50000"/>
                  </a:schemeClr>
                </a:solidFill>
              </a:rPr>
              <a:t>Eligibility </a:t>
            </a:r>
            <a:r>
              <a:rPr lang="en-GB" b="1" dirty="0" smtClean="0">
                <a:solidFill>
                  <a:schemeClr val="tx1">
                    <a:lumMod val="50000"/>
                    <a:lumOff val="50000"/>
                  </a:schemeClr>
                </a:solidFill>
              </a:rPr>
              <a:t>Confirmation</a:t>
            </a:r>
            <a:endParaRPr lang="en-GB" b="1" dirty="0">
              <a:solidFill>
                <a:schemeClr val="tx1">
                  <a:lumMod val="50000"/>
                  <a:lumOff val="50000"/>
                </a:schemeClr>
              </a:solidFill>
            </a:endParaRPr>
          </a:p>
        </p:txBody>
      </p:sp>
      <p:sp>
        <p:nvSpPr>
          <p:cNvPr id="8" name="Content Placeholder 7"/>
          <p:cNvSpPr>
            <a:spLocks noGrp="1"/>
          </p:cNvSpPr>
          <p:nvPr>
            <p:ph idx="1"/>
          </p:nvPr>
        </p:nvSpPr>
        <p:spPr>
          <a:xfrm>
            <a:off x="838200" y="1846263"/>
            <a:ext cx="10833243" cy="4872058"/>
          </a:xfrm>
        </p:spPr>
        <p:txBody>
          <a:bodyPr/>
          <a:lstStyle/>
          <a:p>
            <a:pPr marL="0" indent="0">
              <a:buNone/>
            </a:pPr>
            <a:r>
              <a:rPr lang="en-GB" sz="3200" i="1" dirty="0"/>
              <a:t>Before randomisation</a:t>
            </a:r>
          </a:p>
          <a:p>
            <a:r>
              <a:rPr lang="en-GB" sz="3200" dirty="0"/>
              <a:t>Eligibility must be confirmed by a medically qualified person on the delegation log  and signed off in patient’s medical notes </a:t>
            </a:r>
            <a:r>
              <a:rPr lang="en-GB" sz="2400" i="1" dirty="0"/>
              <a:t>(stickers provided which include the date and time)</a:t>
            </a:r>
          </a:p>
          <a:p>
            <a:r>
              <a:rPr lang="en-GB" sz="3200" dirty="0"/>
              <a:t>Eligibility checklist completed in eCRF (MACRO)</a:t>
            </a:r>
          </a:p>
          <a:p>
            <a:r>
              <a:rPr lang="en-GB" sz="3200" dirty="0"/>
              <a:t>Pregnancy test for all women (</a:t>
            </a:r>
            <a:r>
              <a:rPr lang="en-GB" dirty="0"/>
              <a:t>urine pregnancy test in females with child-bearing potential (aged 15-55 years)) </a:t>
            </a:r>
            <a:endParaRPr lang="en-GB" sz="3200" dirty="0"/>
          </a:p>
          <a:p>
            <a:r>
              <a:rPr lang="en-GB" sz="3200" dirty="0"/>
              <a:t>Reasons for ineligibility on eCRF Screening and Recruitment log </a:t>
            </a:r>
            <a:r>
              <a:rPr lang="en-GB" dirty="0"/>
              <a:t>(MACRO)</a:t>
            </a:r>
            <a:endParaRPr lang="en-GB" sz="3200" i="1" dirty="0"/>
          </a:p>
          <a:p>
            <a:pPr marL="0" indent="0">
              <a:buNone/>
            </a:pPr>
            <a:endParaRPr lang="en-GB" sz="3200" dirty="0"/>
          </a:p>
        </p:txBody>
      </p:sp>
      <p:pic>
        <p:nvPicPr>
          <p:cNvPr id="5" name="Picture 4">
            <a:extLst>
              <a:ext uri="{FF2B5EF4-FFF2-40B4-BE49-F238E27FC236}">
                <a16:creationId xmlns:a16="http://schemas.microsoft.com/office/drawing/2014/main" id="{6F40359B-2BF1-4C2D-A3E5-516E6797BBFD}"/>
              </a:ext>
            </a:extLst>
          </p:cNvPr>
          <p:cNvPicPr>
            <a:picLocks noChangeAspect="1"/>
          </p:cNvPicPr>
          <p:nvPr/>
        </p:nvPicPr>
        <p:blipFill>
          <a:blip r:embed="rId3"/>
          <a:stretch>
            <a:fillRect/>
          </a:stretch>
        </p:blipFill>
        <p:spPr>
          <a:xfrm>
            <a:off x="10027156" y="209550"/>
            <a:ext cx="1971758" cy="485387"/>
          </a:xfrm>
          <a:prstGeom prst="rect">
            <a:avLst/>
          </a:prstGeom>
        </p:spPr>
      </p:pic>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381C65-8DCE-8648-A273-8AD102DBEA6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333277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idx="4294967295"/>
          </p:nvPr>
        </p:nvSpPr>
        <p:spPr>
          <a:xfrm>
            <a:off x="838200" y="365125"/>
            <a:ext cx="10515600" cy="1325563"/>
          </a:xfrm>
        </p:spPr>
        <p:txBody>
          <a:bodyPr/>
          <a:lstStyle/>
          <a:p>
            <a:r>
              <a:rPr lang="en-GB" b="1" dirty="0">
                <a:solidFill>
                  <a:schemeClr val="tx1">
                    <a:lumMod val="50000"/>
                    <a:lumOff val="50000"/>
                  </a:schemeClr>
                </a:solidFill>
              </a:rPr>
              <a:t>Informed </a:t>
            </a:r>
            <a:r>
              <a:rPr lang="en-GB" b="1" dirty="0" smtClean="0">
                <a:solidFill>
                  <a:schemeClr val="tx1">
                    <a:lumMod val="50000"/>
                    <a:lumOff val="50000"/>
                  </a:schemeClr>
                </a:solidFill>
              </a:rPr>
              <a:t>Consent </a:t>
            </a:r>
            <a:r>
              <a:rPr lang="en-GB" b="1" dirty="0">
                <a:solidFill>
                  <a:schemeClr val="tx1">
                    <a:lumMod val="50000"/>
                    <a:lumOff val="50000"/>
                  </a:schemeClr>
                </a:solidFill>
              </a:rPr>
              <a:t>P</a:t>
            </a:r>
            <a:r>
              <a:rPr lang="en-GB" b="1" dirty="0" smtClean="0">
                <a:solidFill>
                  <a:schemeClr val="tx1">
                    <a:lumMod val="50000"/>
                    <a:lumOff val="50000"/>
                  </a:schemeClr>
                </a:solidFill>
              </a:rPr>
              <a:t>rocess </a:t>
            </a:r>
            <a:r>
              <a:rPr lang="en-GB" b="1" dirty="0">
                <a:solidFill>
                  <a:schemeClr val="tx1">
                    <a:lumMod val="50000"/>
                    <a:lumOff val="50000"/>
                  </a:schemeClr>
                </a:solidFill>
              </a:rPr>
              <a:t>(1)</a:t>
            </a:r>
          </a:p>
        </p:txBody>
      </p:sp>
      <p:sp>
        <p:nvSpPr>
          <p:cNvPr id="8" name="Content Placeholder 7"/>
          <p:cNvSpPr>
            <a:spLocks noGrp="1"/>
          </p:cNvSpPr>
          <p:nvPr>
            <p:ph idx="1"/>
          </p:nvPr>
        </p:nvSpPr>
        <p:spPr>
          <a:xfrm>
            <a:off x="838200" y="1846263"/>
            <a:ext cx="11353800" cy="4872058"/>
          </a:xfrm>
        </p:spPr>
        <p:txBody>
          <a:bodyPr>
            <a:normAutofit lnSpcReduction="10000"/>
          </a:bodyPr>
          <a:lstStyle/>
          <a:p>
            <a:r>
              <a:rPr lang="en-GB" sz="3200" dirty="0"/>
              <a:t>The Legal Representative (LR) of </a:t>
            </a:r>
            <a:r>
              <a:rPr lang="en-GB" sz="3200" u="sng" dirty="0"/>
              <a:t>all patients</a:t>
            </a:r>
            <a:r>
              <a:rPr lang="en-GB" sz="3200" dirty="0"/>
              <a:t> who meet the inclusion and exclusion criteria for MARCH should be provided with information and consent form:</a:t>
            </a:r>
          </a:p>
          <a:p>
            <a:pPr lvl="1"/>
            <a:r>
              <a:rPr lang="en-GB" sz="2800" dirty="0"/>
              <a:t>Translated information and consent forms available </a:t>
            </a:r>
          </a:p>
          <a:p>
            <a:pPr lvl="1"/>
            <a:r>
              <a:rPr lang="en-GB" sz="2800" dirty="0"/>
              <a:t>Record reason for non-approach on eCRF screening and recruitment log</a:t>
            </a:r>
          </a:p>
          <a:p>
            <a:pPr marL="457200" lvl="1" indent="0">
              <a:buNone/>
            </a:pPr>
            <a:endParaRPr lang="en-GB" sz="2800" dirty="0"/>
          </a:p>
          <a:p>
            <a:r>
              <a:rPr lang="en-US" altLang="en-US" sz="3200" dirty="0"/>
              <a:t>Consent sought from a Personal Legal Representative (PerLR) or Professional Legal Representative (Prof LR) </a:t>
            </a:r>
            <a:r>
              <a:rPr lang="en-US" altLang="en-US" i="1" dirty="0"/>
              <a:t>(if PerLR not available)</a:t>
            </a:r>
          </a:p>
          <a:p>
            <a:pPr lvl="1">
              <a:buFont typeface="Arial" panose="020B0604020202020204" pitchFamily="34" charset="0"/>
              <a:buChar char="•"/>
              <a:defRPr/>
            </a:pPr>
            <a:r>
              <a:rPr lang="en-GB" sz="2800" dirty="0"/>
              <a:t>If consent not given, record the reason on eCRF</a:t>
            </a:r>
            <a:r>
              <a:rPr lang="en-US" altLang="en-US" sz="2800" dirty="0"/>
              <a:t> </a:t>
            </a:r>
          </a:p>
          <a:p>
            <a:pPr marL="0" indent="0">
              <a:buNone/>
            </a:pPr>
            <a:endParaRPr lang="en-GB" sz="3200" b="1" dirty="0"/>
          </a:p>
          <a:p>
            <a:pPr marL="0" indent="0">
              <a:buNone/>
            </a:pPr>
            <a:r>
              <a:rPr lang="en-GB" sz="3200" b="1" dirty="0"/>
              <a:t> </a:t>
            </a:r>
          </a:p>
        </p:txBody>
      </p:sp>
      <p:pic>
        <p:nvPicPr>
          <p:cNvPr id="5" name="Picture 4">
            <a:extLst>
              <a:ext uri="{FF2B5EF4-FFF2-40B4-BE49-F238E27FC236}">
                <a16:creationId xmlns:a16="http://schemas.microsoft.com/office/drawing/2014/main" id="{6F40359B-2BF1-4C2D-A3E5-516E6797BBFD}"/>
              </a:ext>
            </a:extLst>
          </p:cNvPr>
          <p:cNvPicPr>
            <a:picLocks noChangeAspect="1"/>
          </p:cNvPicPr>
          <p:nvPr/>
        </p:nvPicPr>
        <p:blipFill>
          <a:blip r:embed="rId2"/>
          <a:stretch>
            <a:fillRect/>
          </a:stretch>
        </p:blipFill>
        <p:spPr>
          <a:xfrm>
            <a:off x="10027156" y="209550"/>
            <a:ext cx="1971758" cy="485387"/>
          </a:xfrm>
          <a:prstGeom prst="rect">
            <a:avLst/>
          </a:prstGeom>
        </p:spPr>
      </p:pic>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381C65-8DCE-8648-A273-8AD102DBEA6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3105748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idx="4294967295"/>
          </p:nvPr>
        </p:nvSpPr>
        <p:spPr>
          <a:xfrm>
            <a:off x="838200" y="365125"/>
            <a:ext cx="10515600" cy="1325563"/>
          </a:xfrm>
        </p:spPr>
        <p:txBody>
          <a:bodyPr/>
          <a:lstStyle/>
          <a:p>
            <a:r>
              <a:rPr lang="en-GB" b="1" dirty="0">
                <a:solidFill>
                  <a:schemeClr val="tx1">
                    <a:lumMod val="50000"/>
                    <a:lumOff val="50000"/>
                  </a:schemeClr>
                </a:solidFill>
              </a:rPr>
              <a:t>Informed </a:t>
            </a:r>
            <a:r>
              <a:rPr lang="en-GB" b="1" dirty="0" smtClean="0">
                <a:solidFill>
                  <a:schemeClr val="tx1">
                    <a:lumMod val="50000"/>
                    <a:lumOff val="50000"/>
                  </a:schemeClr>
                </a:solidFill>
              </a:rPr>
              <a:t>Consent </a:t>
            </a:r>
            <a:r>
              <a:rPr lang="en-GB" b="1" dirty="0">
                <a:solidFill>
                  <a:schemeClr val="tx1">
                    <a:lumMod val="50000"/>
                    <a:lumOff val="50000"/>
                  </a:schemeClr>
                </a:solidFill>
              </a:rPr>
              <a:t>P</a:t>
            </a:r>
            <a:r>
              <a:rPr lang="en-GB" b="1" dirty="0" smtClean="0">
                <a:solidFill>
                  <a:schemeClr val="tx1">
                    <a:lumMod val="50000"/>
                    <a:lumOff val="50000"/>
                  </a:schemeClr>
                </a:solidFill>
              </a:rPr>
              <a:t>rocess </a:t>
            </a:r>
            <a:r>
              <a:rPr lang="en-GB" b="1" dirty="0">
                <a:solidFill>
                  <a:schemeClr val="tx1">
                    <a:lumMod val="50000"/>
                    <a:lumOff val="50000"/>
                  </a:schemeClr>
                </a:solidFill>
              </a:rPr>
              <a:t>(2)</a:t>
            </a:r>
          </a:p>
        </p:txBody>
      </p:sp>
      <p:sp>
        <p:nvSpPr>
          <p:cNvPr id="8" name="Content Placeholder 7"/>
          <p:cNvSpPr>
            <a:spLocks noGrp="1"/>
          </p:cNvSpPr>
          <p:nvPr>
            <p:ph idx="1"/>
          </p:nvPr>
        </p:nvSpPr>
        <p:spPr>
          <a:xfrm>
            <a:off x="838200" y="1846263"/>
            <a:ext cx="11353800" cy="4872058"/>
          </a:xfrm>
        </p:spPr>
        <p:txBody>
          <a:bodyPr>
            <a:normAutofit fontScale="92500" lnSpcReduction="10000"/>
          </a:bodyPr>
          <a:lstStyle/>
          <a:p>
            <a:pPr>
              <a:spcAft>
                <a:spcPts val="600"/>
              </a:spcAft>
            </a:pPr>
            <a:r>
              <a:rPr lang="en-GB" dirty="0"/>
              <a:t>Personal Legal Representative (PerLR) is defined as a person who is not connected with the conduct of the trial who is suitable to act as the legal representative by virtue of their relationship with the patient, and is available and willing to do so (HRA 2020)</a:t>
            </a:r>
          </a:p>
          <a:p>
            <a:pPr lvl="1">
              <a:spcAft>
                <a:spcPts val="600"/>
              </a:spcAft>
            </a:pPr>
            <a:r>
              <a:rPr lang="en-GB" sz="2800" dirty="0"/>
              <a:t>Relative/ friend/ partner</a:t>
            </a:r>
          </a:p>
          <a:p>
            <a:pPr>
              <a:spcAft>
                <a:spcPts val="600"/>
              </a:spcAft>
            </a:pPr>
            <a:r>
              <a:rPr lang="en-GB" dirty="0"/>
              <a:t>The PerLR will be informed about the trial by the responsible clinician/ research team and provided with a copy of the PerLR covering statement, PerLR information sheet (PIS) and consent form</a:t>
            </a:r>
          </a:p>
          <a:p>
            <a:pPr>
              <a:spcAft>
                <a:spcPts val="600"/>
              </a:spcAft>
            </a:pPr>
            <a:r>
              <a:rPr lang="en-GB" dirty="0"/>
              <a:t>The PerLR will be asked to give an opinion as to whether the patient would be willing to participate in such medical research</a:t>
            </a:r>
          </a:p>
          <a:p>
            <a:pPr marL="0" indent="0">
              <a:buNone/>
            </a:pPr>
            <a:endParaRPr lang="en-GB" sz="3200" b="1" dirty="0"/>
          </a:p>
          <a:p>
            <a:pPr marL="0" indent="0">
              <a:buNone/>
            </a:pPr>
            <a:r>
              <a:rPr lang="en-GB" sz="3200" b="1" dirty="0"/>
              <a:t> </a:t>
            </a:r>
          </a:p>
        </p:txBody>
      </p:sp>
      <p:pic>
        <p:nvPicPr>
          <p:cNvPr id="5" name="Picture 4">
            <a:extLst>
              <a:ext uri="{FF2B5EF4-FFF2-40B4-BE49-F238E27FC236}">
                <a16:creationId xmlns:a16="http://schemas.microsoft.com/office/drawing/2014/main" id="{6F40359B-2BF1-4C2D-A3E5-516E6797BBFD}"/>
              </a:ext>
            </a:extLst>
          </p:cNvPr>
          <p:cNvPicPr>
            <a:picLocks noChangeAspect="1"/>
          </p:cNvPicPr>
          <p:nvPr/>
        </p:nvPicPr>
        <p:blipFill>
          <a:blip r:embed="rId2"/>
          <a:stretch>
            <a:fillRect/>
          </a:stretch>
        </p:blipFill>
        <p:spPr>
          <a:xfrm>
            <a:off x="10027156" y="209550"/>
            <a:ext cx="1971758" cy="485387"/>
          </a:xfrm>
          <a:prstGeom prst="rect">
            <a:avLst/>
          </a:prstGeom>
        </p:spPr>
      </p:pic>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381C65-8DCE-8648-A273-8AD102DBEA6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36015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3687781"/>
            <a:ext cx="9144000" cy="956352"/>
          </a:xfrm>
        </p:spPr>
        <p:txBody>
          <a:bodyPr/>
          <a:lstStyle/>
          <a:p>
            <a:r>
              <a:rPr lang="en-GB" b="1" dirty="0">
                <a:solidFill>
                  <a:schemeClr val="bg2">
                    <a:lumMod val="50000"/>
                  </a:schemeClr>
                </a:solidFill>
              </a:rPr>
              <a:t>Background and Trial Design</a:t>
            </a:r>
          </a:p>
        </p:txBody>
      </p:sp>
      <p:pic>
        <p:nvPicPr>
          <p:cNvPr id="4" name="Picture 3">
            <a:extLst>
              <a:ext uri="{FF2B5EF4-FFF2-40B4-BE49-F238E27FC236}">
                <a16:creationId xmlns:a16="http://schemas.microsoft.com/office/drawing/2014/main" id="{10A5F02D-7579-423C-B2FB-E984AC0C3218}"/>
              </a:ext>
            </a:extLst>
          </p:cNvPr>
          <p:cNvPicPr>
            <a:picLocks noChangeAspect="1"/>
          </p:cNvPicPr>
          <p:nvPr/>
        </p:nvPicPr>
        <p:blipFill>
          <a:blip r:embed="rId2"/>
          <a:stretch>
            <a:fillRect/>
          </a:stretch>
        </p:blipFill>
        <p:spPr>
          <a:xfrm>
            <a:off x="2911702" y="1602465"/>
            <a:ext cx="6368596" cy="1567755"/>
          </a:xfrm>
          <a:prstGeom prst="rect">
            <a:avLst/>
          </a:prstGeom>
        </p:spPr>
      </p:pic>
    </p:spTree>
    <p:extLst>
      <p:ext uri="{BB962C8B-B14F-4D97-AF65-F5344CB8AC3E}">
        <p14:creationId xmlns:p14="http://schemas.microsoft.com/office/powerpoint/2010/main" val="114230702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1468" y="365125"/>
            <a:ext cx="10515600" cy="1325563"/>
          </a:xfrm>
        </p:spPr>
        <p:txBody>
          <a:bodyPr/>
          <a:lstStyle/>
          <a:p>
            <a:r>
              <a:rPr lang="en-GB" b="1" dirty="0">
                <a:solidFill>
                  <a:schemeClr val="tx1">
                    <a:lumMod val="50000"/>
                    <a:lumOff val="50000"/>
                  </a:schemeClr>
                </a:solidFill>
              </a:rPr>
              <a:t>Informed </a:t>
            </a:r>
            <a:r>
              <a:rPr lang="en-GB" b="1" dirty="0" smtClean="0">
                <a:solidFill>
                  <a:schemeClr val="tx1">
                    <a:lumMod val="50000"/>
                    <a:lumOff val="50000"/>
                  </a:schemeClr>
                </a:solidFill>
              </a:rPr>
              <a:t>Consent Process (3</a:t>
            </a:r>
            <a:r>
              <a:rPr lang="en-GB" b="1" dirty="0">
                <a:solidFill>
                  <a:schemeClr val="tx1">
                    <a:lumMod val="50000"/>
                    <a:lumOff val="50000"/>
                  </a:schemeClr>
                </a:solidFill>
              </a:rPr>
              <a:t>)</a:t>
            </a:r>
            <a:endParaRPr lang="en-GB" dirty="0"/>
          </a:p>
        </p:txBody>
      </p:sp>
      <p:sp>
        <p:nvSpPr>
          <p:cNvPr id="3" name="Text Placeholder 2"/>
          <p:cNvSpPr>
            <a:spLocks noGrp="1"/>
          </p:cNvSpPr>
          <p:nvPr>
            <p:ph type="body" idx="1"/>
          </p:nvPr>
        </p:nvSpPr>
        <p:spPr>
          <a:xfrm>
            <a:off x="839788" y="1445419"/>
            <a:ext cx="5157787" cy="823912"/>
          </a:xfrm>
        </p:spPr>
        <p:txBody>
          <a:bodyPr/>
          <a:lstStyle/>
          <a:p>
            <a:r>
              <a:rPr lang="en-US" altLang="en-US" sz="2800" dirty="0"/>
              <a:t>Telephone Consent for </a:t>
            </a:r>
            <a:r>
              <a:rPr lang="en-US" altLang="en-US" sz="2800" dirty="0" err="1"/>
              <a:t>PerLR</a:t>
            </a:r>
            <a:endParaRPr lang="en-GB" sz="2800" dirty="0"/>
          </a:p>
        </p:txBody>
      </p:sp>
      <p:sp>
        <p:nvSpPr>
          <p:cNvPr id="4" name="Content Placeholder 3"/>
          <p:cNvSpPr>
            <a:spLocks noGrp="1"/>
          </p:cNvSpPr>
          <p:nvPr>
            <p:ph sz="half" idx="2"/>
          </p:nvPr>
        </p:nvSpPr>
        <p:spPr>
          <a:xfrm>
            <a:off x="310024" y="2338388"/>
            <a:ext cx="6428965" cy="3684588"/>
          </a:xfrm>
        </p:spPr>
        <p:txBody>
          <a:bodyPr/>
          <a:lstStyle/>
          <a:p>
            <a:pPr lvl="1">
              <a:buFont typeface="Arial" panose="020B0604020202020204" pitchFamily="34" charset="0"/>
              <a:buChar char="•"/>
              <a:defRPr/>
            </a:pPr>
            <a:r>
              <a:rPr lang="en-US" altLang="en-US" sz="2800" dirty="0"/>
              <a:t>Researcher may contact </a:t>
            </a:r>
            <a:r>
              <a:rPr lang="en-US" altLang="en-US" sz="2800" dirty="0" err="1"/>
              <a:t>PerLR</a:t>
            </a:r>
            <a:r>
              <a:rPr lang="en-US" altLang="en-US" sz="2800" dirty="0"/>
              <a:t> by telephone </a:t>
            </a:r>
          </a:p>
          <a:p>
            <a:pPr lvl="1">
              <a:buFont typeface="Arial" panose="020B0604020202020204" pitchFamily="34" charset="0"/>
              <a:buChar char="•"/>
              <a:defRPr/>
            </a:pPr>
            <a:r>
              <a:rPr lang="en-US" altLang="en-US" sz="2800" dirty="0"/>
              <a:t>Verbal agreement recorded on form</a:t>
            </a:r>
          </a:p>
          <a:p>
            <a:pPr lvl="1">
              <a:buFont typeface="Arial" panose="020B0604020202020204" pitchFamily="34" charset="0"/>
              <a:buChar char="•"/>
              <a:defRPr/>
            </a:pPr>
            <a:r>
              <a:rPr lang="en-US" altLang="en-US" sz="2800" dirty="0"/>
              <a:t>Signed by a second member of staff who witnessed the phone call</a:t>
            </a:r>
          </a:p>
          <a:p>
            <a:pPr lvl="1">
              <a:buFont typeface="Arial" panose="020B0604020202020204" pitchFamily="34" charset="0"/>
              <a:buChar char="•"/>
              <a:defRPr/>
            </a:pPr>
            <a:r>
              <a:rPr lang="en-US" altLang="en-US" sz="2800" dirty="0"/>
              <a:t>Written consent subsequently obtained if possible</a:t>
            </a:r>
          </a:p>
          <a:p>
            <a:pPr lvl="1">
              <a:buFont typeface="Arial" panose="020B0604020202020204" pitchFamily="34" charset="0"/>
              <a:buChar char="•"/>
              <a:defRPr/>
            </a:pPr>
            <a:r>
              <a:rPr lang="en-US" sz="2800" dirty="0"/>
              <a:t>Form filed in ISF and medical notes</a:t>
            </a:r>
            <a:endParaRPr lang="en-GB" sz="2800" dirty="0"/>
          </a:p>
          <a:p>
            <a:endParaRPr lang="en-GB" dirty="0"/>
          </a:p>
        </p:txBody>
      </p:sp>
      <p:sp>
        <p:nvSpPr>
          <p:cNvPr id="5" name="Text Placeholder 4"/>
          <p:cNvSpPr>
            <a:spLocks noGrp="1"/>
          </p:cNvSpPr>
          <p:nvPr>
            <p:ph type="body" sz="quarter" idx="3"/>
          </p:nvPr>
        </p:nvSpPr>
        <p:spPr/>
        <p:txBody>
          <a:bodyPr/>
          <a:lstStyle/>
          <a:p>
            <a:endParaRPr lang="en-GB"/>
          </a:p>
        </p:txBody>
      </p:sp>
      <p:sp>
        <p:nvSpPr>
          <p:cNvPr id="8" name="Slide Number Placeholder 7"/>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54DE9B-42A2-394F-9DB7-AB7AFE84FD3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10" name="Content Placeholder 9"/>
          <p:cNvSpPr>
            <a:spLocks noGrp="1"/>
          </p:cNvSpPr>
          <p:nvPr>
            <p:ph sz="quarter" idx="4"/>
          </p:nvPr>
        </p:nvSpPr>
        <p:spPr/>
        <p:txBody>
          <a:bodyPr/>
          <a:lstStyle/>
          <a:p>
            <a:endParaRPr lang="en-GB" dirty="0"/>
          </a:p>
        </p:txBody>
      </p:sp>
      <p:pic>
        <p:nvPicPr>
          <p:cNvPr id="11" name="Picture 10"/>
          <p:cNvPicPr>
            <a:picLocks noChangeAspect="1"/>
          </p:cNvPicPr>
          <p:nvPr/>
        </p:nvPicPr>
        <p:blipFill>
          <a:blip r:embed="rId2"/>
          <a:stretch>
            <a:fillRect/>
          </a:stretch>
        </p:blipFill>
        <p:spPr>
          <a:xfrm>
            <a:off x="7305778" y="-100700"/>
            <a:ext cx="4886221" cy="6958700"/>
          </a:xfrm>
          <a:prstGeom prst="rect">
            <a:avLst/>
          </a:prstGeom>
        </p:spPr>
      </p:pic>
      <p:sp>
        <p:nvSpPr>
          <p:cNvPr id="12" name="TextBox 11"/>
          <p:cNvSpPr txBox="1"/>
          <p:nvPr/>
        </p:nvSpPr>
        <p:spPr>
          <a:xfrm>
            <a:off x="0" y="6488668"/>
            <a:ext cx="4955822" cy="307777"/>
          </a:xfrm>
          <a:prstGeom prst="rect">
            <a:avLst/>
          </a:prstGeom>
          <a:noFill/>
        </p:spPr>
        <p:txBody>
          <a:bodyPr wrap="square" rtlCol="0">
            <a:spAutoFit/>
          </a:bodyPr>
          <a:lstStyle/>
          <a:p>
            <a:r>
              <a:rPr lang="en-GB" sz="1400" dirty="0"/>
              <a:t>MARCH Site Initiation Visit Slides </a:t>
            </a:r>
            <a:r>
              <a:rPr lang="en-GB" sz="1400" dirty="0" smtClean="0"/>
              <a:t>V5.0 02/12/2021</a:t>
            </a:r>
            <a:endParaRPr lang="en-GB" sz="1400" dirty="0"/>
          </a:p>
        </p:txBody>
      </p:sp>
    </p:spTree>
    <p:extLst>
      <p:ext uri="{BB962C8B-B14F-4D97-AF65-F5344CB8AC3E}">
        <p14:creationId xmlns:p14="http://schemas.microsoft.com/office/powerpoint/2010/main" val="151695282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38200" y="365125"/>
            <a:ext cx="10515600" cy="1325563"/>
          </a:xfrm>
        </p:spPr>
        <p:txBody>
          <a:bodyPr/>
          <a:lstStyle/>
          <a:p>
            <a:endParaRPr lang="en-GB" dirty="0"/>
          </a:p>
        </p:txBody>
      </p:sp>
      <p:pic>
        <p:nvPicPr>
          <p:cNvPr id="4" name="Picture 3"/>
          <p:cNvPicPr>
            <a:picLocks noChangeAspect="1"/>
          </p:cNvPicPr>
          <p:nvPr/>
        </p:nvPicPr>
        <p:blipFill>
          <a:blip r:embed="rId2"/>
          <a:stretch>
            <a:fillRect/>
          </a:stretch>
        </p:blipFill>
        <p:spPr>
          <a:xfrm>
            <a:off x="1397000" y="-3482"/>
            <a:ext cx="6912056" cy="6912056"/>
          </a:xfrm>
          <a:prstGeom prst="rect">
            <a:avLst/>
          </a:prstGeom>
          <a:ln>
            <a:solidFill>
              <a:schemeClr val="tx1"/>
            </a:solidFill>
          </a:ln>
        </p:spPr>
      </p:pic>
      <p:sp>
        <p:nvSpPr>
          <p:cNvPr id="5" name="TextBox 4"/>
          <p:cNvSpPr txBox="1"/>
          <p:nvPr/>
        </p:nvSpPr>
        <p:spPr>
          <a:xfrm>
            <a:off x="8734301" y="1312044"/>
            <a:ext cx="2761247" cy="2308324"/>
          </a:xfrm>
          <a:prstGeom prst="rect">
            <a:avLst/>
          </a:prstGeom>
          <a:noFill/>
          <a:ln w="38100">
            <a:solidFill>
              <a:schemeClr val="tx1"/>
            </a:solidFill>
          </a:ln>
        </p:spPr>
        <p:txBody>
          <a:bodyPr wrap="square" rtlCol="0">
            <a:spAutoFit/>
          </a:bodyPr>
          <a:lstStyle/>
          <a:p>
            <a:pPr algn="ctr"/>
            <a:r>
              <a:rPr lang="en-GB" sz="2400" dirty="0"/>
              <a:t>Patient Pathway Diagram in </a:t>
            </a:r>
          </a:p>
          <a:p>
            <a:pPr algn="ctr"/>
            <a:r>
              <a:rPr lang="en-GB" sz="2400" dirty="0"/>
              <a:t>Information Sheet to facilitate </a:t>
            </a:r>
          </a:p>
          <a:p>
            <a:pPr algn="ctr"/>
            <a:r>
              <a:rPr lang="en-GB" sz="2400" dirty="0"/>
              <a:t>informed consent discussions</a:t>
            </a:r>
            <a:endParaRPr lang="en-GB" sz="2400" b="1" dirty="0"/>
          </a:p>
        </p:txBody>
      </p:sp>
      <p:sp>
        <p:nvSpPr>
          <p:cNvPr id="8" name="Slide Number Placeholder 7"/>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381C65-8DCE-8648-A273-8AD102DBEA6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757C2933-C32C-42B2-A280-14724F182812}"/>
              </a:ext>
            </a:extLst>
          </p:cNvPr>
          <p:cNvSpPr txBox="1"/>
          <p:nvPr/>
        </p:nvSpPr>
        <p:spPr>
          <a:xfrm>
            <a:off x="8502386" y="4109581"/>
            <a:ext cx="3496528" cy="2246769"/>
          </a:xfrm>
          <a:prstGeom prst="rect">
            <a:avLst/>
          </a:prstGeom>
          <a:solidFill>
            <a:srgbClr val="FFFF00"/>
          </a:solidFill>
        </p:spPr>
        <p:txBody>
          <a:bodyPr wrap="square" rtlCol="0">
            <a:spAutoFit/>
          </a:bodyPr>
          <a:lstStyle/>
          <a:p>
            <a:pPr algn="ctr"/>
            <a:r>
              <a:rPr lang="en-GB" sz="2800" b="1" i="1" dirty="0"/>
              <a:t>Recommended by Patient and Family Advisory Group to support consent process</a:t>
            </a:r>
          </a:p>
        </p:txBody>
      </p:sp>
      <p:pic>
        <p:nvPicPr>
          <p:cNvPr id="10" name="Picture 9">
            <a:extLst>
              <a:ext uri="{FF2B5EF4-FFF2-40B4-BE49-F238E27FC236}">
                <a16:creationId xmlns:a16="http://schemas.microsoft.com/office/drawing/2014/main" id="{B2F9FD22-4C9F-402F-8082-3141814EAFCF}"/>
              </a:ext>
            </a:extLst>
          </p:cNvPr>
          <p:cNvPicPr>
            <a:picLocks noChangeAspect="1"/>
          </p:cNvPicPr>
          <p:nvPr/>
        </p:nvPicPr>
        <p:blipFill>
          <a:blip r:embed="rId3"/>
          <a:stretch>
            <a:fillRect/>
          </a:stretch>
        </p:blipFill>
        <p:spPr>
          <a:xfrm>
            <a:off x="10027156" y="209550"/>
            <a:ext cx="1971758" cy="485387"/>
          </a:xfrm>
          <a:prstGeom prst="rect">
            <a:avLst/>
          </a:prstGeom>
        </p:spPr>
      </p:pic>
    </p:spTree>
    <p:extLst>
      <p:ext uri="{BB962C8B-B14F-4D97-AF65-F5344CB8AC3E}">
        <p14:creationId xmlns:p14="http://schemas.microsoft.com/office/powerpoint/2010/main" val="293831853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chemeClr val="tx1">
                    <a:lumMod val="50000"/>
                    <a:lumOff val="50000"/>
                  </a:schemeClr>
                </a:solidFill>
              </a:rPr>
              <a:t>Informed </a:t>
            </a:r>
            <a:r>
              <a:rPr lang="en-GB" b="1" dirty="0" smtClean="0">
                <a:solidFill>
                  <a:schemeClr val="tx1">
                    <a:lumMod val="50000"/>
                    <a:lumOff val="50000"/>
                  </a:schemeClr>
                </a:solidFill>
              </a:rPr>
              <a:t>Consent </a:t>
            </a:r>
            <a:r>
              <a:rPr lang="en-GB" b="1" dirty="0">
                <a:solidFill>
                  <a:schemeClr val="tx1">
                    <a:lumMod val="50000"/>
                    <a:lumOff val="50000"/>
                  </a:schemeClr>
                </a:solidFill>
              </a:rPr>
              <a:t>P</a:t>
            </a:r>
            <a:r>
              <a:rPr lang="en-GB" b="1" dirty="0" smtClean="0">
                <a:solidFill>
                  <a:schemeClr val="tx1">
                    <a:lumMod val="50000"/>
                    <a:lumOff val="50000"/>
                  </a:schemeClr>
                </a:solidFill>
              </a:rPr>
              <a:t>rocess </a:t>
            </a:r>
            <a:r>
              <a:rPr lang="en-GB" b="1" dirty="0">
                <a:solidFill>
                  <a:schemeClr val="tx1">
                    <a:lumMod val="50000"/>
                    <a:lumOff val="50000"/>
                  </a:schemeClr>
                </a:solidFill>
              </a:rPr>
              <a:t>(4)</a:t>
            </a:r>
            <a:endParaRPr lang="en-GB" dirty="0"/>
          </a:p>
        </p:txBody>
      </p:sp>
      <p:sp>
        <p:nvSpPr>
          <p:cNvPr id="3" name="Text Placeholder 2"/>
          <p:cNvSpPr>
            <a:spLocks noGrp="1"/>
          </p:cNvSpPr>
          <p:nvPr>
            <p:ph type="body" idx="1"/>
          </p:nvPr>
        </p:nvSpPr>
        <p:spPr>
          <a:xfrm>
            <a:off x="839787" y="1377951"/>
            <a:ext cx="5157787" cy="823912"/>
          </a:xfrm>
        </p:spPr>
        <p:txBody>
          <a:bodyPr/>
          <a:lstStyle/>
          <a:p>
            <a:r>
              <a:rPr lang="en-GB" sz="2800"/>
              <a:t>Professional Legal Representative</a:t>
            </a:r>
            <a:endParaRPr lang="en-GB" sz="2800" dirty="0"/>
          </a:p>
        </p:txBody>
      </p:sp>
      <p:sp>
        <p:nvSpPr>
          <p:cNvPr id="4" name="Content Placeholder 3"/>
          <p:cNvSpPr>
            <a:spLocks noGrp="1"/>
          </p:cNvSpPr>
          <p:nvPr>
            <p:ph sz="half" idx="2"/>
          </p:nvPr>
        </p:nvSpPr>
        <p:spPr>
          <a:xfrm>
            <a:off x="839788" y="2505075"/>
            <a:ext cx="6117193" cy="3684588"/>
          </a:xfrm>
        </p:spPr>
        <p:txBody>
          <a:bodyPr/>
          <a:lstStyle/>
          <a:p>
            <a:r>
              <a:rPr lang="en-GB" dirty="0"/>
              <a:t>If no </a:t>
            </a:r>
            <a:r>
              <a:rPr lang="en-GB" dirty="0" err="1"/>
              <a:t>PerLR</a:t>
            </a:r>
            <a:r>
              <a:rPr lang="en-GB" dirty="0"/>
              <a:t> available in person or by telephone</a:t>
            </a:r>
          </a:p>
          <a:p>
            <a:r>
              <a:rPr lang="en-GB" dirty="0"/>
              <a:t>The </a:t>
            </a:r>
            <a:r>
              <a:rPr lang="en-GB" dirty="0" err="1"/>
              <a:t>ProfLR</a:t>
            </a:r>
            <a:r>
              <a:rPr lang="en-GB" dirty="0"/>
              <a:t> is defined as a doctor responsible for the medical treatment of the patient if they are independent of the study, or a person nominated by the healthcare provider</a:t>
            </a:r>
          </a:p>
          <a:p>
            <a:pPr lvl="1">
              <a:buFont typeface="Arial" panose="020B0604020202020204" pitchFamily="34" charset="0"/>
              <a:buChar char="•"/>
              <a:defRPr/>
            </a:pPr>
            <a:r>
              <a:rPr lang="en-GB" dirty="0"/>
              <a:t>If consent not given, record the reason on the </a:t>
            </a:r>
            <a:r>
              <a:rPr lang="en-GB" dirty="0" err="1"/>
              <a:t>eCRF</a:t>
            </a:r>
            <a:r>
              <a:rPr lang="en-US" altLang="en-US" dirty="0"/>
              <a:t> </a:t>
            </a:r>
          </a:p>
          <a:p>
            <a:endParaRPr lang="en-GB" dirty="0"/>
          </a:p>
          <a:p>
            <a:endParaRPr lang="en-GB" dirty="0"/>
          </a:p>
        </p:txBody>
      </p:sp>
      <p:sp>
        <p:nvSpPr>
          <p:cNvPr id="5" name="Text Placeholder 4"/>
          <p:cNvSpPr>
            <a:spLocks noGrp="1"/>
          </p:cNvSpPr>
          <p:nvPr>
            <p:ph type="body" sz="quarter" idx="3"/>
          </p:nvPr>
        </p:nvSpPr>
        <p:spPr/>
        <p:txBody>
          <a:bodyPr/>
          <a:lstStyle/>
          <a:p>
            <a:endParaRPr lang="en-GB"/>
          </a:p>
        </p:txBody>
      </p:sp>
      <p:pic>
        <p:nvPicPr>
          <p:cNvPr id="9" name="Content Placeholder 8"/>
          <p:cNvPicPr>
            <a:picLocks noGrp="1" noChangeAspect="1"/>
          </p:cNvPicPr>
          <p:nvPr>
            <p:ph sz="quarter" idx="4"/>
          </p:nvPr>
        </p:nvPicPr>
        <p:blipFill>
          <a:blip r:embed="rId2"/>
          <a:stretch>
            <a:fillRect/>
          </a:stretch>
        </p:blipFill>
        <p:spPr>
          <a:xfrm>
            <a:off x="7445412" y="65991"/>
            <a:ext cx="4704192" cy="6792009"/>
          </a:xfrm>
          <a:prstGeom prst="rect">
            <a:avLst/>
          </a:prstGeom>
        </p:spPr>
      </p:pic>
      <p:sp>
        <p:nvSpPr>
          <p:cNvPr id="8" name="Slide Number Placeholder 7"/>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54DE9B-42A2-394F-9DB7-AB7AFE84FD3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10" name="TextBox 9"/>
          <p:cNvSpPr txBox="1"/>
          <p:nvPr/>
        </p:nvSpPr>
        <p:spPr>
          <a:xfrm>
            <a:off x="0" y="6488668"/>
            <a:ext cx="4955822" cy="307777"/>
          </a:xfrm>
          <a:prstGeom prst="rect">
            <a:avLst/>
          </a:prstGeom>
          <a:noFill/>
        </p:spPr>
        <p:txBody>
          <a:bodyPr wrap="square" rtlCol="0">
            <a:spAutoFit/>
          </a:bodyPr>
          <a:lstStyle/>
          <a:p>
            <a:r>
              <a:rPr lang="en-GB" sz="1400" dirty="0"/>
              <a:t>MARCH Site Initiation Visit Slides </a:t>
            </a:r>
            <a:r>
              <a:rPr lang="en-GB" sz="1400" dirty="0" smtClean="0"/>
              <a:t>V5.0 02/12/2021</a:t>
            </a:r>
            <a:endParaRPr lang="en-GB" sz="1400" dirty="0"/>
          </a:p>
        </p:txBody>
      </p:sp>
    </p:spTree>
    <p:extLst>
      <p:ext uri="{BB962C8B-B14F-4D97-AF65-F5344CB8AC3E}">
        <p14:creationId xmlns:p14="http://schemas.microsoft.com/office/powerpoint/2010/main" val="54116956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idx="4294967295"/>
          </p:nvPr>
        </p:nvSpPr>
        <p:spPr>
          <a:xfrm>
            <a:off x="838200" y="365125"/>
            <a:ext cx="10515600" cy="1325563"/>
          </a:xfrm>
        </p:spPr>
        <p:txBody>
          <a:bodyPr/>
          <a:lstStyle/>
          <a:p>
            <a:r>
              <a:rPr lang="en-GB" b="1" dirty="0">
                <a:solidFill>
                  <a:schemeClr val="tx1">
                    <a:lumMod val="50000"/>
                    <a:lumOff val="50000"/>
                  </a:schemeClr>
                </a:solidFill>
              </a:rPr>
              <a:t>Informed </a:t>
            </a:r>
            <a:r>
              <a:rPr lang="en-GB" b="1" dirty="0" smtClean="0">
                <a:solidFill>
                  <a:schemeClr val="tx1">
                    <a:lumMod val="50000"/>
                    <a:lumOff val="50000"/>
                  </a:schemeClr>
                </a:solidFill>
              </a:rPr>
              <a:t>Consent </a:t>
            </a:r>
            <a:r>
              <a:rPr lang="en-GB" b="1" dirty="0">
                <a:solidFill>
                  <a:schemeClr val="tx1">
                    <a:lumMod val="50000"/>
                    <a:lumOff val="50000"/>
                  </a:schemeClr>
                </a:solidFill>
              </a:rPr>
              <a:t>P</a:t>
            </a:r>
            <a:r>
              <a:rPr lang="en-GB" b="1" dirty="0" smtClean="0">
                <a:solidFill>
                  <a:schemeClr val="tx1">
                    <a:lumMod val="50000"/>
                    <a:lumOff val="50000"/>
                  </a:schemeClr>
                </a:solidFill>
              </a:rPr>
              <a:t>rocess </a:t>
            </a:r>
            <a:r>
              <a:rPr lang="en-GB" b="1" dirty="0">
                <a:solidFill>
                  <a:schemeClr val="tx1">
                    <a:lumMod val="50000"/>
                    <a:lumOff val="50000"/>
                  </a:schemeClr>
                </a:solidFill>
              </a:rPr>
              <a:t>(5)</a:t>
            </a:r>
          </a:p>
        </p:txBody>
      </p:sp>
      <p:sp>
        <p:nvSpPr>
          <p:cNvPr id="8" name="Content Placeholder 7"/>
          <p:cNvSpPr>
            <a:spLocks noGrp="1"/>
          </p:cNvSpPr>
          <p:nvPr>
            <p:ph idx="1"/>
          </p:nvPr>
        </p:nvSpPr>
        <p:spPr>
          <a:xfrm>
            <a:off x="838200" y="1846263"/>
            <a:ext cx="11353800" cy="4872058"/>
          </a:xfrm>
        </p:spPr>
        <p:txBody>
          <a:bodyPr>
            <a:normAutofit fontScale="92500" lnSpcReduction="10000"/>
          </a:bodyPr>
          <a:lstStyle/>
          <a:p>
            <a:r>
              <a:rPr lang="en-GB" dirty="0"/>
              <a:t>Must be obtained from the patient’s LR prior to conducting any trial specific procedures</a:t>
            </a:r>
          </a:p>
          <a:p>
            <a:r>
              <a:rPr lang="en-GB" dirty="0"/>
              <a:t>The informed consent form (ICF) must be signed and dated by the patient’s LR and the study staff taking consent</a:t>
            </a:r>
          </a:p>
          <a:p>
            <a:r>
              <a:rPr lang="en-GB" dirty="0"/>
              <a:t>Original ICF:</a:t>
            </a:r>
          </a:p>
          <a:p>
            <a:pPr lvl="1"/>
            <a:r>
              <a:rPr lang="en-GB" dirty="0"/>
              <a:t>To be retained in the Investigator Site File</a:t>
            </a:r>
          </a:p>
          <a:p>
            <a:r>
              <a:rPr lang="en-GB" dirty="0"/>
              <a:t>Copy of Information Sheet &amp; ICF:</a:t>
            </a:r>
          </a:p>
          <a:p>
            <a:pPr lvl="1"/>
            <a:r>
              <a:rPr lang="en-GB" dirty="0"/>
              <a:t>To be filed in the patient’s medical notes</a:t>
            </a:r>
          </a:p>
          <a:p>
            <a:pPr lvl="1"/>
            <a:r>
              <a:rPr lang="en-GB" dirty="0"/>
              <a:t>To be given to the LR</a:t>
            </a:r>
          </a:p>
          <a:p>
            <a:pPr lvl="0"/>
            <a:r>
              <a:rPr lang="en-GB" dirty="0">
                <a:solidFill>
                  <a:prstClr val="black"/>
                </a:solidFill>
              </a:rPr>
              <a:t>GP Letter to be sent for enrolled patients</a:t>
            </a:r>
          </a:p>
          <a:p>
            <a:pPr marL="0" indent="0">
              <a:buNone/>
            </a:pPr>
            <a:endParaRPr lang="en-GB" sz="3200" b="1" dirty="0"/>
          </a:p>
          <a:p>
            <a:pPr marL="0" indent="0">
              <a:buNone/>
            </a:pPr>
            <a:r>
              <a:rPr lang="en-GB" sz="3200" b="1" dirty="0"/>
              <a:t> </a:t>
            </a:r>
          </a:p>
        </p:txBody>
      </p:sp>
      <p:pic>
        <p:nvPicPr>
          <p:cNvPr id="5" name="Picture 4">
            <a:extLst>
              <a:ext uri="{FF2B5EF4-FFF2-40B4-BE49-F238E27FC236}">
                <a16:creationId xmlns:a16="http://schemas.microsoft.com/office/drawing/2014/main" id="{6F40359B-2BF1-4C2D-A3E5-516E6797BBFD}"/>
              </a:ext>
            </a:extLst>
          </p:cNvPr>
          <p:cNvPicPr>
            <a:picLocks noChangeAspect="1"/>
          </p:cNvPicPr>
          <p:nvPr/>
        </p:nvPicPr>
        <p:blipFill>
          <a:blip r:embed="rId2"/>
          <a:stretch>
            <a:fillRect/>
          </a:stretch>
        </p:blipFill>
        <p:spPr>
          <a:xfrm>
            <a:off x="10027156" y="209550"/>
            <a:ext cx="1971758" cy="485387"/>
          </a:xfrm>
          <a:prstGeom prst="rect">
            <a:avLst/>
          </a:prstGeom>
        </p:spPr>
      </p:pic>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381C65-8DCE-8648-A273-8AD102DBEA6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3508422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38200" y="365125"/>
            <a:ext cx="10515600" cy="1325563"/>
          </a:xfrm>
        </p:spPr>
        <p:txBody>
          <a:bodyPr/>
          <a:lstStyle/>
          <a:p>
            <a:r>
              <a:rPr lang="en-GB" b="1" dirty="0">
                <a:solidFill>
                  <a:schemeClr val="tx1">
                    <a:lumMod val="50000"/>
                    <a:lumOff val="50000"/>
                  </a:schemeClr>
                </a:solidFill>
              </a:rPr>
              <a:t>Randomisation </a:t>
            </a:r>
            <a:r>
              <a:rPr lang="en-GB" b="1" dirty="0" smtClean="0">
                <a:solidFill>
                  <a:schemeClr val="tx1">
                    <a:lumMod val="50000"/>
                    <a:lumOff val="50000"/>
                  </a:schemeClr>
                </a:solidFill>
              </a:rPr>
              <a:t>System</a:t>
            </a:r>
            <a:endParaRPr lang="en-GB" b="1" dirty="0">
              <a:solidFill>
                <a:schemeClr val="tx1">
                  <a:lumMod val="50000"/>
                  <a:lumOff val="50000"/>
                </a:schemeClr>
              </a:solidFill>
            </a:endParaRPr>
          </a:p>
        </p:txBody>
      </p:sp>
      <p:sp>
        <p:nvSpPr>
          <p:cNvPr id="4" name="Content Placeholder 2"/>
          <p:cNvSpPr>
            <a:spLocks noGrp="1"/>
          </p:cNvSpPr>
          <p:nvPr>
            <p:ph idx="1"/>
          </p:nvPr>
        </p:nvSpPr>
        <p:spPr/>
        <p:txBody>
          <a:bodyPr/>
          <a:lstStyle/>
          <a:p>
            <a:pPr lvl="0"/>
            <a:r>
              <a:rPr lang="en-US" dirty="0"/>
              <a:t>CHaRT Randomisation System (University of Aberdeen)	</a:t>
            </a:r>
            <a:endParaRPr lang="en-GB" dirty="0"/>
          </a:p>
          <a:p>
            <a:pPr lvl="0"/>
            <a:r>
              <a:rPr lang="en-US" dirty="0"/>
              <a:t>Telephone and web-based systems (24/7)</a:t>
            </a:r>
            <a:endParaRPr lang="en-GB" dirty="0"/>
          </a:p>
          <a:p>
            <a:pPr lvl="0"/>
            <a:r>
              <a:rPr lang="en-GB" dirty="0"/>
              <a:t>Eligible participants will be allocated to one of four treatment groups in a 1:1:1:1 ratio</a:t>
            </a:r>
          </a:p>
          <a:p>
            <a:pPr lvl="0"/>
            <a:r>
              <a:rPr lang="en-GB" dirty="0"/>
              <a:t>Randomisation stratified by recruitment centre</a:t>
            </a:r>
          </a:p>
          <a:p>
            <a:pPr lvl="0"/>
            <a:r>
              <a:rPr lang="en-GB" dirty="0"/>
              <a:t>Ensure internet browser is enabled for Internet Explorer v8 or above</a:t>
            </a:r>
          </a:p>
          <a:p>
            <a:pPr lvl="0"/>
            <a:r>
              <a:rPr lang="en-GB" dirty="0"/>
              <a:t>Randomisation notifications with treatment allocation sent to staff as per user requests</a:t>
            </a:r>
          </a:p>
          <a:p>
            <a:pPr lvl="0"/>
            <a:r>
              <a:rPr lang="en-GB" dirty="0"/>
              <a:t>User accounts, guide and training support provided by NICTU</a:t>
            </a:r>
          </a:p>
        </p:txBody>
      </p:sp>
      <p:pic>
        <p:nvPicPr>
          <p:cNvPr id="5" name="Picture 4">
            <a:extLst>
              <a:ext uri="{FF2B5EF4-FFF2-40B4-BE49-F238E27FC236}">
                <a16:creationId xmlns:a16="http://schemas.microsoft.com/office/drawing/2014/main" id="{6F40359B-2BF1-4C2D-A3E5-516E6797BBFD}"/>
              </a:ext>
            </a:extLst>
          </p:cNvPr>
          <p:cNvPicPr>
            <a:picLocks noChangeAspect="1"/>
          </p:cNvPicPr>
          <p:nvPr/>
        </p:nvPicPr>
        <p:blipFill>
          <a:blip r:embed="rId2"/>
          <a:stretch>
            <a:fillRect/>
          </a:stretch>
        </p:blipFill>
        <p:spPr>
          <a:xfrm>
            <a:off x="10027156" y="209550"/>
            <a:ext cx="1971758" cy="485387"/>
          </a:xfrm>
          <a:prstGeom prst="rect">
            <a:avLst/>
          </a:prstGeom>
        </p:spPr>
      </p:pic>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381C65-8DCE-8648-A273-8AD102DBEA6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8931582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GB"/>
          </a:p>
        </p:txBody>
      </p:sp>
      <p:sp>
        <p:nvSpPr>
          <p:cNvPr id="3" name="Slide Number Placeholder 2"/>
          <p:cNvSpPr>
            <a:spLocks noGrp="1"/>
          </p:cNvSpPr>
          <p:nvPr>
            <p:ph type="sldNum" sz="quarter" idx="12"/>
          </p:nvPr>
        </p:nvSpPr>
        <p:spPr/>
        <p:txBody>
          <a:bodyPr/>
          <a:lstStyle/>
          <a:p>
            <a:fld id="{3132A68E-381C-43CF-8D40-D29EDF188573}" type="slidenum">
              <a:rPr lang="en-GB" smtClean="0"/>
              <a:t>65</a:t>
            </a:fld>
            <a:endParaRPr lang="en-GB"/>
          </a:p>
        </p:txBody>
      </p:sp>
      <p:pic>
        <p:nvPicPr>
          <p:cNvPr id="5" name="Picture 4"/>
          <p:cNvPicPr>
            <a:picLocks noChangeAspect="1"/>
          </p:cNvPicPr>
          <p:nvPr/>
        </p:nvPicPr>
        <p:blipFill>
          <a:blip r:embed="rId2"/>
          <a:stretch>
            <a:fillRect/>
          </a:stretch>
        </p:blipFill>
        <p:spPr>
          <a:xfrm>
            <a:off x="365759" y="1096693"/>
            <a:ext cx="10837545" cy="5259657"/>
          </a:xfrm>
          <a:prstGeom prst="rect">
            <a:avLst/>
          </a:prstGeom>
        </p:spPr>
      </p:pic>
      <p:sp>
        <p:nvSpPr>
          <p:cNvPr id="6" name="Rectangle 5"/>
          <p:cNvSpPr/>
          <p:nvPr/>
        </p:nvSpPr>
        <p:spPr>
          <a:xfrm>
            <a:off x="2749775" y="362895"/>
            <a:ext cx="5363391" cy="369332"/>
          </a:xfrm>
          <a:prstGeom prst="rect">
            <a:avLst/>
          </a:prstGeom>
        </p:spPr>
        <p:txBody>
          <a:bodyPr wrap="none">
            <a:spAutoFit/>
          </a:bodyPr>
          <a:lstStyle/>
          <a:p>
            <a:r>
              <a:rPr lang="en-GB" b="1" dirty="0"/>
              <a:t>https://w3.abdn.ac.uk/hsru/MARCH/Login/login.aspx</a:t>
            </a:r>
          </a:p>
        </p:txBody>
      </p:sp>
    </p:spTree>
    <p:extLst>
      <p:ext uri="{BB962C8B-B14F-4D97-AF65-F5344CB8AC3E}">
        <p14:creationId xmlns:p14="http://schemas.microsoft.com/office/powerpoint/2010/main" val="186131308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GB"/>
          </a:p>
        </p:txBody>
      </p:sp>
      <p:sp>
        <p:nvSpPr>
          <p:cNvPr id="3" name="Slide Number Placeholder 2"/>
          <p:cNvSpPr>
            <a:spLocks noGrp="1"/>
          </p:cNvSpPr>
          <p:nvPr>
            <p:ph type="sldNum" sz="quarter" idx="12"/>
          </p:nvPr>
        </p:nvSpPr>
        <p:spPr/>
        <p:txBody>
          <a:bodyPr/>
          <a:lstStyle/>
          <a:p>
            <a:fld id="{3132A68E-381C-43CF-8D40-D29EDF188573}" type="slidenum">
              <a:rPr lang="en-GB" smtClean="0"/>
              <a:t>66</a:t>
            </a:fld>
            <a:endParaRPr lang="en-GB"/>
          </a:p>
        </p:txBody>
      </p:sp>
      <p:pic>
        <p:nvPicPr>
          <p:cNvPr id="4" name="Picture 3"/>
          <p:cNvPicPr>
            <a:picLocks noChangeAspect="1"/>
          </p:cNvPicPr>
          <p:nvPr/>
        </p:nvPicPr>
        <p:blipFill>
          <a:blip r:embed="rId2"/>
          <a:stretch>
            <a:fillRect/>
          </a:stretch>
        </p:blipFill>
        <p:spPr>
          <a:xfrm>
            <a:off x="0" y="1227908"/>
            <a:ext cx="12465453" cy="4467497"/>
          </a:xfrm>
          <a:prstGeom prst="rect">
            <a:avLst/>
          </a:prstGeom>
        </p:spPr>
      </p:pic>
    </p:spTree>
    <p:extLst>
      <p:ext uri="{BB962C8B-B14F-4D97-AF65-F5344CB8AC3E}">
        <p14:creationId xmlns:p14="http://schemas.microsoft.com/office/powerpoint/2010/main" val="101494301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51610" y="4158931"/>
            <a:ext cx="8692722" cy="849167"/>
          </a:xfrm>
        </p:spPr>
        <p:txBody>
          <a:bodyPr>
            <a:normAutofit fontScale="90000"/>
          </a:bodyPr>
          <a:lstStyle/>
          <a:p>
            <a:r>
              <a:rPr lang="en-GB" b="1" dirty="0">
                <a:solidFill>
                  <a:schemeClr val="bg2">
                    <a:lumMod val="50000"/>
                  </a:schemeClr>
                </a:solidFill>
              </a:rPr>
              <a:t>Trial </a:t>
            </a:r>
            <a:r>
              <a:rPr lang="en-GB" b="1" dirty="0" smtClean="0">
                <a:solidFill>
                  <a:schemeClr val="bg2">
                    <a:lumMod val="50000"/>
                  </a:schemeClr>
                </a:solidFill>
              </a:rPr>
              <a:t>Data </a:t>
            </a:r>
            <a:r>
              <a:rPr lang="en-GB" b="1" dirty="0">
                <a:solidFill>
                  <a:schemeClr val="bg2">
                    <a:lumMod val="50000"/>
                  </a:schemeClr>
                </a:solidFill>
              </a:rPr>
              <a:t>C</a:t>
            </a:r>
            <a:r>
              <a:rPr lang="en-GB" b="1" dirty="0" smtClean="0">
                <a:solidFill>
                  <a:schemeClr val="bg2">
                    <a:lumMod val="50000"/>
                  </a:schemeClr>
                </a:solidFill>
              </a:rPr>
              <a:t>ollection</a:t>
            </a:r>
            <a:r>
              <a:rPr lang="en-GB" b="1" dirty="0">
                <a:solidFill>
                  <a:schemeClr val="bg2">
                    <a:lumMod val="50000"/>
                  </a:schemeClr>
                </a:solidFill>
              </a:rPr>
              <a:t/>
            </a:r>
            <a:br>
              <a:rPr lang="en-GB" b="1" dirty="0">
                <a:solidFill>
                  <a:schemeClr val="bg2">
                    <a:lumMod val="50000"/>
                  </a:schemeClr>
                </a:solidFill>
              </a:rPr>
            </a:br>
            <a:r>
              <a:rPr lang="en-GB" sz="4400" b="1" dirty="0">
                <a:solidFill>
                  <a:schemeClr val="bg2">
                    <a:lumMod val="50000"/>
                  </a:schemeClr>
                </a:solidFill>
              </a:rPr>
              <a:t>eCRF (MACRO)</a:t>
            </a:r>
          </a:p>
        </p:txBody>
      </p:sp>
      <p:pic>
        <p:nvPicPr>
          <p:cNvPr id="4" name="Picture 3">
            <a:extLst>
              <a:ext uri="{FF2B5EF4-FFF2-40B4-BE49-F238E27FC236}">
                <a16:creationId xmlns:a16="http://schemas.microsoft.com/office/drawing/2014/main" id="{10A5F02D-7579-423C-B2FB-E984AC0C3218}"/>
              </a:ext>
            </a:extLst>
          </p:cNvPr>
          <p:cNvPicPr>
            <a:picLocks noChangeAspect="1"/>
          </p:cNvPicPr>
          <p:nvPr/>
        </p:nvPicPr>
        <p:blipFill>
          <a:blip r:embed="rId2"/>
          <a:stretch>
            <a:fillRect/>
          </a:stretch>
        </p:blipFill>
        <p:spPr>
          <a:xfrm>
            <a:off x="2911702" y="1602465"/>
            <a:ext cx="6368596" cy="1567755"/>
          </a:xfrm>
          <a:prstGeom prst="rect">
            <a:avLst/>
          </a:prstGeom>
        </p:spPr>
      </p:pic>
    </p:spTree>
    <p:extLst>
      <p:ext uri="{BB962C8B-B14F-4D97-AF65-F5344CB8AC3E}">
        <p14:creationId xmlns:p14="http://schemas.microsoft.com/office/powerpoint/2010/main" val="53733924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38200" y="365125"/>
            <a:ext cx="10515600" cy="1325563"/>
          </a:xfrm>
        </p:spPr>
        <p:txBody>
          <a:bodyPr/>
          <a:lstStyle/>
          <a:p>
            <a:r>
              <a:rPr lang="en-GB" b="1" dirty="0">
                <a:solidFill>
                  <a:schemeClr val="tx1">
                    <a:lumMod val="50000"/>
                    <a:lumOff val="50000"/>
                  </a:schemeClr>
                </a:solidFill>
              </a:rPr>
              <a:t>eCRF (MACRO) for Trial Data </a:t>
            </a:r>
            <a:r>
              <a:rPr lang="en-GB" b="1" dirty="0" smtClean="0">
                <a:solidFill>
                  <a:schemeClr val="tx1">
                    <a:lumMod val="50000"/>
                    <a:lumOff val="50000"/>
                  </a:schemeClr>
                </a:solidFill>
              </a:rPr>
              <a:t>Collection </a:t>
            </a:r>
            <a:endParaRPr lang="en-GB" b="1" dirty="0">
              <a:solidFill>
                <a:schemeClr val="tx1">
                  <a:lumMod val="50000"/>
                  <a:lumOff val="50000"/>
                </a:schemeClr>
              </a:solidFill>
            </a:endParaRPr>
          </a:p>
        </p:txBody>
      </p:sp>
      <p:sp>
        <p:nvSpPr>
          <p:cNvPr id="4" name="Content Placeholder 2"/>
          <p:cNvSpPr>
            <a:spLocks noGrp="1"/>
          </p:cNvSpPr>
          <p:nvPr>
            <p:ph idx="1"/>
          </p:nvPr>
        </p:nvSpPr>
        <p:spPr/>
        <p:txBody>
          <a:bodyPr>
            <a:normAutofit lnSpcReduction="10000"/>
          </a:bodyPr>
          <a:lstStyle/>
          <a:p>
            <a:pPr lvl="0"/>
            <a:r>
              <a:rPr lang="en-GB" sz="3200" dirty="0"/>
              <a:t>MACRO user ID and training for all staff using the database</a:t>
            </a:r>
          </a:p>
          <a:p>
            <a:pPr lvl="1"/>
            <a:r>
              <a:rPr lang="en-GB" sz="2800" dirty="0"/>
              <a:t>Training sessions provided by Data Manger (Una Holmes)</a:t>
            </a:r>
          </a:p>
          <a:p>
            <a:pPr lvl="1"/>
            <a:r>
              <a:rPr lang="en-GB" sz="2800" dirty="0"/>
              <a:t>Previous MACRO training provided by NICTU counts for MARCH</a:t>
            </a:r>
          </a:p>
          <a:p>
            <a:pPr lvl="0"/>
            <a:r>
              <a:rPr lang="en-GB" sz="3200" dirty="0"/>
              <a:t>Please log into MACRO soon after randomisation as possible to enter patient details and baseline data</a:t>
            </a:r>
          </a:p>
          <a:p>
            <a:pPr lvl="1"/>
            <a:r>
              <a:rPr lang="en-GB" sz="2800" dirty="0"/>
              <a:t>No later than Day 7  </a:t>
            </a:r>
          </a:p>
          <a:p>
            <a:pPr lvl="1"/>
            <a:r>
              <a:rPr lang="en-GB" sz="2800" dirty="0"/>
              <a:t>Daily data collection - respiratory physiotherapy for usual airway clearance management (all groups), study mucoactives administration, non-study mucoactives administration, antibiotic usage</a:t>
            </a:r>
          </a:p>
          <a:p>
            <a:pPr marL="457200" lvl="1" indent="0">
              <a:buNone/>
            </a:pPr>
            <a:endParaRPr lang="en-GB" dirty="0"/>
          </a:p>
        </p:txBody>
      </p:sp>
      <p:pic>
        <p:nvPicPr>
          <p:cNvPr id="5" name="Picture 4">
            <a:extLst>
              <a:ext uri="{FF2B5EF4-FFF2-40B4-BE49-F238E27FC236}">
                <a16:creationId xmlns:a16="http://schemas.microsoft.com/office/drawing/2014/main" id="{6F40359B-2BF1-4C2D-A3E5-516E6797BBFD}"/>
              </a:ext>
            </a:extLst>
          </p:cNvPr>
          <p:cNvPicPr>
            <a:picLocks noChangeAspect="1"/>
          </p:cNvPicPr>
          <p:nvPr/>
        </p:nvPicPr>
        <p:blipFill>
          <a:blip r:embed="rId2"/>
          <a:stretch>
            <a:fillRect/>
          </a:stretch>
        </p:blipFill>
        <p:spPr>
          <a:xfrm>
            <a:off x="10027156" y="209550"/>
            <a:ext cx="1971758" cy="485387"/>
          </a:xfrm>
          <a:prstGeom prst="rect">
            <a:avLst/>
          </a:prstGeom>
        </p:spPr>
      </p:pic>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381C65-8DCE-8648-A273-8AD102DBEA6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7021077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38200" y="365125"/>
            <a:ext cx="10515600" cy="1325563"/>
          </a:xfrm>
        </p:spPr>
        <p:txBody>
          <a:bodyPr/>
          <a:lstStyle/>
          <a:p>
            <a:r>
              <a:rPr lang="en-GB" b="1" dirty="0">
                <a:solidFill>
                  <a:schemeClr val="tx1">
                    <a:lumMod val="50000"/>
                    <a:lumOff val="50000"/>
                  </a:schemeClr>
                </a:solidFill>
              </a:rPr>
              <a:t>Data Collection (Day 0</a:t>
            </a:r>
            <a:r>
              <a:rPr lang="en-GB" b="1" dirty="0" smtClean="0">
                <a:solidFill>
                  <a:schemeClr val="tx1">
                    <a:lumMod val="50000"/>
                    <a:lumOff val="50000"/>
                  </a:schemeClr>
                </a:solidFill>
              </a:rPr>
              <a:t>)</a:t>
            </a:r>
            <a:endParaRPr lang="en-GB" dirty="0"/>
          </a:p>
        </p:txBody>
      </p:sp>
      <p:sp>
        <p:nvSpPr>
          <p:cNvPr id="3" name="Content Placeholder 2"/>
          <p:cNvSpPr>
            <a:spLocks noGrp="1"/>
          </p:cNvSpPr>
          <p:nvPr>
            <p:ph idx="1"/>
          </p:nvPr>
        </p:nvSpPr>
        <p:spPr>
          <a:xfrm>
            <a:off x="838200" y="1690688"/>
            <a:ext cx="11300414" cy="4351338"/>
          </a:xfrm>
        </p:spPr>
        <p:txBody>
          <a:bodyPr>
            <a:normAutofit lnSpcReduction="10000"/>
          </a:bodyPr>
          <a:lstStyle/>
          <a:p>
            <a:pPr>
              <a:defRPr/>
            </a:pPr>
            <a:r>
              <a:rPr lang="en-US" altLang="en-US" dirty="0"/>
              <a:t>Day 0 (Baseline) – Baseline data are collected in the 24 hours preceding randomization (Day 0)</a:t>
            </a:r>
          </a:p>
          <a:p>
            <a:pPr marL="0" indent="0">
              <a:buNone/>
              <a:defRPr/>
            </a:pPr>
            <a:endParaRPr lang="en-US" altLang="en-US" dirty="0"/>
          </a:p>
          <a:p>
            <a:pPr>
              <a:defRPr/>
            </a:pPr>
            <a:r>
              <a:rPr lang="en-US" altLang="en-US" dirty="0"/>
              <a:t>If more than one value is available for this 24 hour period the value closest but prior to the time of randomization will be recorded</a:t>
            </a:r>
          </a:p>
          <a:p>
            <a:pPr>
              <a:defRPr/>
            </a:pPr>
            <a:endParaRPr lang="en-US" altLang="en-US" dirty="0"/>
          </a:p>
          <a:p>
            <a:pPr>
              <a:defRPr/>
            </a:pPr>
            <a:r>
              <a:rPr lang="en-US" altLang="en-US" dirty="0"/>
              <a:t>Demographic, clinical, data linkage/identifiers, trial process data</a:t>
            </a:r>
          </a:p>
          <a:p>
            <a:pPr lvl="1">
              <a:defRPr/>
            </a:pPr>
            <a:r>
              <a:rPr lang="en-US" altLang="en-US" dirty="0"/>
              <a:t>See protocol for details</a:t>
            </a:r>
          </a:p>
          <a:p>
            <a:pPr>
              <a:defRPr/>
            </a:pPr>
            <a:endParaRPr lang="en-US" altLang="en-US" dirty="0"/>
          </a:p>
          <a:p>
            <a:pPr>
              <a:defRPr/>
            </a:pPr>
            <a:r>
              <a:rPr lang="en-US" altLang="en-US" b="1" dirty="0">
                <a:solidFill>
                  <a:srgbClr val="FF0000"/>
                </a:solidFill>
              </a:rPr>
              <a:t>Please be prompt with data entry</a:t>
            </a:r>
          </a:p>
          <a:p>
            <a:pPr>
              <a:spcAft>
                <a:spcPts val="600"/>
              </a:spcAft>
              <a:defRPr/>
            </a:pPr>
            <a:endParaRPr lang="en-US" altLang="en-US" dirty="0"/>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381C65-8DCE-8648-A273-8AD102DBEA6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F188DB39-8DC7-4E69-A8B0-EE6BCC7C7C36}"/>
              </a:ext>
            </a:extLst>
          </p:cNvPr>
          <p:cNvPicPr>
            <a:picLocks noChangeAspect="1"/>
          </p:cNvPicPr>
          <p:nvPr/>
        </p:nvPicPr>
        <p:blipFill>
          <a:blip r:embed="rId2"/>
          <a:stretch>
            <a:fillRect/>
          </a:stretch>
        </p:blipFill>
        <p:spPr>
          <a:xfrm>
            <a:off x="10027156" y="209550"/>
            <a:ext cx="1971758" cy="485387"/>
          </a:xfrm>
          <a:prstGeom prst="rect">
            <a:avLst/>
          </a:prstGeom>
        </p:spPr>
      </p:pic>
    </p:spTree>
    <p:extLst>
      <p:ext uri="{BB962C8B-B14F-4D97-AF65-F5344CB8AC3E}">
        <p14:creationId xmlns:p14="http://schemas.microsoft.com/office/powerpoint/2010/main" val="1759733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chemeClr val="tx1">
                    <a:lumMod val="50000"/>
                    <a:lumOff val="50000"/>
                  </a:schemeClr>
                </a:solidFill>
              </a:rPr>
              <a:t>Invasive </a:t>
            </a:r>
            <a:r>
              <a:rPr lang="en-GB" b="1" dirty="0" smtClean="0">
                <a:solidFill>
                  <a:schemeClr val="tx1">
                    <a:lumMod val="50000"/>
                    <a:lumOff val="50000"/>
                  </a:schemeClr>
                </a:solidFill>
              </a:rPr>
              <a:t>Mechanical </a:t>
            </a:r>
            <a:r>
              <a:rPr lang="en-GB" b="1" dirty="0">
                <a:solidFill>
                  <a:schemeClr val="tx1">
                    <a:lumMod val="50000"/>
                    <a:lumOff val="50000"/>
                  </a:schemeClr>
                </a:solidFill>
              </a:rPr>
              <a:t>V</a:t>
            </a:r>
            <a:r>
              <a:rPr lang="en-GB" b="1" dirty="0" smtClean="0">
                <a:solidFill>
                  <a:schemeClr val="tx1">
                    <a:lumMod val="50000"/>
                    <a:lumOff val="50000"/>
                  </a:schemeClr>
                </a:solidFill>
              </a:rPr>
              <a:t>entilation</a:t>
            </a:r>
            <a:endParaRPr lang="en-GB" b="1" dirty="0">
              <a:solidFill>
                <a:schemeClr val="tx1">
                  <a:lumMod val="50000"/>
                  <a:lumOff val="50000"/>
                </a:schemeClr>
              </a:solidFill>
            </a:endParaRPr>
          </a:p>
        </p:txBody>
      </p:sp>
      <p:sp>
        <p:nvSpPr>
          <p:cNvPr id="9" name="Content Placeholder 8"/>
          <p:cNvSpPr>
            <a:spLocks noGrp="1"/>
          </p:cNvSpPr>
          <p:nvPr>
            <p:ph sz="half" idx="2"/>
          </p:nvPr>
        </p:nvSpPr>
        <p:spPr>
          <a:xfrm>
            <a:off x="838200" y="1730706"/>
            <a:ext cx="6146872" cy="4020302"/>
          </a:xfrm>
        </p:spPr>
        <p:txBody>
          <a:bodyPr/>
          <a:lstStyle/>
          <a:p>
            <a:r>
              <a:rPr lang="en-GB" dirty="0"/>
              <a:t>Artificial airway</a:t>
            </a:r>
          </a:p>
          <a:p>
            <a:r>
              <a:rPr lang="en-GB" dirty="0"/>
              <a:t>Removal of body’s own humidification system</a:t>
            </a:r>
          </a:p>
          <a:p>
            <a:r>
              <a:rPr lang="en-GB" dirty="0"/>
              <a:t>Impaired mucociliary clearance</a:t>
            </a:r>
          </a:p>
          <a:p>
            <a:r>
              <a:rPr lang="en-GB" dirty="0"/>
              <a:t>Altered secretion rheology</a:t>
            </a:r>
          </a:p>
          <a:p>
            <a:r>
              <a:rPr lang="en-GB" dirty="0"/>
              <a:t>Risk of aspiration </a:t>
            </a:r>
          </a:p>
          <a:p>
            <a:r>
              <a:rPr lang="en-GB" dirty="0"/>
              <a:t>Ventilator-associated infection</a:t>
            </a:r>
          </a:p>
          <a:p>
            <a:r>
              <a:rPr lang="en-GB" dirty="0"/>
              <a:t>Pre-existing infection diagnosis</a:t>
            </a:r>
          </a:p>
          <a:p>
            <a:endParaRPr lang="en-GB" dirty="0"/>
          </a:p>
          <a:p>
            <a:endParaRPr lang="en-GB" dirty="0"/>
          </a:p>
        </p:txBody>
      </p:sp>
      <p:sp>
        <p:nvSpPr>
          <p:cNvPr id="10" name="Right Arrow 9"/>
          <p:cNvSpPr/>
          <p:nvPr/>
        </p:nvSpPr>
        <p:spPr>
          <a:xfrm>
            <a:off x="6164336" y="3580624"/>
            <a:ext cx="1459831" cy="3204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Oval 10"/>
          <p:cNvSpPr/>
          <p:nvPr/>
        </p:nvSpPr>
        <p:spPr>
          <a:xfrm>
            <a:off x="7890840" y="3291677"/>
            <a:ext cx="3930316" cy="898358"/>
          </a:xfrm>
          <a:prstGeom prst="ellipse">
            <a:avLst/>
          </a:prstGeom>
          <a:solidFill>
            <a:srgbClr val="EC91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Secretion retention</a:t>
            </a:r>
          </a:p>
        </p:txBody>
      </p:sp>
      <p:pic>
        <p:nvPicPr>
          <p:cNvPr id="7" name="Picture 6">
            <a:extLst>
              <a:ext uri="{FF2B5EF4-FFF2-40B4-BE49-F238E27FC236}">
                <a16:creationId xmlns:a16="http://schemas.microsoft.com/office/drawing/2014/main" id="{E0F1384C-5AB8-44AA-B6BA-8A6995953595}"/>
              </a:ext>
            </a:extLst>
          </p:cNvPr>
          <p:cNvPicPr>
            <a:picLocks noChangeAspect="1"/>
          </p:cNvPicPr>
          <p:nvPr/>
        </p:nvPicPr>
        <p:blipFill>
          <a:blip r:embed="rId2"/>
          <a:stretch>
            <a:fillRect/>
          </a:stretch>
        </p:blipFill>
        <p:spPr>
          <a:xfrm>
            <a:off x="10027156" y="209550"/>
            <a:ext cx="1971758" cy="485387"/>
          </a:xfrm>
          <a:prstGeom prst="rect">
            <a:avLst/>
          </a:prstGeom>
        </p:spPr>
      </p:pic>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7716A-957B-C94F-9D3F-601001ECD6B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12" name="TextBox 11"/>
          <p:cNvSpPr txBox="1"/>
          <p:nvPr/>
        </p:nvSpPr>
        <p:spPr>
          <a:xfrm>
            <a:off x="0" y="6488668"/>
            <a:ext cx="4955822" cy="307777"/>
          </a:xfrm>
          <a:prstGeom prst="rect">
            <a:avLst/>
          </a:prstGeom>
          <a:noFill/>
        </p:spPr>
        <p:txBody>
          <a:bodyPr wrap="square" rtlCol="0">
            <a:spAutoFit/>
          </a:bodyPr>
          <a:lstStyle/>
          <a:p>
            <a:r>
              <a:rPr lang="en-GB" sz="1400" dirty="0"/>
              <a:t>MARCH Site Initiation Visit Slides </a:t>
            </a:r>
            <a:r>
              <a:rPr lang="en-GB" sz="1400" dirty="0" smtClean="0"/>
              <a:t>V6.0 08/02/2022</a:t>
            </a:r>
            <a:endParaRPr lang="en-GB" sz="1400" dirty="0"/>
          </a:p>
        </p:txBody>
      </p:sp>
    </p:spTree>
    <p:extLst>
      <p:ext uri="{BB962C8B-B14F-4D97-AF65-F5344CB8AC3E}">
        <p14:creationId xmlns:p14="http://schemas.microsoft.com/office/powerpoint/2010/main" val="251069866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38200" y="365125"/>
            <a:ext cx="10515600" cy="1325563"/>
          </a:xfrm>
        </p:spPr>
        <p:txBody>
          <a:bodyPr/>
          <a:lstStyle/>
          <a:p>
            <a:endParaRPr lang="en-GB"/>
          </a:p>
        </p:txBody>
      </p:sp>
      <p:sp>
        <p:nvSpPr>
          <p:cNvPr id="3" name="Content Placeholder 2"/>
          <p:cNvSpPr>
            <a:spLocks noGrp="1"/>
          </p:cNvSpPr>
          <p:nvPr>
            <p:ph idx="1"/>
          </p:nvPr>
        </p:nvSpPr>
        <p:spPr/>
        <p:txBody>
          <a:bodyPr/>
          <a:lstStyle/>
          <a:p>
            <a:endParaRPr lang="en-GB"/>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381C65-8DCE-8648-A273-8AD102DBEA6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1026" name="Picture 2" descr="image0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253" y="1"/>
            <a:ext cx="1228825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555577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38200" y="365125"/>
            <a:ext cx="10515600" cy="1325563"/>
          </a:xfrm>
        </p:spPr>
        <p:txBody>
          <a:bodyPr/>
          <a:lstStyle/>
          <a:p>
            <a:r>
              <a:rPr lang="en-GB" b="1" dirty="0">
                <a:solidFill>
                  <a:schemeClr val="tx1">
                    <a:lumMod val="50000"/>
                    <a:lumOff val="50000"/>
                  </a:schemeClr>
                </a:solidFill>
              </a:rPr>
              <a:t>Daily Data Collection (Day 1 to Day 28</a:t>
            </a:r>
            <a:r>
              <a:rPr lang="en-GB" b="1" dirty="0" smtClean="0">
                <a:solidFill>
                  <a:schemeClr val="tx1">
                    <a:lumMod val="50000"/>
                    <a:lumOff val="50000"/>
                  </a:schemeClr>
                </a:solidFill>
              </a:rPr>
              <a:t>) (1)</a:t>
            </a:r>
            <a:endParaRPr lang="en-GB" dirty="0"/>
          </a:p>
        </p:txBody>
      </p:sp>
      <p:sp>
        <p:nvSpPr>
          <p:cNvPr id="3" name="Content Placeholder 2"/>
          <p:cNvSpPr>
            <a:spLocks noGrp="1"/>
          </p:cNvSpPr>
          <p:nvPr>
            <p:ph idx="1"/>
          </p:nvPr>
        </p:nvSpPr>
        <p:spPr>
          <a:xfrm>
            <a:off x="838200" y="1825625"/>
            <a:ext cx="10763250" cy="4351338"/>
          </a:xfrm>
        </p:spPr>
        <p:txBody>
          <a:bodyPr/>
          <a:lstStyle/>
          <a:p>
            <a:r>
              <a:rPr lang="en-GB" dirty="0"/>
              <a:t>Day 1 is from the time of randomisation to the end of that calendar day</a:t>
            </a:r>
          </a:p>
          <a:p>
            <a:pPr lvl="1"/>
            <a:r>
              <a:rPr lang="en-GB" dirty="0"/>
              <a:t>Day 1 will be less than 24 hours’ duration</a:t>
            </a:r>
          </a:p>
          <a:p>
            <a:r>
              <a:rPr lang="en-GB" dirty="0"/>
              <a:t>If more than one value is available for this period, the value closest to but after the time of randomisation will be recorded </a:t>
            </a:r>
          </a:p>
          <a:p>
            <a:r>
              <a:rPr lang="en-GB" dirty="0"/>
              <a:t>All other daily measurements will be recorded between 6am and 10am (or as close to this time as possible) on subsequent days, unless otherwise stated in the CRF </a:t>
            </a:r>
          </a:p>
          <a:p>
            <a:r>
              <a:rPr lang="en-GB" dirty="0"/>
              <a:t>Daily data will be collected up to and including Day 28 (or up to 29 or 30 days for patients extubated on Day 27 or Day 28 respectively), or until the primary outcome is reached, or ICU discharge, or death</a:t>
            </a:r>
            <a:endParaRPr lang="en-US" altLang="en-US" sz="3200" dirty="0"/>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381C65-8DCE-8648-A273-8AD102DBEA6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11A56DBE-AE1A-4BE7-BB54-884661FDAF8B}"/>
              </a:ext>
            </a:extLst>
          </p:cNvPr>
          <p:cNvPicPr>
            <a:picLocks noChangeAspect="1"/>
          </p:cNvPicPr>
          <p:nvPr/>
        </p:nvPicPr>
        <p:blipFill>
          <a:blip r:embed="rId2"/>
          <a:stretch>
            <a:fillRect/>
          </a:stretch>
        </p:blipFill>
        <p:spPr>
          <a:xfrm>
            <a:off x="10027156" y="209550"/>
            <a:ext cx="1971758" cy="485387"/>
          </a:xfrm>
          <a:prstGeom prst="rect">
            <a:avLst/>
          </a:prstGeom>
        </p:spPr>
      </p:pic>
    </p:spTree>
    <p:extLst>
      <p:ext uri="{BB962C8B-B14F-4D97-AF65-F5344CB8AC3E}">
        <p14:creationId xmlns:p14="http://schemas.microsoft.com/office/powerpoint/2010/main" val="170905088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38200" y="365125"/>
            <a:ext cx="10515600" cy="1325563"/>
          </a:xfrm>
        </p:spPr>
        <p:txBody>
          <a:bodyPr/>
          <a:lstStyle/>
          <a:p>
            <a:r>
              <a:rPr lang="en-GB" b="1" dirty="0">
                <a:solidFill>
                  <a:schemeClr val="tx1">
                    <a:lumMod val="50000"/>
                    <a:lumOff val="50000"/>
                  </a:schemeClr>
                </a:solidFill>
              </a:rPr>
              <a:t>Daily Data Collection (Day 1 to Day 28) (2)</a:t>
            </a:r>
            <a:endParaRPr lang="en-GB" dirty="0"/>
          </a:p>
        </p:txBody>
      </p:sp>
      <p:sp>
        <p:nvSpPr>
          <p:cNvPr id="3" name="Content Placeholder 2"/>
          <p:cNvSpPr>
            <a:spLocks noGrp="1"/>
          </p:cNvSpPr>
          <p:nvPr>
            <p:ph idx="1"/>
          </p:nvPr>
        </p:nvSpPr>
        <p:spPr>
          <a:xfrm>
            <a:off x="838200" y="1825625"/>
            <a:ext cx="11300414" cy="4351338"/>
          </a:xfrm>
        </p:spPr>
        <p:txBody>
          <a:bodyPr/>
          <a:lstStyle/>
          <a:p>
            <a:r>
              <a:rPr lang="en-GB" dirty="0"/>
              <a:t>Respiratory physiotherapy airway clearance management </a:t>
            </a:r>
          </a:p>
          <a:p>
            <a:r>
              <a:rPr lang="en-GB" dirty="0"/>
              <a:t>Administration of any non-trial mucoactive </a:t>
            </a:r>
          </a:p>
          <a:p>
            <a:r>
              <a:rPr lang="en-GB" dirty="0"/>
              <a:t>Study mucoactive administration </a:t>
            </a:r>
          </a:p>
          <a:p>
            <a:r>
              <a:rPr lang="en-GB" dirty="0"/>
              <a:t>Antibiotic usage </a:t>
            </a:r>
          </a:p>
          <a:p>
            <a:r>
              <a:rPr lang="en-GB" dirty="0"/>
              <a:t>Study mucoactive-related serious adverse event </a:t>
            </a:r>
          </a:p>
          <a:p>
            <a:r>
              <a:rPr lang="en-GB" dirty="0"/>
              <a:t>Safety outcomes </a:t>
            </a:r>
            <a:endParaRPr lang="en-US" altLang="en-US" sz="3200" dirty="0"/>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381C65-8DCE-8648-A273-8AD102DBEA6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3D107381-51A7-4771-ACE2-0CB0EB2A4638}"/>
              </a:ext>
            </a:extLst>
          </p:cNvPr>
          <p:cNvPicPr>
            <a:picLocks noChangeAspect="1"/>
          </p:cNvPicPr>
          <p:nvPr/>
        </p:nvPicPr>
        <p:blipFill>
          <a:blip r:embed="rId2"/>
          <a:stretch>
            <a:fillRect/>
          </a:stretch>
        </p:blipFill>
        <p:spPr>
          <a:xfrm>
            <a:off x="10027156" y="209550"/>
            <a:ext cx="1971758" cy="485387"/>
          </a:xfrm>
          <a:prstGeom prst="rect">
            <a:avLst/>
          </a:prstGeom>
        </p:spPr>
      </p:pic>
    </p:spTree>
    <p:extLst>
      <p:ext uri="{BB962C8B-B14F-4D97-AF65-F5344CB8AC3E}">
        <p14:creationId xmlns:p14="http://schemas.microsoft.com/office/powerpoint/2010/main" val="281659151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38200" y="365125"/>
            <a:ext cx="10515600" cy="1325563"/>
          </a:xfrm>
        </p:spPr>
        <p:txBody>
          <a:bodyPr/>
          <a:lstStyle/>
          <a:p>
            <a:r>
              <a:rPr lang="en-GB" b="1" dirty="0">
                <a:solidFill>
                  <a:schemeClr val="tx1">
                    <a:lumMod val="50000"/>
                    <a:lumOff val="50000"/>
                  </a:schemeClr>
                </a:solidFill>
              </a:rPr>
              <a:t>Other Data Collection (ICU/ hospital)</a:t>
            </a:r>
            <a:endParaRPr lang="en-GB" dirty="0"/>
          </a:p>
        </p:txBody>
      </p:sp>
      <p:sp>
        <p:nvSpPr>
          <p:cNvPr id="3" name="Content Placeholder 2"/>
          <p:cNvSpPr>
            <a:spLocks noGrp="1"/>
          </p:cNvSpPr>
          <p:nvPr>
            <p:ph idx="1"/>
          </p:nvPr>
        </p:nvSpPr>
        <p:spPr/>
        <p:txBody>
          <a:bodyPr/>
          <a:lstStyle/>
          <a:p>
            <a:r>
              <a:rPr lang="en-GB" dirty="0"/>
              <a:t>Event-driven data recorded as/when occurring throughout the ICU and hospital stay: </a:t>
            </a:r>
          </a:p>
          <a:p>
            <a:pPr lvl="1"/>
            <a:r>
              <a:rPr lang="en-GB" dirty="0"/>
              <a:t>Date and time of discontinuation of mechanical ventilation (to determine duration of mechanical ventilation) </a:t>
            </a:r>
          </a:p>
          <a:p>
            <a:pPr lvl="1"/>
            <a:r>
              <a:rPr lang="en-GB" dirty="0"/>
              <a:t>Date and time of extubation </a:t>
            </a:r>
          </a:p>
          <a:p>
            <a:pPr lvl="1"/>
            <a:r>
              <a:rPr lang="en-GB" dirty="0"/>
              <a:t>Date and time of re-intubation </a:t>
            </a:r>
          </a:p>
          <a:p>
            <a:pPr lvl="1"/>
            <a:r>
              <a:rPr lang="en-GB" dirty="0"/>
              <a:t>Date and time of ICU discharge </a:t>
            </a:r>
          </a:p>
          <a:p>
            <a:pPr lvl="1"/>
            <a:r>
              <a:rPr lang="en-GB" dirty="0"/>
              <a:t>Date and time of hospital discharge </a:t>
            </a:r>
          </a:p>
          <a:p>
            <a:pPr lvl="1"/>
            <a:r>
              <a:rPr lang="en-GB" dirty="0"/>
              <a:t>Date and time of death</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381C65-8DCE-8648-A273-8AD102DBEA6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73</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68211BA6-3222-4E0B-8509-12260EA1DBE6}"/>
              </a:ext>
            </a:extLst>
          </p:cNvPr>
          <p:cNvPicPr>
            <a:picLocks noChangeAspect="1"/>
          </p:cNvPicPr>
          <p:nvPr/>
        </p:nvPicPr>
        <p:blipFill>
          <a:blip r:embed="rId2"/>
          <a:stretch>
            <a:fillRect/>
          </a:stretch>
        </p:blipFill>
        <p:spPr>
          <a:xfrm>
            <a:off x="10027156" y="209550"/>
            <a:ext cx="1971758" cy="485387"/>
          </a:xfrm>
          <a:prstGeom prst="rect">
            <a:avLst/>
          </a:prstGeom>
        </p:spPr>
      </p:pic>
    </p:spTree>
    <p:extLst>
      <p:ext uri="{BB962C8B-B14F-4D97-AF65-F5344CB8AC3E}">
        <p14:creationId xmlns:p14="http://schemas.microsoft.com/office/powerpoint/2010/main" val="9339994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1524000" y="3650322"/>
            <a:ext cx="9144000" cy="956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lgn="ctr" rtl="0" eaLnBrk="0" fontAlgn="base" hangingPunct="0">
              <a:lnSpc>
                <a:spcPct val="90000"/>
              </a:lnSpc>
              <a:spcBef>
                <a:spcPct val="0"/>
              </a:spcBef>
              <a:spcAft>
                <a:spcPct val="0"/>
              </a:spcAft>
              <a:defRPr sz="60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charset="0"/>
              </a:defRPr>
            </a:lvl2pPr>
            <a:lvl3pPr algn="l" rtl="0" eaLnBrk="0" fontAlgn="base" hangingPunct="0">
              <a:lnSpc>
                <a:spcPct val="90000"/>
              </a:lnSpc>
              <a:spcBef>
                <a:spcPct val="0"/>
              </a:spcBef>
              <a:spcAft>
                <a:spcPct val="0"/>
              </a:spcAft>
              <a:defRPr sz="4400">
                <a:solidFill>
                  <a:schemeClr val="tx1"/>
                </a:solidFill>
                <a:latin typeface="Calibri Light" charset="0"/>
              </a:defRPr>
            </a:lvl3pPr>
            <a:lvl4pPr algn="l" rtl="0" eaLnBrk="0" fontAlgn="base" hangingPunct="0">
              <a:lnSpc>
                <a:spcPct val="90000"/>
              </a:lnSpc>
              <a:spcBef>
                <a:spcPct val="0"/>
              </a:spcBef>
              <a:spcAft>
                <a:spcPct val="0"/>
              </a:spcAft>
              <a:defRPr sz="4400">
                <a:solidFill>
                  <a:schemeClr val="tx1"/>
                </a:solidFill>
                <a:latin typeface="Calibri Light" charset="0"/>
              </a:defRPr>
            </a:lvl4pPr>
            <a:lvl5pPr algn="l" rtl="0" eaLnBrk="0" fontAlgn="base" hangingPunct="0">
              <a:lnSpc>
                <a:spcPct val="90000"/>
              </a:lnSpc>
              <a:spcBef>
                <a:spcPct val="0"/>
              </a:spcBef>
              <a:spcAft>
                <a:spcPct val="0"/>
              </a:spcAft>
              <a:defRPr sz="4400">
                <a:solidFill>
                  <a:schemeClr val="tx1"/>
                </a:solidFill>
                <a:latin typeface="Calibri Light" charset="0"/>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a:lstStyle>
          <a:p>
            <a:r>
              <a:rPr lang="en-GB" b="1" dirty="0">
                <a:solidFill>
                  <a:schemeClr val="bg2">
                    <a:lumMod val="50000"/>
                  </a:schemeClr>
                </a:solidFill>
              </a:rPr>
              <a:t>Follow-up </a:t>
            </a:r>
            <a:r>
              <a:rPr lang="en-GB" b="1" dirty="0" smtClean="0">
                <a:solidFill>
                  <a:schemeClr val="bg2">
                    <a:lumMod val="50000"/>
                  </a:schemeClr>
                </a:solidFill>
              </a:rPr>
              <a:t>Data </a:t>
            </a:r>
            <a:r>
              <a:rPr lang="en-GB" b="1" dirty="0">
                <a:solidFill>
                  <a:schemeClr val="bg2">
                    <a:lumMod val="50000"/>
                  </a:schemeClr>
                </a:solidFill>
              </a:rPr>
              <a:t>C</a:t>
            </a:r>
            <a:r>
              <a:rPr lang="en-GB" b="1" dirty="0" smtClean="0">
                <a:solidFill>
                  <a:schemeClr val="bg2">
                    <a:lumMod val="50000"/>
                  </a:schemeClr>
                </a:solidFill>
              </a:rPr>
              <a:t>ollection</a:t>
            </a:r>
            <a:endParaRPr lang="en-GB" b="1" dirty="0">
              <a:solidFill>
                <a:schemeClr val="bg2">
                  <a:lumMod val="50000"/>
                </a:schemeClr>
              </a:solidFill>
            </a:endParaRPr>
          </a:p>
        </p:txBody>
      </p:sp>
      <p:pic>
        <p:nvPicPr>
          <p:cNvPr id="5" name="Picture 4">
            <a:extLst>
              <a:ext uri="{FF2B5EF4-FFF2-40B4-BE49-F238E27FC236}">
                <a16:creationId xmlns:a16="http://schemas.microsoft.com/office/drawing/2014/main" id="{10A5F02D-7579-423C-B2FB-E984AC0C3218}"/>
              </a:ext>
            </a:extLst>
          </p:cNvPr>
          <p:cNvPicPr>
            <a:picLocks noChangeAspect="1"/>
          </p:cNvPicPr>
          <p:nvPr/>
        </p:nvPicPr>
        <p:blipFill>
          <a:blip r:embed="rId2"/>
          <a:stretch>
            <a:fillRect/>
          </a:stretch>
        </p:blipFill>
        <p:spPr>
          <a:xfrm>
            <a:off x="2911702" y="1602465"/>
            <a:ext cx="6368596" cy="1567755"/>
          </a:xfrm>
          <a:prstGeom prst="rect">
            <a:avLst/>
          </a:prstGeom>
        </p:spPr>
      </p:pic>
    </p:spTree>
    <p:extLst>
      <p:ext uri="{BB962C8B-B14F-4D97-AF65-F5344CB8AC3E}">
        <p14:creationId xmlns:p14="http://schemas.microsoft.com/office/powerpoint/2010/main" val="367227294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38200" y="365125"/>
            <a:ext cx="10515600" cy="1325563"/>
          </a:xfrm>
        </p:spPr>
        <p:txBody>
          <a:bodyPr/>
          <a:lstStyle/>
          <a:p>
            <a:r>
              <a:rPr lang="en-GB" b="1" dirty="0">
                <a:solidFill>
                  <a:schemeClr val="tx1">
                    <a:lumMod val="50000"/>
                    <a:lumOff val="50000"/>
                  </a:schemeClr>
                </a:solidFill>
              </a:rPr>
              <a:t>Consent to C</a:t>
            </a:r>
            <a:r>
              <a:rPr lang="en-GB" b="1" dirty="0" smtClean="0">
                <a:solidFill>
                  <a:schemeClr val="tx1">
                    <a:lumMod val="50000"/>
                    <a:lumOff val="50000"/>
                  </a:schemeClr>
                </a:solidFill>
              </a:rPr>
              <a:t>ontinue (1)</a:t>
            </a:r>
            <a:endParaRPr lang="en-GB" b="1" dirty="0"/>
          </a:p>
        </p:txBody>
      </p:sp>
      <p:sp>
        <p:nvSpPr>
          <p:cNvPr id="3" name="Content Placeholder 2"/>
          <p:cNvSpPr>
            <a:spLocks noGrp="1"/>
          </p:cNvSpPr>
          <p:nvPr>
            <p:ph idx="1"/>
          </p:nvPr>
        </p:nvSpPr>
        <p:spPr/>
        <p:txBody>
          <a:bodyPr>
            <a:normAutofit lnSpcReduction="10000"/>
          </a:bodyPr>
          <a:lstStyle/>
          <a:p>
            <a:pPr>
              <a:defRPr/>
            </a:pPr>
            <a:r>
              <a:rPr lang="en-US" altLang="en-US" sz="3200" dirty="0"/>
              <a:t>Consent to continue will be sought after patient regains capacity</a:t>
            </a:r>
          </a:p>
          <a:p>
            <a:pPr lvl="1">
              <a:defRPr/>
            </a:pPr>
            <a:r>
              <a:rPr lang="en-US" altLang="en-US" sz="2800" dirty="0"/>
              <a:t>If patient does not give consent, permission to use data collected to that point will be requested</a:t>
            </a:r>
          </a:p>
          <a:p>
            <a:pPr marL="457200" lvl="1" indent="0">
              <a:buNone/>
              <a:defRPr/>
            </a:pPr>
            <a:endParaRPr lang="en-US" altLang="en-US" sz="2800" dirty="0"/>
          </a:p>
          <a:p>
            <a:pPr>
              <a:defRPr/>
            </a:pPr>
            <a:r>
              <a:rPr lang="en-US" altLang="en-US" sz="3200" dirty="0"/>
              <a:t>If consent to continue is not obtained, the legal representatives’ consent remains valid.</a:t>
            </a:r>
          </a:p>
          <a:p>
            <a:pPr lvl="1">
              <a:defRPr/>
            </a:pPr>
            <a:r>
              <a:rPr lang="en-US" altLang="en-US" sz="2800" dirty="0"/>
              <a:t>Patient will be sent follow-up questionnaires - </a:t>
            </a:r>
            <a:r>
              <a:rPr lang="en-GB" sz="2800" dirty="0"/>
              <a:t>EQ-5D-5L</a:t>
            </a:r>
            <a:r>
              <a:rPr lang="en-US" altLang="en-US" sz="2800" dirty="0"/>
              <a:t> and health services use questionnaire</a:t>
            </a:r>
          </a:p>
          <a:p>
            <a:pPr lvl="1">
              <a:defRPr/>
            </a:pPr>
            <a:r>
              <a:rPr lang="en-US" sz="2800" i="1" dirty="0"/>
              <a:t>Patient cannot participate in the SWAT</a:t>
            </a:r>
            <a:endParaRPr lang="en-GB" sz="2800" i="1" dirty="0"/>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381C65-8DCE-8648-A273-8AD102DBEA6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75</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103B43BD-1707-46F2-B6AC-03E22E87C380}"/>
              </a:ext>
            </a:extLst>
          </p:cNvPr>
          <p:cNvPicPr>
            <a:picLocks noChangeAspect="1"/>
          </p:cNvPicPr>
          <p:nvPr/>
        </p:nvPicPr>
        <p:blipFill>
          <a:blip r:embed="rId2"/>
          <a:stretch>
            <a:fillRect/>
          </a:stretch>
        </p:blipFill>
        <p:spPr>
          <a:xfrm>
            <a:off x="10027156" y="209550"/>
            <a:ext cx="1971758" cy="485387"/>
          </a:xfrm>
          <a:prstGeom prst="rect">
            <a:avLst/>
          </a:prstGeom>
        </p:spPr>
      </p:pic>
    </p:spTree>
    <p:extLst>
      <p:ext uri="{BB962C8B-B14F-4D97-AF65-F5344CB8AC3E}">
        <p14:creationId xmlns:p14="http://schemas.microsoft.com/office/powerpoint/2010/main" val="425541204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AE5BD5-2CA7-7246-991F-DE19668EB57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76</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2050" name="Picture 2" descr="image0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7" y="1299411"/>
            <a:ext cx="12194618" cy="5322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txBox="1">
            <a:spLocks/>
          </p:cNvSpPr>
          <p:nvPr/>
        </p:nvSpPr>
        <p:spPr>
          <a:xfrm>
            <a:off x="838200" y="365125"/>
            <a:ext cx="10515600" cy="1325563"/>
          </a:xfrm>
          <a:prstGeom prst="rect">
            <a:avLst/>
          </a:prstGeom>
        </p:spPr>
        <p:txBody>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charset="0"/>
              </a:defRPr>
            </a:lvl2pPr>
            <a:lvl3pPr algn="l" rtl="0" eaLnBrk="0" fontAlgn="base" hangingPunct="0">
              <a:lnSpc>
                <a:spcPct val="90000"/>
              </a:lnSpc>
              <a:spcBef>
                <a:spcPct val="0"/>
              </a:spcBef>
              <a:spcAft>
                <a:spcPct val="0"/>
              </a:spcAft>
              <a:defRPr sz="4400">
                <a:solidFill>
                  <a:schemeClr val="tx1"/>
                </a:solidFill>
                <a:latin typeface="Calibri Light" charset="0"/>
              </a:defRPr>
            </a:lvl3pPr>
            <a:lvl4pPr algn="l" rtl="0" eaLnBrk="0" fontAlgn="base" hangingPunct="0">
              <a:lnSpc>
                <a:spcPct val="90000"/>
              </a:lnSpc>
              <a:spcBef>
                <a:spcPct val="0"/>
              </a:spcBef>
              <a:spcAft>
                <a:spcPct val="0"/>
              </a:spcAft>
              <a:defRPr sz="4400">
                <a:solidFill>
                  <a:schemeClr val="tx1"/>
                </a:solidFill>
                <a:latin typeface="Calibri Light" charset="0"/>
              </a:defRPr>
            </a:lvl4pPr>
            <a:lvl5pPr algn="l" rtl="0" eaLnBrk="0" fontAlgn="base" hangingPunct="0">
              <a:lnSpc>
                <a:spcPct val="90000"/>
              </a:lnSpc>
              <a:spcBef>
                <a:spcPct val="0"/>
              </a:spcBef>
              <a:spcAft>
                <a:spcPct val="0"/>
              </a:spcAft>
              <a:defRPr sz="4400">
                <a:solidFill>
                  <a:schemeClr val="tx1"/>
                </a:solidFill>
                <a:latin typeface="Calibri Light" charset="0"/>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a:lstStyle>
          <a:p>
            <a:r>
              <a:rPr lang="en-GB" b="1" dirty="0">
                <a:solidFill>
                  <a:schemeClr val="tx1">
                    <a:lumMod val="50000"/>
                    <a:lumOff val="50000"/>
                  </a:schemeClr>
                </a:solidFill>
              </a:rPr>
              <a:t>Consent to C</a:t>
            </a:r>
            <a:r>
              <a:rPr lang="en-GB" b="1" dirty="0" smtClean="0">
                <a:solidFill>
                  <a:schemeClr val="tx1">
                    <a:lumMod val="50000"/>
                    <a:lumOff val="50000"/>
                  </a:schemeClr>
                </a:solidFill>
              </a:rPr>
              <a:t>ontinue (2)</a:t>
            </a:r>
            <a:endParaRPr lang="en-GB" dirty="0"/>
          </a:p>
        </p:txBody>
      </p:sp>
      <p:pic>
        <p:nvPicPr>
          <p:cNvPr id="7" name="Picture 6">
            <a:extLst>
              <a:ext uri="{FF2B5EF4-FFF2-40B4-BE49-F238E27FC236}">
                <a16:creationId xmlns:a16="http://schemas.microsoft.com/office/drawing/2014/main" id="{CDDC47ED-9503-4B25-A41F-76E1E7E27FCF}"/>
              </a:ext>
            </a:extLst>
          </p:cNvPr>
          <p:cNvPicPr>
            <a:picLocks noChangeAspect="1"/>
          </p:cNvPicPr>
          <p:nvPr/>
        </p:nvPicPr>
        <p:blipFill>
          <a:blip r:embed="rId4"/>
          <a:stretch>
            <a:fillRect/>
          </a:stretch>
        </p:blipFill>
        <p:spPr>
          <a:xfrm>
            <a:off x="10027156" y="209550"/>
            <a:ext cx="1971758" cy="485387"/>
          </a:xfrm>
          <a:prstGeom prst="rect">
            <a:avLst/>
          </a:prstGeom>
        </p:spPr>
      </p:pic>
    </p:spTree>
    <p:extLst>
      <p:ext uri="{BB962C8B-B14F-4D97-AF65-F5344CB8AC3E}">
        <p14:creationId xmlns:p14="http://schemas.microsoft.com/office/powerpoint/2010/main" val="979153476"/>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38200" y="365125"/>
            <a:ext cx="10515600" cy="1325563"/>
          </a:xfrm>
        </p:spPr>
        <p:txBody>
          <a:bodyPr/>
          <a:lstStyle/>
          <a:p>
            <a:r>
              <a:rPr lang="en-GB" b="1" dirty="0">
                <a:solidFill>
                  <a:schemeClr val="tx1">
                    <a:lumMod val="50000"/>
                    <a:lumOff val="50000"/>
                  </a:schemeClr>
                </a:solidFill>
              </a:rPr>
              <a:t>Consent to C</a:t>
            </a:r>
            <a:r>
              <a:rPr lang="en-GB" b="1" dirty="0" smtClean="0">
                <a:solidFill>
                  <a:schemeClr val="tx1">
                    <a:lumMod val="50000"/>
                    <a:lumOff val="50000"/>
                  </a:schemeClr>
                </a:solidFill>
              </a:rPr>
              <a:t>ontinue (3)</a:t>
            </a:r>
            <a:endParaRPr lang="en-GB" dirty="0"/>
          </a:p>
        </p:txBody>
      </p:sp>
      <p:sp>
        <p:nvSpPr>
          <p:cNvPr id="3" name="Content Placeholder 2"/>
          <p:cNvSpPr>
            <a:spLocks noGrp="1"/>
          </p:cNvSpPr>
          <p:nvPr>
            <p:ph idx="1"/>
          </p:nvPr>
        </p:nvSpPr>
        <p:spPr/>
        <p:txBody>
          <a:bodyPr/>
          <a:lstStyle/>
          <a:p>
            <a:pPr>
              <a:defRPr/>
            </a:pPr>
            <a:r>
              <a:rPr lang="en-US" altLang="en-US" sz="3200" dirty="0"/>
              <a:t>Ask patients to fill out an EQ-5D-5L</a:t>
            </a:r>
          </a:p>
          <a:p>
            <a:pPr>
              <a:defRPr/>
            </a:pPr>
            <a:r>
              <a:rPr lang="en-US" altLang="en-US" sz="3200" dirty="0"/>
              <a:t>Give patients a health service use diary and explain this is for patients to note health service use for 6 months following hospital discharge</a:t>
            </a:r>
          </a:p>
          <a:p>
            <a:pPr>
              <a:defRPr/>
            </a:pPr>
            <a:r>
              <a:rPr lang="en-US" altLang="en-US" sz="3200" dirty="0"/>
              <a:t>If consent to continue is obtained patients can be entered into the SWAT; to be eligible for the SWAT:</a:t>
            </a:r>
          </a:p>
          <a:p>
            <a:pPr lvl="1">
              <a:defRPr/>
            </a:pPr>
            <a:r>
              <a:rPr lang="en-US" altLang="en-US" dirty="0"/>
              <a:t>Consent to continue</a:t>
            </a:r>
          </a:p>
          <a:p>
            <a:pPr lvl="1">
              <a:defRPr/>
            </a:pPr>
            <a:r>
              <a:rPr lang="en-US" altLang="en-US" dirty="0"/>
              <a:t>Date of hospital discharge</a:t>
            </a:r>
          </a:p>
          <a:p>
            <a:pPr lvl="1">
              <a:defRPr/>
            </a:pPr>
            <a:r>
              <a:rPr lang="en-US" altLang="en-US" b="1" dirty="0"/>
              <a:t>Follow-up by NICTU</a:t>
            </a:r>
          </a:p>
          <a:p>
            <a:pPr>
              <a:defRPr/>
            </a:pPr>
            <a:endParaRPr lang="en-GB" i="1" dirty="0"/>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381C65-8DCE-8648-A273-8AD102DBEA6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77</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9E204F4E-C79E-47E6-9822-395C813E1083}"/>
              </a:ext>
            </a:extLst>
          </p:cNvPr>
          <p:cNvPicPr>
            <a:picLocks noChangeAspect="1"/>
          </p:cNvPicPr>
          <p:nvPr/>
        </p:nvPicPr>
        <p:blipFill>
          <a:blip r:embed="rId2"/>
          <a:stretch>
            <a:fillRect/>
          </a:stretch>
        </p:blipFill>
        <p:spPr>
          <a:xfrm>
            <a:off x="10027156" y="209550"/>
            <a:ext cx="1971758" cy="485387"/>
          </a:xfrm>
          <a:prstGeom prst="rect">
            <a:avLst/>
          </a:prstGeom>
        </p:spPr>
      </p:pic>
    </p:spTree>
    <p:extLst>
      <p:ext uri="{BB962C8B-B14F-4D97-AF65-F5344CB8AC3E}">
        <p14:creationId xmlns:p14="http://schemas.microsoft.com/office/powerpoint/2010/main" val="463239409"/>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38200" y="365125"/>
            <a:ext cx="10515600" cy="1325563"/>
          </a:xfrm>
        </p:spPr>
        <p:txBody>
          <a:bodyPr/>
          <a:lstStyle/>
          <a:p>
            <a:r>
              <a:rPr lang="en-GB" b="1" dirty="0">
                <a:solidFill>
                  <a:schemeClr val="tx1">
                    <a:lumMod val="50000"/>
                    <a:lumOff val="50000"/>
                  </a:schemeClr>
                </a:solidFill>
              </a:rPr>
              <a:t>Time-critical data entry for SWAT</a:t>
            </a:r>
            <a:endParaRPr lang="en-GB" dirty="0"/>
          </a:p>
        </p:txBody>
      </p:sp>
      <p:sp>
        <p:nvSpPr>
          <p:cNvPr id="3" name="Content Placeholder 2"/>
          <p:cNvSpPr>
            <a:spLocks noGrp="1"/>
          </p:cNvSpPr>
          <p:nvPr>
            <p:ph idx="1"/>
          </p:nvPr>
        </p:nvSpPr>
        <p:spPr/>
        <p:txBody>
          <a:bodyPr/>
          <a:lstStyle/>
          <a:p>
            <a:pPr>
              <a:defRPr/>
            </a:pPr>
            <a:r>
              <a:rPr lang="en-US" altLang="en-US" sz="3200" dirty="0"/>
              <a:t>If randomised, SWAT patients will receive a ‘thank you card’ and </a:t>
            </a:r>
            <a:r>
              <a:rPr lang="en-US" altLang="en-US" sz="3200" b="1" dirty="0"/>
              <a:t>gift item </a:t>
            </a:r>
            <a:r>
              <a:rPr lang="en-US" altLang="en-US" sz="3200" dirty="0"/>
              <a:t>2 weeks following hospital discharge if information on eCRF:</a:t>
            </a:r>
          </a:p>
          <a:p>
            <a:pPr lvl="1">
              <a:defRPr/>
            </a:pPr>
            <a:r>
              <a:rPr lang="en-US" altLang="en-US" sz="2800" dirty="0"/>
              <a:t>Consent to continue</a:t>
            </a:r>
          </a:p>
          <a:p>
            <a:pPr lvl="1">
              <a:defRPr/>
            </a:pPr>
            <a:r>
              <a:rPr lang="en-US" altLang="en-US" sz="2800" dirty="0"/>
              <a:t>Date of hospital discharge (on average 2 weeks from ICU charge)</a:t>
            </a:r>
          </a:p>
          <a:p>
            <a:pPr marL="457200" lvl="1" indent="0">
              <a:buNone/>
              <a:defRPr/>
            </a:pPr>
            <a:endParaRPr lang="en-GB" dirty="0"/>
          </a:p>
        </p:txBody>
      </p:sp>
      <p:pic>
        <p:nvPicPr>
          <p:cNvPr id="4" name="Picture 3">
            <a:extLst>
              <a:ext uri="{FF2B5EF4-FFF2-40B4-BE49-F238E27FC236}">
                <a16:creationId xmlns:a16="http://schemas.microsoft.com/office/drawing/2014/main" id="{6F40359B-2BF1-4C2D-A3E5-516E6797BBFD}"/>
              </a:ext>
            </a:extLst>
          </p:cNvPr>
          <p:cNvPicPr>
            <a:picLocks noChangeAspect="1"/>
          </p:cNvPicPr>
          <p:nvPr/>
        </p:nvPicPr>
        <p:blipFill>
          <a:blip r:embed="rId2"/>
          <a:stretch>
            <a:fillRect/>
          </a:stretch>
        </p:blipFill>
        <p:spPr>
          <a:xfrm>
            <a:off x="10027156" y="209550"/>
            <a:ext cx="1971758" cy="485387"/>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91600" y="4168589"/>
            <a:ext cx="3200399" cy="2689411"/>
          </a:xfrm>
          <a:prstGeom prst="rect">
            <a:avLst/>
          </a:prstGeom>
        </p:spPr>
      </p:pic>
      <p:sp>
        <p:nvSpPr>
          <p:cNvPr id="6" name="TextBox 5"/>
          <p:cNvSpPr txBox="1"/>
          <p:nvPr/>
        </p:nvSpPr>
        <p:spPr>
          <a:xfrm>
            <a:off x="892628" y="4497631"/>
            <a:ext cx="7794172" cy="2031325"/>
          </a:xfrm>
          <a:prstGeom prst="rect">
            <a:avLst/>
          </a:prstGeom>
          <a:noFill/>
        </p:spPr>
        <p:txBody>
          <a:bodyPr wrap="square" rtlCol="0">
            <a:spAutoFit/>
          </a:bodyPr>
          <a:lstStyle/>
          <a:p>
            <a:pPr algn="just"/>
            <a:r>
              <a:rPr lang="en-US" altLang="en-US" sz="3600" b="1" dirty="0">
                <a:solidFill>
                  <a:srgbClr val="FF0000"/>
                </a:solidFill>
              </a:rPr>
              <a:t>Please follow-up MARCH patients post-ICU discharge, to assist data collection for study duration (6 months)</a:t>
            </a:r>
          </a:p>
          <a:p>
            <a:endParaRPr lang="en-GB" dirty="0"/>
          </a:p>
        </p:txBody>
      </p:sp>
      <p:sp>
        <p:nvSpPr>
          <p:cNvPr id="8" name="Slide Number Placeholder 7"/>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381C65-8DCE-8648-A273-8AD102DBEA6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3259944"/>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38200" y="365125"/>
            <a:ext cx="10515600" cy="1325563"/>
          </a:xfrm>
        </p:spPr>
        <p:txBody>
          <a:bodyPr/>
          <a:lstStyle/>
          <a:p>
            <a:r>
              <a:rPr lang="en-GB" b="1" dirty="0">
                <a:solidFill>
                  <a:schemeClr val="tx1">
                    <a:lumMod val="50000"/>
                    <a:lumOff val="50000"/>
                  </a:schemeClr>
                </a:solidFill>
              </a:rPr>
              <a:t>Study </a:t>
            </a:r>
            <a:r>
              <a:rPr lang="en-GB" b="1" dirty="0" smtClean="0">
                <a:solidFill>
                  <a:schemeClr val="tx1">
                    <a:lumMod val="50000"/>
                    <a:lumOff val="50000"/>
                  </a:schemeClr>
                </a:solidFill>
              </a:rPr>
              <a:t>Withdrawal </a:t>
            </a:r>
            <a:r>
              <a:rPr lang="en-GB" b="1" dirty="0">
                <a:solidFill>
                  <a:schemeClr val="tx1">
                    <a:lumMod val="50000"/>
                    <a:lumOff val="50000"/>
                  </a:schemeClr>
                </a:solidFill>
              </a:rPr>
              <a:t>(eCRF form)</a:t>
            </a:r>
            <a:endParaRPr lang="en-GB" dirty="0"/>
          </a:p>
        </p:txBody>
      </p:sp>
      <p:sp>
        <p:nvSpPr>
          <p:cNvPr id="3" name="Content Placeholder 2"/>
          <p:cNvSpPr>
            <a:spLocks noGrp="1"/>
          </p:cNvSpPr>
          <p:nvPr>
            <p:ph idx="1"/>
          </p:nvPr>
        </p:nvSpPr>
        <p:spPr/>
        <p:txBody>
          <a:bodyPr>
            <a:normAutofit lnSpcReduction="10000"/>
          </a:bodyPr>
          <a:lstStyle/>
          <a:p>
            <a:pPr>
              <a:defRPr/>
            </a:pPr>
            <a:r>
              <a:rPr lang="en-US" altLang="en-US" dirty="0"/>
              <a:t>If patient or Legal Representative asks to withdraw consent, the researcher will determine which elements of the trial are to be withdrawn including:</a:t>
            </a:r>
          </a:p>
          <a:p>
            <a:pPr lvl="1">
              <a:defRPr/>
            </a:pPr>
            <a:r>
              <a:rPr lang="en-US" altLang="en-US" sz="2800" dirty="0"/>
              <a:t>Mucoative administration (if ongoing)</a:t>
            </a:r>
          </a:p>
          <a:p>
            <a:pPr lvl="1">
              <a:defRPr/>
            </a:pPr>
            <a:r>
              <a:rPr lang="en-US" altLang="en-US" sz="2800" dirty="0"/>
              <a:t>Data collection during hospital admission/ following hospital discharge</a:t>
            </a:r>
          </a:p>
          <a:p>
            <a:pPr lvl="1">
              <a:defRPr/>
            </a:pPr>
            <a:r>
              <a:rPr lang="en-US" altLang="en-US" sz="2800" dirty="0"/>
              <a:t>Confirmation of vital status</a:t>
            </a:r>
          </a:p>
          <a:p>
            <a:pPr lvl="1">
              <a:defRPr/>
            </a:pPr>
            <a:r>
              <a:rPr lang="en-US" altLang="en-US" sz="2800" dirty="0"/>
              <a:t>Use of samples/ data collected to date</a:t>
            </a:r>
          </a:p>
          <a:p>
            <a:pPr>
              <a:defRPr/>
            </a:pPr>
            <a:r>
              <a:rPr lang="en-US" altLang="en-US" dirty="0"/>
              <a:t>In event of withdrawal of consent anonymised data until point of withdrawal will be included unless explicitly stated otherwise (likewise samples)</a:t>
            </a:r>
          </a:p>
        </p:txBody>
      </p:sp>
      <p:pic>
        <p:nvPicPr>
          <p:cNvPr id="4" name="Picture 3">
            <a:extLst>
              <a:ext uri="{FF2B5EF4-FFF2-40B4-BE49-F238E27FC236}">
                <a16:creationId xmlns:a16="http://schemas.microsoft.com/office/drawing/2014/main" id="{6F40359B-2BF1-4C2D-A3E5-516E6797BBFD}"/>
              </a:ext>
            </a:extLst>
          </p:cNvPr>
          <p:cNvPicPr>
            <a:picLocks noChangeAspect="1"/>
          </p:cNvPicPr>
          <p:nvPr/>
        </p:nvPicPr>
        <p:blipFill>
          <a:blip r:embed="rId2"/>
          <a:stretch>
            <a:fillRect/>
          </a:stretch>
        </p:blipFill>
        <p:spPr>
          <a:xfrm>
            <a:off x="10027156" y="209550"/>
            <a:ext cx="1971758" cy="485387"/>
          </a:xfrm>
          <a:prstGeom prst="rect">
            <a:avLst/>
          </a:prstGeom>
        </p:spPr>
      </p:pic>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381C65-8DCE-8648-A273-8AD102DBEA6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79</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015923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b="1" dirty="0">
                <a:solidFill>
                  <a:schemeClr val="tx1">
                    <a:lumMod val="50000"/>
                    <a:lumOff val="50000"/>
                  </a:schemeClr>
                </a:solidFill>
              </a:rPr>
              <a:t>Usual </a:t>
            </a:r>
            <a:r>
              <a:rPr lang="en-GB" b="1" dirty="0" smtClean="0">
                <a:solidFill>
                  <a:schemeClr val="tx1">
                    <a:lumMod val="50000"/>
                    <a:lumOff val="50000"/>
                  </a:schemeClr>
                </a:solidFill>
              </a:rPr>
              <a:t>Airway </a:t>
            </a:r>
            <a:r>
              <a:rPr lang="en-GB" b="1" dirty="0">
                <a:solidFill>
                  <a:schemeClr val="tx1">
                    <a:lumMod val="50000"/>
                    <a:lumOff val="50000"/>
                  </a:schemeClr>
                </a:solidFill>
              </a:rPr>
              <a:t>C</a:t>
            </a:r>
            <a:r>
              <a:rPr lang="en-GB" b="1" dirty="0" smtClean="0">
                <a:solidFill>
                  <a:schemeClr val="tx1">
                    <a:lumMod val="50000"/>
                    <a:lumOff val="50000"/>
                  </a:schemeClr>
                </a:solidFill>
              </a:rPr>
              <a:t>learance </a:t>
            </a:r>
            <a:r>
              <a:rPr lang="en-GB" b="1" dirty="0">
                <a:solidFill>
                  <a:schemeClr val="tx1">
                    <a:lumMod val="50000"/>
                    <a:lumOff val="50000"/>
                  </a:schemeClr>
                </a:solidFill>
              </a:rPr>
              <a:t>M</a:t>
            </a:r>
            <a:r>
              <a:rPr lang="en-GB" b="1" dirty="0" smtClean="0">
                <a:solidFill>
                  <a:schemeClr val="tx1">
                    <a:lumMod val="50000"/>
                    <a:lumOff val="50000"/>
                  </a:schemeClr>
                </a:solidFill>
              </a:rPr>
              <a:t>anagement</a:t>
            </a:r>
            <a:endParaRPr lang="en-GB" b="1" dirty="0">
              <a:solidFill>
                <a:schemeClr val="tx1">
                  <a:lumMod val="50000"/>
                  <a:lumOff val="50000"/>
                </a:schemeClr>
              </a:solidFill>
            </a:endParaRPr>
          </a:p>
        </p:txBody>
      </p:sp>
      <p:sp>
        <p:nvSpPr>
          <p:cNvPr id="12" name="Text Placeholder 11"/>
          <p:cNvSpPr>
            <a:spLocks noGrp="1"/>
          </p:cNvSpPr>
          <p:nvPr>
            <p:ph type="body" idx="1"/>
          </p:nvPr>
        </p:nvSpPr>
        <p:spPr>
          <a:solidFill>
            <a:srgbClr val="CDD3D5"/>
          </a:solidFill>
        </p:spPr>
        <p:txBody>
          <a:bodyPr/>
          <a:lstStyle/>
          <a:p>
            <a:r>
              <a:rPr lang="en-GB" sz="3200" dirty="0"/>
              <a:t>Key techniques</a:t>
            </a:r>
          </a:p>
        </p:txBody>
      </p:sp>
      <p:sp>
        <p:nvSpPr>
          <p:cNvPr id="10" name="Content Placeholder 9"/>
          <p:cNvSpPr>
            <a:spLocks noGrp="1"/>
          </p:cNvSpPr>
          <p:nvPr>
            <p:ph sz="half" idx="2"/>
          </p:nvPr>
        </p:nvSpPr>
        <p:spPr/>
        <p:txBody>
          <a:bodyPr/>
          <a:lstStyle/>
          <a:p>
            <a:r>
              <a:rPr lang="en-GB" sz="2600" dirty="0"/>
              <a:t>Suctioning</a:t>
            </a:r>
          </a:p>
          <a:p>
            <a:r>
              <a:rPr lang="en-GB" sz="2600" dirty="0"/>
              <a:t>Humidification</a:t>
            </a:r>
          </a:p>
          <a:p>
            <a:r>
              <a:rPr lang="en-GB" sz="2600" dirty="0"/>
              <a:t>Isotonic saline instillation</a:t>
            </a:r>
          </a:p>
          <a:p>
            <a:r>
              <a:rPr lang="en-GB" sz="2600" dirty="0"/>
              <a:t>Respiratory physiotherapy techniques</a:t>
            </a:r>
          </a:p>
          <a:p>
            <a:r>
              <a:rPr lang="en-GB" sz="2600" b="1" dirty="0">
                <a:solidFill>
                  <a:srgbClr val="FF0000"/>
                </a:solidFill>
              </a:rPr>
              <a:t>May be supplemented by mucoactives</a:t>
            </a:r>
            <a:endParaRPr lang="en-GB" b="1" dirty="0">
              <a:solidFill>
                <a:srgbClr val="FF0000"/>
              </a:solidFill>
            </a:endParaRPr>
          </a:p>
          <a:p>
            <a:endParaRPr lang="en-GB" dirty="0"/>
          </a:p>
        </p:txBody>
      </p:sp>
      <p:sp>
        <p:nvSpPr>
          <p:cNvPr id="13" name="Text Placeholder 12"/>
          <p:cNvSpPr>
            <a:spLocks noGrp="1"/>
          </p:cNvSpPr>
          <p:nvPr>
            <p:ph type="body" sz="quarter" idx="3"/>
          </p:nvPr>
        </p:nvSpPr>
        <p:spPr>
          <a:solidFill>
            <a:srgbClr val="CDD3D5"/>
          </a:solidFill>
        </p:spPr>
        <p:txBody>
          <a:bodyPr/>
          <a:lstStyle/>
          <a:p>
            <a:r>
              <a:rPr lang="en-GB" sz="3200" dirty="0"/>
              <a:t>Key features</a:t>
            </a:r>
          </a:p>
        </p:txBody>
      </p:sp>
      <p:sp>
        <p:nvSpPr>
          <p:cNvPr id="14" name="Content Placeholder 13"/>
          <p:cNvSpPr>
            <a:spLocks noGrp="1"/>
          </p:cNvSpPr>
          <p:nvPr>
            <p:ph sz="quarter" idx="4"/>
          </p:nvPr>
        </p:nvSpPr>
        <p:spPr>
          <a:xfrm>
            <a:off x="6172199" y="2505075"/>
            <a:ext cx="5357813" cy="3684588"/>
          </a:xfrm>
        </p:spPr>
        <p:txBody>
          <a:bodyPr>
            <a:normAutofit lnSpcReduction="10000"/>
          </a:bodyPr>
          <a:lstStyle/>
          <a:p>
            <a:r>
              <a:rPr lang="en-GB" sz="2600" dirty="0"/>
              <a:t>Patient-centred approach</a:t>
            </a:r>
          </a:p>
          <a:p>
            <a:r>
              <a:rPr lang="en-GB" sz="2600" dirty="0"/>
              <a:t>Individualised assessment to determine clinical need</a:t>
            </a:r>
          </a:p>
          <a:p>
            <a:r>
              <a:rPr lang="en-GB" sz="2600" dirty="0"/>
              <a:t>Tailored treatment</a:t>
            </a:r>
          </a:p>
          <a:p>
            <a:r>
              <a:rPr lang="en-GB" sz="2600" dirty="0"/>
              <a:t>Evaluation using objective and subjective markers</a:t>
            </a:r>
          </a:p>
          <a:p>
            <a:r>
              <a:rPr lang="en-GB" sz="2600" b="1" dirty="0">
                <a:solidFill>
                  <a:srgbClr val="FF0000"/>
                </a:solidFill>
              </a:rPr>
              <a:t>Mucoactives typically commenced for thick, difficult to clear, secretions</a:t>
            </a:r>
          </a:p>
          <a:p>
            <a:endParaRPr lang="en-GB" dirty="0"/>
          </a:p>
        </p:txBody>
      </p:sp>
      <p:sp>
        <p:nvSpPr>
          <p:cNvPr id="15" name="TextBox 14"/>
          <p:cNvSpPr txBox="1"/>
          <p:nvPr/>
        </p:nvSpPr>
        <p:spPr>
          <a:xfrm>
            <a:off x="8005010" y="6519446"/>
            <a:ext cx="5101390" cy="338554"/>
          </a:xfrm>
          <a:prstGeom prst="rect">
            <a:avLst/>
          </a:prstGeom>
          <a:noFill/>
        </p:spPr>
        <p:txBody>
          <a:bodyPr wrap="square" rtlCol="0">
            <a:spAutoFit/>
          </a:bodyPr>
          <a:lstStyle/>
          <a:p>
            <a:r>
              <a:rPr lang="en-GB" sz="1600" dirty="0"/>
              <a:t>Connolly et al, 2020, Physiotherapy, 108, 78-87</a:t>
            </a:r>
          </a:p>
        </p:txBody>
      </p:sp>
      <p:pic>
        <p:nvPicPr>
          <p:cNvPr id="8" name="Picture 7">
            <a:extLst>
              <a:ext uri="{FF2B5EF4-FFF2-40B4-BE49-F238E27FC236}">
                <a16:creationId xmlns:a16="http://schemas.microsoft.com/office/drawing/2014/main" id="{7B9E9464-BD2B-4673-BC5B-93B788AC516C}"/>
              </a:ext>
            </a:extLst>
          </p:cNvPr>
          <p:cNvPicPr>
            <a:picLocks noChangeAspect="1"/>
          </p:cNvPicPr>
          <p:nvPr/>
        </p:nvPicPr>
        <p:blipFill>
          <a:blip r:embed="rId2"/>
          <a:stretch>
            <a:fillRect/>
          </a:stretch>
        </p:blipFill>
        <p:spPr>
          <a:xfrm>
            <a:off x="10027156" y="209550"/>
            <a:ext cx="1971758" cy="485387"/>
          </a:xfrm>
          <a:prstGeom prst="rect">
            <a:avLst/>
          </a:prstGeom>
        </p:spPr>
      </p:pic>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54DE9B-42A2-394F-9DB7-AB7AFE84FD3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11" name="TextBox 10"/>
          <p:cNvSpPr txBox="1"/>
          <p:nvPr/>
        </p:nvSpPr>
        <p:spPr>
          <a:xfrm>
            <a:off x="0" y="6488668"/>
            <a:ext cx="4955822" cy="307777"/>
          </a:xfrm>
          <a:prstGeom prst="rect">
            <a:avLst/>
          </a:prstGeom>
          <a:noFill/>
        </p:spPr>
        <p:txBody>
          <a:bodyPr wrap="square" rtlCol="0">
            <a:spAutoFit/>
          </a:bodyPr>
          <a:lstStyle/>
          <a:p>
            <a:r>
              <a:rPr lang="en-GB" sz="1400" dirty="0"/>
              <a:t>MARCH Site Initiation Visit Slides </a:t>
            </a:r>
            <a:r>
              <a:rPr lang="en-GB" sz="1400" dirty="0" smtClean="0"/>
              <a:t>V6.0 08/02/2022</a:t>
            </a:r>
            <a:endParaRPr lang="en-GB" sz="1400" dirty="0"/>
          </a:p>
        </p:txBody>
      </p:sp>
    </p:spTree>
    <p:extLst>
      <p:ext uri="{BB962C8B-B14F-4D97-AF65-F5344CB8AC3E}">
        <p14:creationId xmlns:p14="http://schemas.microsoft.com/office/powerpoint/2010/main" val="3273763233"/>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75167" y="4271471"/>
            <a:ext cx="9144000" cy="956352"/>
          </a:xfrm>
        </p:spPr>
        <p:txBody>
          <a:bodyPr>
            <a:normAutofit fontScale="90000"/>
          </a:bodyPr>
          <a:lstStyle/>
          <a:p>
            <a:r>
              <a:rPr lang="en-GB" b="1" dirty="0">
                <a:solidFill>
                  <a:schemeClr val="bg2">
                    <a:lumMod val="50000"/>
                  </a:schemeClr>
                </a:solidFill>
              </a:rPr>
              <a:t>Recording and Reporting of Adverse Events (TM03)</a:t>
            </a:r>
          </a:p>
        </p:txBody>
      </p:sp>
      <p:pic>
        <p:nvPicPr>
          <p:cNvPr id="4" name="Picture 3">
            <a:extLst>
              <a:ext uri="{FF2B5EF4-FFF2-40B4-BE49-F238E27FC236}">
                <a16:creationId xmlns:a16="http://schemas.microsoft.com/office/drawing/2014/main" id="{10A5F02D-7579-423C-B2FB-E984AC0C3218}"/>
              </a:ext>
            </a:extLst>
          </p:cNvPr>
          <p:cNvPicPr>
            <a:picLocks noChangeAspect="1"/>
          </p:cNvPicPr>
          <p:nvPr/>
        </p:nvPicPr>
        <p:blipFill>
          <a:blip r:embed="rId3"/>
          <a:stretch>
            <a:fillRect/>
          </a:stretch>
        </p:blipFill>
        <p:spPr>
          <a:xfrm>
            <a:off x="2911702" y="1602465"/>
            <a:ext cx="6368596" cy="1567755"/>
          </a:xfrm>
          <a:prstGeom prst="rect">
            <a:avLst/>
          </a:prstGeom>
        </p:spPr>
      </p:pic>
    </p:spTree>
    <p:extLst>
      <p:ext uri="{BB962C8B-B14F-4D97-AF65-F5344CB8AC3E}">
        <p14:creationId xmlns:p14="http://schemas.microsoft.com/office/powerpoint/2010/main" val="335709020"/>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97435" y="461768"/>
            <a:ext cx="10515600" cy="1325563"/>
          </a:xfrm>
        </p:spPr>
        <p:txBody>
          <a:bodyPr/>
          <a:lstStyle/>
          <a:p>
            <a:r>
              <a:rPr lang="en-GB" b="1" dirty="0">
                <a:solidFill>
                  <a:schemeClr val="tx1">
                    <a:lumMod val="50000"/>
                    <a:lumOff val="50000"/>
                  </a:schemeClr>
                </a:solidFill>
              </a:rPr>
              <a:t>Recording and Reporting of Adverse Events TM03 (1)</a:t>
            </a:r>
            <a:endParaRPr lang="en-GB" dirty="0"/>
          </a:p>
        </p:txBody>
      </p:sp>
      <p:sp>
        <p:nvSpPr>
          <p:cNvPr id="3" name="Content Placeholder 2"/>
          <p:cNvSpPr>
            <a:spLocks noGrp="1"/>
          </p:cNvSpPr>
          <p:nvPr>
            <p:ph idx="1"/>
          </p:nvPr>
        </p:nvSpPr>
        <p:spPr>
          <a:xfrm>
            <a:off x="664778" y="1789113"/>
            <a:ext cx="11159359" cy="4351338"/>
          </a:xfrm>
        </p:spPr>
        <p:txBody>
          <a:bodyPr>
            <a:normAutofit/>
          </a:bodyPr>
          <a:lstStyle/>
          <a:p>
            <a:pPr>
              <a:spcAft>
                <a:spcPts val="600"/>
              </a:spcAft>
            </a:pPr>
            <a:r>
              <a:rPr lang="en-GB" dirty="0"/>
              <a:t>It is expected that many of the participants will experience adverse events (AEs) and serious adverse events (SAEs) </a:t>
            </a:r>
          </a:p>
          <a:p>
            <a:pPr>
              <a:spcAft>
                <a:spcPts val="600"/>
              </a:spcAft>
            </a:pPr>
            <a:r>
              <a:rPr lang="en-GB" dirty="0"/>
              <a:t>Events that are expected in this population do not need to be reported as adverse events (AEs). E.g. death, agitation, delirium, organ failure and nosocomial infections</a:t>
            </a:r>
          </a:p>
          <a:p>
            <a:pPr>
              <a:spcAft>
                <a:spcPts val="600"/>
              </a:spcAft>
            </a:pPr>
            <a:r>
              <a:rPr lang="en-GB" dirty="0"/>
              <a:t>Events that are collected as safety outcomes for the MARCH study do not need to be reported as AEs, including clinically important upper GI bleeding, bronchoconstriction, ventilator or circuit dysfunction with clinical deterioration, and hypoxaemia during nebulisation </a:t>
            </a:r>
            <a:r>
              <a:rPr lang="en-US" altLang="en-US" dirty="0"/>
              <a:t> </a:t>
            </a:r>
          </a:p>
          <a:p>
            <a:pPr marL="0" indent="0">
              <a:spcAft>
                <a:spcPts val="600"/>
              </a:spcAft>
              <a:buNone/>
              <a:defRPr/>
            </a:pPr>
            <a:endParaRPr lang="en-US" altLang="en-US" dirty="0"/>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381C65-8DCE-8648-A273-8AD102DBEA6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81</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EEF2556C-4AE7-4EDE-883D-63EECCFECB46}"/>
              </a:ext>
            </a:extLst>
          </p:cNvPr>
          <p:cNvPicPr>
            <a:picLocks noChangeAspect="1"/>
          </p:cNvPicPr>
          <p:nvPr/>
        </p:nvPicPr>
        <p:blipFill>
          <a:blip r:embed="rId2"/>
          <a:stretch>
            <a:fillRect/>
          </a:stretch>
        </p:blipFill>
        <p:spPr>
          <a:xfrm>
            <a:off x="10027156" y="209550"/>
            <a:ext cx="1971758" cy="485387"/>
          </a:xfrm>
          <a:prstGeom prst="rect">
            <a:avLst/>
          </a:prstGeom>
        </p:spPr>
      </p:pic>
    </p:spTree>
    <p:extLst>
      <p:ext uri="{BB962C8B-B14F-4D97-AF65-F5344CB8AC3E}">
        <p14:creationId xmlns:p14="http://schemas.microsoft.com/office/powerpoint/2010/main" val="3491205372"/>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97435" y="452243"/>
            <a:ext cx="10515600" cy="1325563"/>
          </a:xfrm>
        </p:spPr>
        <p:txBody>
          <a:bodyPr/>
          <a:lstStyle/>
          <a:p>
            <a:r>
              <a:rPr lang="en-GB" b="1" dirty="0">
                <a:solidFill>
                  <a:schemeClr val="tx1">
                    <a:lumMod val="50000"/>
                    <a:lumOff val="50000"/>
                  </a:schemeClr>
                </a:solidFill>
              </a:rPr>
              <a:t>Recording and Reporting of Adverse Events TM03 (2)</a:t>
            </a:r>
            <a:endParaRPr lang="en-GB" dirty="0"/>
          </a:p>
        </p:txBody>
      </p:sp>
      <p:sp>
        <p:nvSpPr>
          <p:cNvPr id="3" name="Content Placeholder 2"/>
          <p:cNvSpPr>
            <a:spLocks noGrp="1"/>
          </p:cNvSpPr>
          <p:nvPr>
            <p:ph idx="1"/>
          </p:nvPr>
        </p:nvSpPr>
        <p:spPr>
          <a:xfrm>
            <a:off x="664778" y="1789113"/>
            <a:ext cx="11159359" cy="4351338"/>
          </a:xfrm>
        </p:spPr>
        <p:txBody>
          <a:bodyPr>
            <a:normAutofit lnSpcReduction="10000"/>
          </a:bodyPr>
          <a:lstStyle/>
          <a:p>
            <a:pPr>
              <a:defRPr/>
            </a:pPr>
            <a:r>
              <a:rPr lang="en-GB" sz="3200" dirty="0"/>
              <a:t>Responsibility for recording and reporting of AEs/SAEs/SARs/SUSARs – PI or medically qualified designee on delegation log</a:t>
            </a:r>
          </a:p>
          <a:p>
            <a:pPr>
              <a:defRPr/>
            </a:pPr>
            <a:r>
              <a:rPr lang="en-GB" sz="3200" dirty="0"/>
              <a:t>Assessed for seriousness, causality, severity and expectedness</a:t>
            </a:r>
          </a:p>
          <a:p>
            <a:pPr lvl="1">
              <a:defRPr/>
            </a:pPr>
            <a:r>
              <a:rPr lang="en-GB" sz="2800" dirty="0"/>
              <a:t>Protocol</a:t>
            </a:r>
          </a:p>
          <a:p>
            <a:pPr lvl="1">
              <a:defRPr/>
            </a:pPr>
            <a:r>
              <a:rPr lang="en-GB" sz="2800" i="1" dirty="0"/>
              <a:t>Reference safety information </a:t>
            </a:r>
          </a:p>
          <a:p>
            <a:pPr lvl="2">
              <a:defRPr/>
            </a:pPr>
            <a:r>
              <a:rPr lang="en-GB" dirty="0"/>
              <a:t>Carbocisteine - Section 4.8 of SPC for </a:t>
            </a:r>
            <a:r>
              <a:rPr lang="en-GB" b="1" dirty="0"/>
              <a:t>Mucodyne 375mg capsules </a:t>
            </a:r>
            <a:r>
              <a:rPr lang="en-GB" dirty="0"/>
              <a:t>(date 18/03/2021)</a:t>
            </a:r>
          </a:p>
          <a:p>
            <a:pPr lvl="2">
              <a:lnSpc>
                <a:spcPct val="100000"/>
              </a:lnSpc>
              <a:spcBef>
                <a:spcPts val="600"/>
              </a:spcBef>
              <a:spcAft>
                <a:spcPts val="600"/>
              </a:spcAft>
            </a:pPr>
            <a:r>
              <a:rPr lang="en-GB" dirty="0"/>
              <a:t>Hypertonic saline – Side effects as listed in </a:t>
            </a:r>
            <a:r>
              <a:rPr lang="en-GB" b="1" dirty="0"/>
              <a:t>Mucoclear 6%</a:t>
            </a:r>
            <a:r>
              <a:rPr lang="en-GB" dirty="0"/>
              <a:t> inhalation solution Product Instructions for Use Leaflet or PIL (as of 31/07/2018)</a:t>
            </a:r>
          </a:p>
          <a:p>
            <a:pPr lvl="1">
              <a:defRPr/>
            </a:pPr>
            <a:r>
              <a:rPr lang="en-GB" sz="2800" dirty="0"/>
              <a:t>SOP TM03 – recording and reporting AEs</a:t>
            </a:r>
          </a:p>
          <a:p>
            <a:pPr>
              <a:spcAft>
                <a:spcPts val="600"/>
              </a:spcAft>
              <a:defRPr/>
            </a:pPr>
            <a:endParaRPr lang="en-US" altLang="en-US" dirty="0"/>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381C65-8DCE-8648-A273-8AD102DBEA6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EEF2556C-4AE7-4EDE-883D-63EECCFECB46}"/>
              </a:ext>
            </a:extLst>
          </p:cNvPr>
          <p:cNvPicPr>
            <a:picLocks noChangeAspect="1"/>
          </p:cNvPicPr>
          <p:nvPr/>
        </p:nvPicPr>
        <p:blipFill>
          <a:blip r:embed="rId2"/>
          <a:stretch>
            <a:fillRect/>
          </a:stretch>
        </p:blipFill>
        <p:spPr>
          <a:xfrm>
            <a:off x="10027156" y="209550"/>
            <a:ext cx="1971758" cy="485387"/>
          </a:xfrm>
          <a:prstGeom prst="rect">
            <a:avLst/>
          </a:prstGeom>
        </p:spPr>
      </p:pic>
    </p:spTree>
    <p:extLst>
      <p:ext uri="{BB962C8B-B14F-4D97-AF65-F5344CB8AC3E}">
        <p14:creationId xmlns:p14="http://schemas.microsoft.com/office/powerpoint/2010/main" val="2393763005"/>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462837" y="2001919"/>
            <a:ext cx="5962650" cy="3811588"/>
          </a:xfrm>
        </p:spPr>
        <p:txBody>
          <a:bodyPr/>
          <a:lstStyle/>
          <a:p>
            <a:pPr marL="457200" indent="-457200">
              <a:spcAft>
                <a:spcPts val="600"/>
              </a:spcAft>
              <a:buFont typeface="Arial" panose="020B0604020202020204" pitchFamily="34" charset="0"/>
              <a:buChar char="•"/>
            </a:pPr>
            <a:r>
              <a:rPr lang="en-GB" sz="2800" dirty="0"/>
              <a:t>Only SAEs related to the mucoactive should be reported</a:t>
            </a:r>
          </a:p>
          <a:p>
            <a:pPr marL="914400" lvl="1" indent="-457200">
              <a:spcAft>
                <a:spcPts val="600"/>
              </a:spcAft>
              <a:buFont typeface="Arial" panose="020B0604020202020204" pitchFamily="34" charset="0"/>
              <a:buChar char="•"/>
            </a:pPr>
            <a:r>
              <a:rPr lang="en-GB" sz="2600" dirty="0"/>
              <a:t>Serious Adverse Reaction (SAR)</a:t>
            </a:r>
          </a:p>
          <a:p>
            <a:pPr marL="457200" indent="-457200">
              <a:spcAft>
                <a:spcPts val="600"/>
              </a:spcAft>
              <a:buFont typeface="Arial" panose="020B0604020202020204" pitchFamily="34" charset="0"/>
              <a:buChar char="•"/>
            </a:pPr>
            <a:r>
              <a:rPr lang="en-GB" sz="2800" dirty="0"/>
              <a:t>Use SAE Reporting Form</a:t>
            </a:r>
            <a:endParaRPr lang="en-US" altLang="en-US" sz="2800" dirty="0"/>
          </a:p>
          <a:p>
            <a:pPr marL="457200" indent="-457200">
              <a:spcAft>
                <a:spcPts val="600"/>
              </a:spcAft>
              <a:buFont typeface="Arial" panose="020B0604020202020204" pitchFamily="34" charset="0"/>
              <a:buChar char="•"/>
            </a:pPr>
            <a:r>
              <a:rPr lang="en-GB" sz="2800" dirty="0"/>
              <a:t>SAE will be defined as related to the mucoactive if assessed as being possibly, probably or definitely related to the </a:t>
            </a:r>
            <a:r>
              <a:rPr lang="en-GB" sz="2800" dirty="0" err="1"/>
              <a:t>mucoactive</a:t>
            </a:r>
            <a:endParaRPr lang="en-GB" sz="2800" dirty="0"/>
          </a:p>
          <a:p>
            <a:pPr>
              <a:defRPr/>
            </a:pPr>
            <a:endParaRPr lang="en-US" altLang="en-US" dirty="0"/>
          </a:p>
          <a:p>
            <a:endParaRPr lang="en-GB" dirty="0"/>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24360A-884D-4E4A-9A15-E4AFE8973E4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83</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7" name="Picture Placeholder 6"/>
          <p:cNvPicPr>
            <a:picLocks noGrp="1" noChangeAspect="1"/>
          </p:cNvPicPr>
          <p:nvPr>
            <p:ph type="pic" idx="1"/>
          </p:nvPr>
        </p:nvPicPr>
        <p:blipFill>
          <a:blip r:embed="rId2"/>
          <a:srcRect t="7086" b="7086"/>
          <a:stretch>
            <a:fillRect/>
          </a:stretch>
        </p:blipFill>
        <p:spPr>
          <a:xfrm>
            <a:off x="6677608" y="1689315"/>
            <a:ext cx="5499194" cy="4342213"/>
          </a:xfrm>
          <a:prstGeom prst="rect">
            <a:avLst/>
          </a:prstGeom>
        </p:spPr>
      </p:pic>
      <p:pic>
        <p:nvPicPr>
          <p:cNvPr id="9" name="Picture 8">
            <a:extLst>
              <a:ext uri="{FF2B5EF4-FFF2-40B4-BE49-F238E27FC236}">
                <a16:creationId xmlns:a16="http://schemas.microsoft.com/office/drawing/2014/main" id="{30CDCB39-7B5A-4B57-BC36-C3ADA1AAB862}"/>
              </a:ext>
            </a:extLst>
          </p:cNvPr>
          <p:cNvPicPr>
            <a:picLocks noChangeAspect="1"/>
          </p:cNvPicPr>
          <p:nvPr/>
        </p:nvPicPr>
        <p:blipFill>
          <a:blip r:embed="rId3"/>
          <a:stretch>
            <a:fillRect/>
          </a:stretch>
        </p:blipFill>
        <p:spPr>
          <a:xfrm>
            <a:off x="10027156" y="209550"/>
            <a:ext cx="1971758" cy="485387"/>
          </a:xfrm>
          <a:prstGeom prst="rect">
            <a:avLst/>
          </a:prstGeom>
        </p:spPr>
      </p:pic>
      <p:sp>
        <p:nvSpPr>
          <p:cNvPr id="8" name="Title 1">
            <a:extLst>
              <a:ext uri="{FF2B5EF4-FFF2-40B4-BE49-F238E27FC236}">
                <a16:creationId xmlns:a16="http://schemas.microsoft.com/office/drawing/2014/main" id="{63A1E89A-4987-4205-ADDA-E95C98CEB1AC}"/>
              </a:ext>
            </a:extLst>
          </p:cNvPr>
          <p:cNvSpPr txBox="1">
            <a:spLocks/>
          </p:cNvSpPr>
          <p:nvPr/>
        </p:nvSpPr>
        <p:spPr>
          <a:xfrm>
            <a:off x="497435" y="45224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chemeClr val="tx1">
                    <a:lumMod val="50000"/>
                    <a:lumOff val="50000"/>
                  </a:schemeClr>
                </a:solidFill>
              </a:rPr>
              <a:t>Recording and Reporting of Adverse Events TM03 (3)</a:t>
            </a:r>
            <a:endParaRPr lang="en-GB" dirty="0"/>
          </a:p>
        </p:txBody>
      </p:sp>
      <p:sp>
        <p:nvSpPr>
          <p:cNvPr id="10" name="TextBox 9"/>
          <p:cNvSpPr txBox="1"/>
          <p:nvPr/>
        </p:nvSpPr>
        <p:spPr>
          <a:xfrm>
            <a:off x="0" y="6488668"/>
            <a:ext cx="4955822" cy="307777"/>
          </a:xfrm>
          <a:prstGeom prst="rect">
            <a:avLst/>
          </a:prstGeom>
          <a:noFill/>
        </p:spPr>
        <p:txBody>
          <a:bodyPr wrap="square" rtlCol="0">
            <a:spAutoFit/>
          </a:bodyPr>
          <a:lstStyle/>
          <a:p>
            <a:r>
              <a:rPr lang="en-GB" sz="1400" dirty="0"/>
              <a:t>MARCH Site Initiation Visit Slides </a:t>
            </a:r>
            <a:r>
              <a:rPr lang="en-GB" sz="1400" dirty="0" smtClean="0"/>
              <a:t>V5.0 02/12/2021</a:t>
            </a:r>
            <a:endParaRPr lang="en-GB" sz="1400" dirty="0"/>
          </a:p>
        </p:txBody>
      </p:sp>
    </p:spTree>
    <p:extLst>
      <p:ext uri="{BB962C8B-B14F-4D97-AF65-F5344CB8AC3E}">
        <p14:creationId xmlns:p14="http://schemas.microsoft.com/office/powerpoint/2010/main" val="359241061"/>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5714" y="1870189"/>
            <a:ext cx="11353800" cy="4351338"/>
          </a:xfrm>
        </p:spPr>
        <p:txBody>
          <a:bodyPr/>
          <a:lstStyle/>
          <a:p>
            <a:pPr marL="0" indent="0">
              <a:buNone/>
              <a:defRPr/>
            </a:pPr>
            <a:r>
              <a:rPr lang="en-GB" dirty="0"/>
              <a:t>The PI or designee should make an </a:t>
            </a:r>
            <a:r>
              <a:rPr lang="en-GB" b="1" dirty="0"/>
              <a:t>assessment of causality</a:t>
            </a:r>
            <a:r>
              <a:rPr lang="en-GB" dirty="0"/>
              <a:t>, i.e. the extent to which it is believed that the event may be related to the mucoactive:</a:t>
            </a:r>
          </a:p>
          <a:p>
            <a:pPr>
              <a:spcAft>
                <a:spcPts val="600"/>
              </a:spcAft>
              <a:defRPr/>
            </a:pPr>
            <a:endParaRPr lang="en-US" altLang="en-US" dirty="0"/>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381C65-8DCE-8648-A273-8AD102DBEA6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84</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graphicFrame>
        <p:nvGraphicFramePr>
          <p:cNvPr id="8" name="Table 7"/>
          <p:cNvGraphicFramePr>
            <a:graphicFrameLocks noGrp="1"/>
          </p:cNvGraphicFramePr>
          <p:nvPr/>
        </p:nvGraphicFramePr>
        <p:xfrm>
          <a:off x="365714" y="2685793"/>
          <a:ext cx="11772900" cy="3872653"/>
        </p:xfrm>
        <a:graphic>
          <a:graphicData uri="http://schemas.openxmlformats.org/drawingml/2006/table">
            <a:tbl>
              <a:tblPr firstRow="1" bandRow="1">
                <a:tableStyleId>{5C22544A-7EE6-4342-B048-85BDC9FD1C3A}</a:tableStyleId>
              </a:tblPr>
              <a:tblGrid>
                <a:gridCol w="1581150">
                  <a:extLst>
                    <a:ext uri="{9D8B030D-6E8A-4147-A177-3AD203B41FA5}">
                      <a16:colId xmlns:a16="http://schemas.microsoft.com/office/drawing/2014/main" val="3907424824"/>
                    </a:ext>
                  </a:extLst>
                </a:gridCol>
                <a:gridCol w="10191750">
                  <a:extLst>
                    <a:ext uri="{9D8B030D-6E8A-4147-A177-3AD203B41FA5}">
                      <a16:colId xmlns:a16="http://schemas.microsoft.com/office/drawing/2014/main" val="4004389940"/>
                    </a:ext>
                  </a:extLst>
                </a:gridCol>
              </a:tblGrid>
              <a:tr h="281093">
                <a:tc>
                  <a:txBody>
                    <a:bodyPr/>
                    <a:lstStyle/>
                    <a:p>
                      <a:r>
                        <a:rPr lang="en-GB" dirty="0"/>
                        <a:t>Category</a:t>
                      </a:r>
                    </a:p>
                  </a:txBody>
                  <a:tcPr>
                    <a:solidFill>
                      <a:srgbClr val="87A9A3"/>
                    </a:solidFill>
                  </a:tcPr>
                </a:tc>
                <a:tc>
                  <a:txBody>
                    <a:bodyPr/>
                    <a:lstStyle/>
                    <a:p>
                      <a:r>
                        <a:rPr lang="en-GB" dirty="0"/>
                        <a:t>Definition</a:t>
                      </a:r>
                      <a:endParaRPr lang="en-GB" dirty="0">
                        <a:solidFill>
                          <a:srgbClr val="87A9A3"/>
                        </a:solidFill>
                      </a:endParaRPr>
                    </a:p>
                  </a:txBody>
                  <a:tcPr>
                    <a:solidFill>
                      <a:srgbClr val="87A9A3"/>
                    </a:solidFill>
                  </a:tcPr>
                </a:tc>
                <a:extLst>
                  <a:ext uri="{0D108BD9-81ED-4DB2-BD59-A6C34878D82A}">
                    <a16:rowId xmlns:a16="http://schemas.microsoft.com/office/drawing/2014/main" val="3657702724"/>
                  </a:ext>
                </a:extLst>
              </a:tr>
              <a:tr h="491913">
                <a:tc>
                  <a:txBody>
                    <a:bodyPr/>
                    <a:lstStyle/>
                    <a:p>
                      <a:r>
                        <a:rPr lang="en-GB" sz="1600" dirty="0"/>
                        <a:t>Definitely*</a:t>
                      </a:r>
                    </a:p>
                  </a:txBody>
                  <a:tcPr>
                    <a:solidFill>
                      <a:srgbClr val="E7E6E6"/>
                    </a:solidFill>
                  </a:tcPr>
                </a:tc>
                <a:tc>
                  <a:txBody>
                    <a:bodyPr/>
                    <a:lstStyle/>
                    <a:p>
                      <a:r>
                        <a:rPr lang="en-GB" sz="1600" dirty="0"/>
                        <a:t>Temporal relationship of the onset, relative to administration of the product, is reasonable and there</a:t>
                      </a:r>
                      <a:r>
                        <a:rPr lang="en-GB" sz="1600" baseline="0" dirty="0"/>
                        <a:t> is no other cause to explain the event, or a re-challenge (if feasible) is possible</a:t>
                      </a:r>
                      <a:endParaRPr lang="en-GB" sz="1600" dirty="0"/>
                    </a:p>
                  </a:txBody>
                  <a:tcPr>
                    <a:solidFill>
                      <a:srgbClr val="E7E6E6"/>
                    </a:solidFill>
                  </a:tcPr>
                </a:tc>
                <a:extLst>
                  <a:ext uri="{0D108BD9-81ED-4DB2-BD59-A6C34878D82A}">
                    <a16:rowId xmlns:a16="http://schemas.microsoft.com/office/drawing/2014/main" val="2275316506"/>
                  </a:ext>
                </a:extLst>
              </a:tr>
              <a:tr h="702733">
                <a:tc>
                  <a:txBody>
                    <a:bodyPr/>
                    <a:lstStyle/>
                    <a:p>
                      <a:r>
                        <a:rPr lang="en-GB" sz="1600" dirty="0"/>
                        <a:t>Probably*</a:t>
                      </a:r>
                    </a:p>
                  </a:txBody>
                  <a:tcPr>
                    <a:solidFill>
                      <a:srgbClr val="D0CECE"/>
                    </a:solidFill>
                  </a:tcPr>
                </a:tc>
                <a:tc>
                  <a:txBody>
                    <a:bodyPr/>
                    <a:lstStyle/>
                    <a:p>
                      <a:r>
                        <a:rPr lang="en-GB" sz="1600" dirty="0"/>
                        <a:t>Temporal relationship of the onset of the event, relative to the administration of the product, is reasonable and the event is more likely explained</a:t>
                      </a:r>
                      <a:r>
                        <a:rPr lang="en-GB" sz="1600" baseline="0" dirty="0"/>
                        <a:t> by the product than any other cause.</a:t>
                      </a:r>
                      <a:endParaRPr lang="en-GB" sz="1600" dirty="0"/>
                    </a:p>
                  </a:txBody>
                  <a:tcPr>
                    <a:solidFill>
                      <a:srgbClr val="D0CECE"/>
                    </a:solidFill>
                  </a:tcPr>
                </a:tc>
                <a:extLst>
                  <a:ext uri="{0D108BD9-81ED-4DB2-BD59-A6C34878D82A}">
                    <a16:rowId xmlns:a16="http://schemas.microsoft.com/office/drawing/2014/main" val="1079004734"/>
                  </a:ext>
                </a:extLst>
              </a:tr>
              <a:tr h="491913">
                <a:tc>
                  <a:txBody>
                    <a:bodyPr/>
                    <a:lstStyle/>
                    <a:p>
                      <a:r>
                        <a:rPr lang="en-GB" sz="1600" dirty="0"/>
                        <a:t>Possibly*</a:t>
                      </a:r>
                    </a:p>
                  </a:txBody>
                  <a:tcPr>
                    <a:solidFill>
                      <a:srgbClr val="E7E6E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i="0" u="none" strike="noStrike" kern="1200" baseline="0" dirty="0">
                          <a:solidFill>
                            <a:schemeClr val="dk1"/>
                          </a:solidFill>
                          <a:latin typeface="+mn-lt"/>
                          <a:ea typeface="+mn-ea"/>
                          <a:cs typeface="+mn-cs"/>
                        </a:rPr>
                        <a:t>Temporal relationship of the onset of the event, relative to administration of the product, is reasonable but the event could have been due to another, equally likely cause. 	</a:t>
                      </a:r>
                      <a:endParaRPr lang="en-GB" sz="1600" dirty="0"/>
                    </a:p>
                  </a:txBody>
                  <a:tcPr>
                    <a:solidFill>
                      <a:srgbClr val="E7E6E6"/>
                    </a:solidFill>
                  </a:tcPr>
                </a:tc>
                <a:extLst>
                  <a:ext uri="{0D108BD9-81ED-4DB2-BD59-A6C34878D82A}">
                    <a16:rowId xmlns:a16="http://schemas.microsoft.com/office/drawing/2014/main" val="2739640974"/>
                  </a:ext>
                </a:extLst>
              </a:tr>
              <a:tr h="702733">
                <a:tc>
                  <a:txBody>
                    <a:bodyPr/>
                    <a:lstStyle/>
                    <a:p>
                      <a:r>
                        <a:rPr lang="en-GB" sz="1600" dirty="0"/>
                        <a:t>Unlikely</a:t>
                      </a:r>
                    </a:p>
                  </a:txBody>
                  <a:tcPr>
                    <a:solidFill>
                      <a:srgbClr val="D0CECE"/>
                    </a:solidFill>
                  </a:tcPr>
                </a:tc>
                <a:tc>
                  <a:txBody>
                    <a:bodyPr/>
                    <a:lstStyle/>
                    <a:p>
                      <a:r>
                        <a:rPr lang="en-GB" sz="1600" b="0" i="0" u="none" strike="noStrike" kern="1200" baseline="0" dirty="0">
                          <a:solidFill>
                            <a:schemeClr val="dk1"/>
                          </a:solidFill>
                          <a:latin typeface="+mn-lt"/>
                          <a:ea typeface="+mn-ea"/>
                          <a:cs typeface="+mn-cs"/>
                        </a:rPr>
                        <a:t>Temporal relationship of the onset of the event, relative to administration of the product, is likely to have another cause which can by itself explain the occurrence of the event. 	</a:t>
                      </a:r>
                    </a:p>
                    <a:p>
                      <a:r>
                        <a:rPr lang="en-GB" sz="1600" b="0" i="0" u="none" strike="noStrike" kern="1200" baseline="0" dirty="0">
                          <a:solidFill>
                            <a:schemeClr val="dk1"/>
                          </a:solidFill>
                          <a:latin typeface="+mn-lt"/>
                          <a:ea typeface="+mn-ea"/>
                          <a:cs typeface="+mn-cs"/>
                        </a:rPr>
                        <a:t>Not Related 	</a:t>
                      </a:r>
                      <a:endParaRPr lang="en-GB" sz="1600" dirty="0"/>
                    </a:p>
                  </a:txBody>
                  <a:tcPr>
                    <a:solidFill>
                      <a:srgbClr val="D0CECE"/>
                    </a:solidFill>
                  </a:tcPr>
                </a:tc>
                <a:extLst>
                  <a:ext uri="{0D108BD9-81ED-4DB2-BD59-A6C34878D82A}">
                    <a16:rowId xmlns:a16="http://schemas.microsoft.com/office/drawing/2014/main" val="963499790"/>
                  </a:ext>
                </a:extLst>
              </a:tr>
              <a:tr h="702733">
                <a:tc>
                  <a:txBody>
                    <a:bodyPr/>
                    <a:lstStyle/>
                    <a:p>
                      <a:r>
                        <a:rPr lang="en-GB" sz="1600" dirty="0"/>
                        <a:t>Not related</a:t>
                      </a:r>
                    </a:p>
                  </a:txBody>
                  <a:tcPr>
                    <a:solidFill>
                      <a:srgbClr val="E7E6E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i="0" u="none" strike="noStrike" kern="1200" baseline="0" dirty="0">
                          <a:solidFill>
                            <a:schemeClr val="dk1"/>
                          </a:solidFill>
                          <a:latin typeface="+mn-lt"/>
                          <a:ea typeface="+mn-ea"/>
                          <a:cs typeface="+mn-cs"/>
                        </a:rPr>
                        <a:t>Temporal relationship of the onset of the event, relative to administration of the product, is not reasonable or another cause can by itself explain the occurrence of the event 	</a:t>
                      </a:r>
                    </a:p>
                    <a:p>
                      <a:endParaRPr lang="en-GB" sz="1600" dirty="0"/>
                    </a:p>
                  </a:txBody>
                  <a:tcPr>
                    <a:solidFill>
                      <a:srgbClr val="E7E6E6"/>
                    </a:solidFill>
                  </a:tcPr>
                </a:tc>
                <a:extLst>
                  <a:ext uri="{0D108BD9-81ED-4DB2-BD59-A6C34878D82A}">
                    <a16:rowId xmlns:a16="http://schemas.microsoft.com/office/drawing/2014/main" val="2917306021"/>
                  </a:ext>
                </a:extLst>
              </a:tr>
            </a:tbl>
          </a:graphicData>
        </a:graphic>
      </p:graphicFrame>
      <p:sp>
        <p:nvSpPr>
          <p:cNvPr id="9" name="TextBox 8"/>
          <p:cNvSpPr txBox="1"/>
          <p:nvPr/>
        </p:nvSpPr>
        <p:spPr>
          <a:xfrm>
            <a:off x="676799" y="6221527"/>
            <a:ext cx="8684214" cy="369332"/>
          </a:xfrm>
          <a:prstGeom prst="rect">
            <a:avLst/>
          </a:prstGeom>
          <a:noFill/>
        </p:spPr>
        <p:txBody>
          <a:bodyPr wrap="square" rtlCol="0">
            <a:spAutoFit/>
          </a:bodyPr>
          <a:lstStyle/>
          <a:p>
            <a:r>
              <a:rPr lang="en-GB" dirty="0"/>
              <a:t>* </a:t>
            </a:r>
            <a:r>
              <a:rPr lang="en-GB" dirty="0">
                <a:solidFill>
                  <a:srgbClr val="FF0000"/>
                </a:solidFill>
              </a:rPr>
              <a:t>Where an event is assessed as possibly, probably or definitely related, the event is an AR. </a:t>
            </a:r>
          </a:p>
        </p:txBody>
      </p:sp>
      <p:pic>
        <p:nvPicPr>
          <p:cNvPr id="10" name="Picture 9">
            <a:extLst>
              <a:ext uri="{FF2B5EF4-FFF2-40B4-BE49-F238E27FC236}">
                <a16:creationId xmlns:a16="http://schemas.microsoft.com/office/drawing/2014/main" id="{FCFF7C9B-F920-4DDD-BA48-41EB52CCB14E}"/>
              </a:ext>
            </a:extLst>
          </p:cNvPr>
          <p:cNvPicPr>
            <a:picLocks noChangeAspect="1"/>
          </p:cNvPicPr>
          <p:nvPr/>
        </p:nvPicPr>
        <p:blipFill>
          <a:blip r:embed="rId2"/>
          <a:stretch>
            <a:fillRect/>
          </a:stretch>
        </p:blipFill>
        <p:spPr>
          <a:xfrm>
            <a:off x="10027156" y="209550"/>
            <a:ext cx="1971758" cy="485387"/>
          </a:xfrm>
          <a:prstGeom prst="rect">
            <a:avLst/>
          </a:prstGeom>
        </p:spPr>
      </p:pic>
      <p:sp>
        <p:nvSpPr>
          <p:cNvPr id="11" name="Title 1">
            <a:extLst>
              <a:ext uri="{FF2B5EF4-FFF2-40B4-BE49-F238E27FC236}">
                <a16:creationId xmlns:a16="http://schemas.microsoft.com/office/drawing/2014/main" id="{128448F3-3ECF-42A6-B1B0-AB934AC6C896}"/>
              </a:ext>
            </a:extLst>
          </p:cNvPr>
          <p:cNvSpPr txBox="1">
            <a:spLocks/>
          </p:cNvSpPr>
          <p:nvPr/>
        </p:nvSpPr>
        <p:spPr>
          <a:xfrm>
            <a:off x="497435" y="45224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chemeClr val="tx1">
                    <a:lumMod val="50000"/>
                    <a:lumOff val="50000"/>
                  </a:schemeClr>
                </a:solidFill>
              </a:rPr>
              <a:t>Recording and Reporting of Adverse Events TM03 (4)</a:t>
            </a:r>
            <a:endParaRPr lang="en-GB" dirty="0"/>
          </a:p>
        </p:txBody>
      </p:sp>
    </p:spTree>
    <p:extLst>
      <p:ext uri="{BB962C8B-B14F-4D97-AF65-F5344CB8AC3E}">
        <p14:creationId xmlns:p14="http://schemas.microsoft.com/office/powerpoint/2010/main" val="389457667"/>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6514" y="1998663"/>
            <a:ext cx="11112500" cy="4351338"/>
          </a:xfrm>
        </p:spPr>
        <p:txBody>
          <a:bodyPr/>
          <a:lstStyle/>
          <a:p>
            <a:pPr marL="0" indent="0">
              <a:buNone/>
              <a:defRPr/>
            </a:pPr>
            <a:r>
              <a:rPr lang="en-GB" dirty="0"/>
              <a:t>The PI or designee should make an </a:t>
            </a:r>
            <a:r>
              <a:rPr lang="en-GB" b="1" dirty="0"/>
              <a:t>assessment of severity </a:t>
            </a:r>
            <a:r>
              <a:rPr lang="en-GB" dirty="0"/>
              <a:t>according to the following categories:</a:t>
            </a:r>
            <a:endParaRPr lang="en-US" altLang="en-US" dirty="0"/>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381C65-8DCE-8648-A273-8AD102DBEA6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85</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graphicFrame>
        <p:nvGraphicFramePr>
          <p:cNvPr id="10" name="Table 9"/>
          <p:cNvGraphicFramePr>
            <a:graphicFrameLocks noGrp="1"/>
          </p:cNvGraphicFramePr>
          <p:nvPr/>
        </p:nvGraphicFramePr>
        <p:xfrm>
          <a:off x="416514" y="3055938"/>
          <a:ext cx="11358972" cy="2489200"/>
        </p:xfrm>
        <a:graphic>
          <a:graphicData uri="http://schemas.openxmlformats.org/drawingml/2006/table">
            <a:tbl>
              <a:tblPr firstRow="1" bandRow="1">
                <a:tableStyleId>{5C22544A-7EE6-4342-B048-85BDC9FD1C3A}</a:tableStyleId>
              </a:tblPr>
              <a:tblGrid>
                <a:gridCol w="2923481">
                  <a:extLst>
                    <a:ext uri="{9D8B030D-6E8A-4147-A177-3AD203B41FA5}">
                      <a16:colId xmlns:a16="http://schemas.microsoft.com/office/drawing/2014/main" val="260805417"/>
                    </a:ext>
                  </a:extLst>
                </a:gridCol>
                <a:gridCol w="8435491">
                  <a:extLst>
                    <a:ext uri="{9D8B030D-6E8A-4147-A177-3AD203B41FA5}">
                      <a16:colId xmlns:a16="http://schemas.microsoft.com/office/drawing/2014/main" val="245376612"/>
                    </a:ext>
                  </a:extLst>
                </a:gridCol>
              </a:tblGrid>
              <a:tr h="0">
                <a:tc>
                  <a:txBody>
                    <a:bodyPr/>
                    <a:lstStyle/>
                    <a:p>
                      <a:r>
                        <a:rPr lang="en-GB" dirty="0"/>
                        <a:t>Category</a:t>
                      </a:r>
                    </a:p>
                  </a:txBody>
                  <a:tcPr>
                    <a:solidFill>
                      <a:srgbClr val="87A9A3"/>
                    </a:solidFill>
                  </a:tcPr>
                </a:tc>
                <a:tc>
                  <a:txBody>
                    <a:bodyPr/>
                    <a:lstStyle/>
                    <a:p>
                      <a:r>
                        <a:rPr lang="en-GB" dirty="0"/>
                        <a:t>Definition</a:t>
                      </a:r>
                    </a:p>
                  </a:txBody>
                  <a:tcPr>
                    <a:solidFill>
                      <a:srgbClr val="87A9A3"/>
                    </a:solidFill>
                  </a:tcPr>
                </a:tc>
                <a:extLst>
                  <a:ext uri="{0D108BD9-81ED-4DB2-BD59-A6C34878D82A}">
                    <a16:rowId xmlns:a16="http://schemas.microsoft.com/office/drawing/2014/main" val="3547674203"/>
                  </a:ext>
                </a:extLst>
              </a:tr>
              <a:tr h="370840">
                <a:tc>
                  <a:txBody>
                    <a:bodyPr/>
                    <a:lstStyle/>
                    <a:p>
                      <a:r>
                        <a:rPr lang="en-GB" dirty="0"/>
                        <a:t>Mild (Grade 1)</a:t>
                      </a:r>
                    </a:p>
                  </a:txBody>
                  <a:tcPr>
                    <a:solidFill>
                      <a:srgbClr val="E7E6E6"/>
                    </a:solidFill>
                  </a:tcPr>
                </a:tc>
                <a:tc>
                  <a:txBody>
                    <a:bodyPr/>
                    <a:lstStyle/>
                    <a:p>
                      <a:r>
                        <a:rPr lang="en-GB" sz="1800" b="0" i="0" u="none" strike="noStrike" kern="1200" baseline="0" dirty="0">
                          <a:solidFill>
                            <a:schemeClr val="dk1"/>
                          </a:solidFill>
                          <a:latin typeface="+mn-lt"/>
                          <a:ea typeface="+mn-ea"/>
                          <a:cs typeface="+mn-cs"/>
                        </a:rPr>
                        <a:t>A reaction that is easily tolerated by the trial participant, causing minimal discomfort and not interfering with every day activities. </a:t>
                      </a:r>
                      <a:endParaRPr lang="en-GB" dirty="0"/>
                    </a:p>
                  </a:txBody>
                  <a:tcPr>
                    <a:solidFill>
                      <a:srgbClr val="E7E6E6"/>
                    </a:solidFill>
                  </a:tcPr>
                </a:tc>
                <a:extLst>
                  <a:ext uri="{0D108BD9-81ED-4DB2-BD59-A6C34878D82A}">
                    <a16:rowId xmlns:a16="http://schemas.microsoft.com/office/drawing/2014/main" val="1670137369"/>
                  </a:ext>
                </a:extLst>
              </a:tr>
              <a:tr h="370840">
                <a:tc>
                  <a:txBody>
                    <a:bodyPr/>
                    <a:lstStyle/>
                    <a:p>
                      <a:r>
                        <a:rPr lang="en-GB" sz="1800" b="0" i="0" u="none" strike="noStrike" kern="1200" baseline="0" dirty="0">
                          <a:solidFill>
                            <a:schemeClr val="dk1"/>
                          </a:solidFill>
                          <a:latin typeface="+mn-lt"/>
                          <a:ea typeface="+mn-ea"/>
                          <a:cs typeface="+mn-cs"/>
                        </a:rPr>
                        <a:t>Moderate (Grade 2) </a:t>
                      </a:r>
                      <a:endParaRPr lang="en-GB" dirty="0"/>
                    </a:p>
                  </a:txBody>
                  <a:tcPr>
                    <a:solidFill>
                      <a:srgbClr val="D0CECE"/>
                    </a:solidFill>
                  </a:tcPr>
                </a:tc>
                <a:tc>
                  <a:txBody>
                    <a:bodyPr/>
                    <a:lstStyle/>
                    <a:p>
                      <a:r>
                        <a:rPr lang="en-GB" dirty="0"/>
                        <a:t>A reaction that is sufficiently discomforting</a:t>
                      </a:r>
                      <a:r>
                        <a:rPr lang="en-GB" baseline="0" dirty="0"/>
                        <a:t> to interfere with normal everyday activities</a:t>
                      </a:r>
                      <a:endParaRPr lang="en-GB" dirty="0"/>
                    </a:p>
                  </a:txBody>
                  <a:tcPr>
                    <a:solidFill>
                      <a:srgbClr val="D0CECE"/>
                    </a:solidFill>
                  </a:tcPr>
                </a:tc>
                <a:extLst>
                  <a:ext uri="{0D108BD9-81ED-4DB2-BD59-A6C34878D82A}">
                    <a16:rowId xmlns:a16="http://schemas.microsoft.com/office/drawing/2014/main" val="2983419715"/>
                  </a:ext>
                </a:extLst>
              </a:tr>
              <a:tr h="370840">
                <a:tc>
                  <a:txBody>
                    <a:bodyPr/>
                    <a:lstStyle/>
                    <a:p>
                      <a:r>
                        <a:rPr lang="en-GB" sz="1800" b="0" i="0" u="none" strike="noStrike" kern="1200" baseline="0" dirty="0">
                          <a:solidFill>
                            <a:schemeClr val="dk1"/>
                          </a:solidFill>
                          <a:latin typeface="+mn-lt"/>
                          <a:ea typeface="+mn-ea"/>
                          <a:cs typeface="+mn-cs"/>
                        </a:rPr>
                        <a:t>Severe (Grade 3) </a:t>
                      </a:r>
                      <a:endParaRPr lang="en-GB" dirty="0"/>
                    </a:p>
                  </a:txBody>
                  <a:tcPr>
                    <a:solidFill>
                      <a:srgbClr val="E7E6E6"/>
                    </a:solidFill>
                  </a:tcPr>
                </a:tc>
                <a:tc>
                  <a:txBody>
                    <a:bodyPr/>
                    <a:lstStyle/>
                    <a:p>
                      <a:r>
                        <a:rPr lang="en-GB" dirty="0"/>
                        <a:t>A reaction that prevents normal everyday</a:t>
                      </a:r>
                      <a:r>
                        <a:rPr lang="en-GB" baseline="0" dirty="0"/>
                        <a:t> activities</a:t>
                      </a:r>
                      <a:endParaRPr lang="en-GB" dirty="0"/>
                    </a:p>
                  </a:txBody>
                  <a:tcPr>
                    <a:solidFill>
                      <a:srgbClr val="E7E6E6"/>
                    </a:solidFill>
                  </a:tcPr>
                </a:tc>
                <a:extLst>
                  <a:ext uri="{0D108BD9-81ED-4DB2-BD59-A6C34878D82A}">
                    <a16:rowId xmlns:a16="http://schemas.microsoft.com/office/drawing/2014/main" val="908110111"/>
                  </a:ext>
                </a:extLst>
              </a:tr>
              <a:tr h="370840">
                <a:tc>
                  <a:txBody>
                    <a:bodyPr/>
                    <a:lstStyle/>
                    <a:p>
                      <a:r>
                        <a:rPr lang="en-GB" sz="1800" b="0" i="0" u="none" strike="noStrike" kern="1200" baseline="0" dirty="0">
                          <a:solidFill>
                            <a:schemeClr val="dk1"/>
                          </a:solidFill>
                          <a:latin typeface="+mn-lt"/>
                          <a:ea typeface="+mn-ea"/>
                          <a:cs typeface="+mn-cs"/>
                        </a:rPr>
                        <a:t>Life Threatening (Grade 4) </a:t>
                      </a:r>
                      <a:endParaRPr lang="en-GB" dirty="0"/>
                    </a:p>
                  </a:txBody>
                  <a:tcPr>
                    <a:solidFill>
                      <a:srgbClr val="D0CECE"/>
                    </a:solidFill>
                  </a:tcPr>
                </a:tc>
                <a:tc>
                  <a:txBody>
                    <a:bodyPr/>
                    <a:lstStyle/>
                    <a:p>
                      <a:r>
                        <a:rPr lang="en-GB" dirty="0"/>
                        <a:t>A reaction that has life threatening consequences;</a:t>
                      </a:r>
                      <a:r>
                        <a:rPr lang="en-GB" baseline="0" dirty="0"/>
                        <a:t> urgent intervention indicated</a:t>
                      </a:r>
                      <a:endParaRPr lang="en-GB" dirty="0"/>
                    </a:p>
                  </a:txBody>
                  <a:tcPr>
                    <a:solidFill>
                      <a:srgbClr val="D0CECE"/>
                    </a:solidFill>
                  </a:tcPr>
                </a:tc>
                <a:extLst>
                  <a:ext uri="{0D108BD9-81ED-4DB2-BD59-A6C34878D82A}">
                    <a16:rowId xmlns:a16="http://schemas.microsoft.com/office/drawing/2014/main" val="2128716877"/>
                  </a:ext>
                </a:extLst>
              </a:tr>
              <a:tr h="370840">
                <a:tc>
                  <a:txBody>
                    <a:bodyPr/>
                    <a:lstStyle/>
                    <a:p>
                      <a:r>
                        <a:rPr lang="en-GB" dirty="0"/>
                        <a:t>Death</a:t>
                      </a:r>
                      <a:r>
                        <a:rPr lang="en-GB" baseline="0" dirty="0"/>
                        <a:t> (Grade 5)</a:t>
                      </a:r>
                      <a:endParaRPr lang="en-GB" dirty="0"/>
                    </a:p>
                  </a:txBody>
                  <a:tcPr>
                    <a:solidFill>
                      <a:srgbClr val="E7E6E6"/>
                    </a:solidFill>
                  </a:tcPr>
                </a:tc>
                <a:tc>
                  <a:txBody>
                    <a:bodyPr/>
                    <a:lstStyle/>
                    <a:p>
                      <a:r>
                        <a:rPr lang="en-GB" dirty="0"/>
                        <a:t>A reaction that results in death</a:t>
                      </a:r>
                    </a:p>
                  </a:txBody>
                  <a:tcPr>
                    <a:solidFill>
                      <a:srgbClr val="E7E6E6"/>
                    </a:solidFill>
                  </a:tcPr>
                </a:tc>
                <a:extLst>
                  <a:ext uri="{0D108BD9-81ED-4DB2-BD59-A6C34878D82A}">
                    <a16:rowId xmlns:a16="http://schemas.microsoft.com/office/drawing/2014/main" val="2339520675"/>
                  </a:ext>
                </a:extLst>
              </a:tr>
            </a:tbl>
          </a:graphicData>
        </a:graphic>
      </p:graphicFrame>
      <p:pic>
        <p:nvPicPr>
          <p:cNvPr id="7" name="Picture 6">
            <a:extLst>
              <a:ext uri="{FF2B5EF4-FFF2-40B4-BE49-F238E27FC236}">
                <a16:creationId xmlns:a16="http://schemas.microsoft.com/office/drawing/2014/main" id="{8B9B16B9-D54F-483E-A878-7AE3A30750AC}"/>
              </a:ext>
            </a:extLst>
          </p:cNvPr>
          <p:cNvPicPr>
            <a:picLocks noChangeAspect="1"/>
          </p:cNvPicPr>
          <p:nvPr/>
        </p:nvPicPr>
        <p:blipFill>
          <a:blip r:embed="rId2"/>
          <a:stretch>
            <a:fillRect/>
          </a:stretch>
        </p:blipFill>
        <p:spPr>
          <a:xfrm>
            <a:off x="10027156" y="209550"/>
            <a:ext cx="1971758" cy="485387"/>
          </a:xfrm>
          <a:prstGeom prst="rect">
            <a:avLst/>
          </a:prstGeom>
        </p:spPr>
      </p:pic>
      <p:sp>
        <p:nvSpPr>
          <p:cNvPr id="8" name="Title 1">
            <a:extLst>
              <a:ext uri="{FF2B5EF4-FFF2-40B4-BE49-F238E27FC236}">
                <a16:creationId xmlns:a16="http://schemas.microsoft.com/office/drawing/2014/main" id="{CBCB03B9-3D79-46F3-96A0-C602EC38112D}"/>
              </a:ext>
            </a:extLst>
          </p:cNvPr>
          <p:cNvSpPr txBox="1">
            <a:spLocks/>
          </p:cNvSpPr>
          <p:nvPr/>
        </p:nvSpPr>
        <p:spPr>
          <a:xfrm>
            <a:off x="497435" y="45224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chemeClr val="tx1">
                    <a:lumMod val="50000"/>
                    <a:lumOff val="50000"/>
                  </a:schemeClr>
                </a:solidFill>
              </a:rPr>
              <a:t>Recording and Reporting of Adverse Events TM03 (5)</a:t>
            </a:r>
            <a:endParaRPr lang="en-GB" dirty="0"/>
          </a:p>
        </p:txBody>
      </p:sp>
    </p:spTree>
    <p:extLst>
      <p:ext uri="{BB962C8B-B14F-4D97-AF65-F5344CB8AC3E}">
        <p14:creationId xmlns:p14="http://schemas.microsoft.com/office/powerpoint/2010/main" val="3121237382"/>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9100" y="1906587"/>
            <a:ext cx="11353800" cy="4351338"/>
          </a:xfrm>
        </p:spPr>
        <p:txBody>
          <a:bodyPr>
            <a:normAutofit lnSpcReduction="10000"/>
          </a:bodyPr>
          <a:lstStyle/>
          <a:p>
            <a:pPr>
              <a:defRPr/>
            </a:pPr>
            <a:r>
              <a:rPr lang="en-GB" dirty="0"/>
              <a:t>PI or designee should make an </a:t>
            </a:r>
            <a:r>
              <a:rPr lang="en-GB" b="1" dirty="0"/>
              <a:t>assessment of the seriousness </a:t>
            </a:r>
            <a:r>
              <a:rPr lang="en-GB" dirty="0"/>
              <a:t>on the basis that it:</a:t>
            </a:r>
          </a:p>
          <a:p>
            <a:pPr lvl="1">
              <a:defRPr/>
            </a:pPr>
            <a:r>
              <a:rPr lang="en-GB" altLang="en-US" dirty="0"/>
              <a:t>Resulted in death</a:t>
            </a:r>
          </a:p>
          <a:p>
            <a:pPr lvl="1">
              <a:defRPr/>
            </a:pPr>
            <a:r>
              <a:rPr lang="en-GB" altLang="en-US" dirty="0"/>
              <a:t>Is life-threatening</a:t>
            </a:r>
          </a:p>
          <a:p>
            <a:pPr lvl="1">
              <a:defRPr/>
            </a:pPr>
            <a:r>
              <a:rPr lang="en-GB" altLang="en-US" dirty="0"/>
              <a:t>Requires hospitalisation or prolongation of existing hospitalisation</a:t>
            </a:r>
          </a:p>
          <a:p>
            <a:pPr lvl="1">
              <a:defRPr/>
            </a:pPr>
            <a:r>
              <a:rPr lang="en-GB" altLang="en-US" dirty="0"/>
              <a:t>Results in persistent or significant disability or incapacity</a:t>
            </a:r>
          </a:p>
          <a:p>
            <a:pPr lvl="1">
              <a:defRPr/>
            </a:pPr>
            <a:r>
              <a:rPr lang="en-GB" altLang="en-US" dirty="0"/>
              <a:t>Consists of a congenital anomaly or birth defect</a:t>
            </a:r>
          </a:p>
          <a:p>
            <a:pPr lvl="1">
              <a:defRPr/>
            </a:pPr>
            <a:r>
              <a:rPr lang="en-GB" altLang="en-US" dirty="0"/>
              <a:t>Is any other important medical event(s) that carries a real, not hypothetical, risk of one of the outcomes above.</a:t>
            </a:r>
          </a:p>
          <a:p>
            <a:pPr>
              <a:defRPr/>
            </a:pPr>
            <a:r>
              <a:rPr lang="en-GB" altLang="en-US" dirty="0"/>
              <a:t>PI or designee is required to make an assessment of the </a:t>
            </a:r>
            <a:r>
              <a:rPr lang="en-GB" altLang="en-US" b="1" dirty="0"/>
              <a:t>expectedness </a:t>
            </a:r>
            <a:r>
              <a:rPr lang="en-GB" altLang="en-US" dirty="0"/>
              <a:t>if the event is possibly, probably or definitely related to the </a:t>
            </a:r>
            <a:r>
              <a:rPr lang="en-GB" altLang="en-US" dirty="0" err="1"/>
              <a:t>mucoactive</a:t>
            </a:r>
            <a:r>
              <a:rPr lang="en-GB" altLang="en-US" dirty="0"/>
              <a:t>  </a:t>
            </a:r>
            <a:endParaRPr lang="en-US" altLang="en-US" dirty="0"/>
          </a:p>
        </p:txBody>
      </p:sp>
      <p:pic>
        <p:nvPicPr>
          <p:cNvPr id="5" name="Picture 4">
            <a:extLst>
              <a:ext uri="{FF2B5EF4-FFF2-40B4-BE49-F238E27FC236}">
                <a16:creationId xmlns:a16="http://schemas.microsoft.com/office/drawing/2014/main" id="{6882C41E-E2DA-4936-8668-03D824D96F93}"/>
              </a:ext>
            </a:extLst>
          </p:cNvPr>
          <p:cNvPicPr>
            <a:picLocks noChangeAspect="1"/>
          </p:cNvPicPr>
          <p:nvPr/>
        </p:nvPicPr>
        <p:blipFill>
          <a:blip r:embed="rId2"/>
          <a:stretch>
            <a:fillRect/>
          </a:stretch>
        </p:blipFill>
        <p:spPr>
          <a:xfrm>
            <a:off x="10027156" y="209550"/>
            <a:ext cx="1971758" cy="485387"/>
          </a:xfrm>
          <a:prstGeom prst="rect">
            <a:avLst/>
          </a:prstGeom>
        </p:spPr>
      </p:pic>
      <p:sp>
        <p:nvSpPr>
          <p:cNvPr id="7" name="Title 1">
            <a:extLst>
              <a:ext uri="{FF2B5EF4-FFF2-40B4-BE49-F238E27FC236}">
                <a16:creationId xmlns:a16="http://schemas.microsoft.com/office/drawing/2014/main" id="{C639D803-ECE1-4C4D-AB29-76C87FA5E54B}"/>
              </a:ext>
            </a:extLst>
          </p:cNvPr>
          <p:cNvSpPr txBox="1">
            <a:spLocks/>
          </p:cNvSpPr>
          <p:nvPr/>
        </p:nvSpPr>
        <p:spPr>
          <a:xfrm>
            <a:off x="497435" y="45224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chemeClr val="tx1">
                    <a:lumMod val="50000"/>
                    <a:lumOff val="50000"/>
                  </a:schemeClr>
                </a:solidFill>
              </a:rPr>
              <a:t>Recording and Reporting of Adverse Events TM03 (6)</a:t>
            </a:r>
            <a:endParaRPr lang="en-GB" dirty="0"/>
          </a:p>
        </p:txBody>
      </p:sp>
      <p:sp>
        <p:nvSpPr>
          <p:cNvPr id="2" name="Slide Number Placeholder 1">
            <a:extLst>
              <a:ext uri="{FF2B5EF4-FFF2-40B4-BE49-F238E27FC236}">
                <a16:creationId xmlns:a16="http://schemas.microsoft.com/office/drawing/2014/main" id="{9421B731-9313-40AE-8747-5C2ABB0D5955}"/>
              </a:ext>
            </a:extLst>
          </p:cNvPr>
          <p:cNvSpPr>
            <a:spLocks noGrp="1"/>
          </p:cNvSpPr>
          <p:nvPr>
            <p:ph type="sldNum" sz="quarter" idx="12"/>
          </p:nvPr>
        </p:nvSpPr>
        <p:spPr/>
        <p:txBody>
          <a:bodyPr/>
          <a:lstStyle/>
          <a:p>
            <a:fld id="{3132A68E-381C-43CF-8D40-D29EDF188573}" type="slidenum">
              <a:rPr lang="en-GB" smtClean="0"/>
              <a:t>86</a:t>
            </a:fld>
            <a:endParaRPr lang="en-GB"/>
          </a:p>
        </p:txBody>
      </p:sp>
    </p:spTree>
    <p:extLst>
      <p:ext uri="{BB962C8B-B14F-4D97-AF65-F5344CB8AC3E}">
        <p14:creationId xmlns:p14="http://schemas.microsoft.com/office/powerpoint/2010/main" val="3665459096"/>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marL="0" indent="0">
              <a:spcAft>
                <a:spcPts val="600"/>
              </a:spcAft>
              <a:buNone/>
              <a:defRPr/>
            </a:pPr>
            <a:endParaRPr lang="en-GB" dirty="0"/>
          </a:p>
          <a:p>
            <a:pPr>
              <a:spcAft>
                <a:spcPts val="600"/>
              </a:spcAft>
              <a:defRPr/>
            </a:pPr>
            <a:r>
              <a:rPr lang="en-GB" dirty="0"/>
              <a:t>All SARs must be reported in the patient’s medical notes</a:t>
            </a:r>
          </a:p>
          <a:p>
            <a:pPr>
              <a:spcAft>
                <a:spcPts val="600"/>
              </a:spcAft>
              <a:defRPr/>
            </a:pPr>
            <a:r>
              <a:rPr lang="en-GB" dirty="0"/>
              <a:t>SARs to be captured by site staff on the eCRF AE form</a:t>
            </a:r>
          </a:p>
          <a:p>
            <a:pPr>
              <a:spcAft>
                <a:spcPts val="600"/>
              </a:spcAft>
              <a:defRPr/>
            </a:pPr>
            <a:r>
              <a:rPr lang="en-GB" dirty="0"/>
              <a:t>SARs to be recorded on the paper SAE reporting form, signed by PI or medical designee, and submitted electronically to </a:t>
            </a:r>
            <a:r>
              <a:rPr lang="en-GB" dirty="0">
                <a:hlinkClick r:id="rId2"/>
              </a:rPr>
              <a:t>clinicaltrials@nictu.hscni.net</a:t>
            </a:r>
            <a:r>
              <a:rPr lang="en-GB" dirty="0"/>
              <a:t>, within 24 hours of becoming aware of the SAE</a:t>
            </a:r>
          </a:p>
          <a:p>
            <a:pPr>
              <a:spcAft>
                <a:spcPts val="600"/>
              </a:spcAft>
              <a:defRPr/>
            </a:pPr>
            <a:r>
              <a:rPr lang="en-GB" dirty="0"/>
              <a:t>NICTU will confirm receipt by e-mail and retain all documentation of SAEs and correspondence</a:t>
            </a:r>
          </a:p>
          <a:p>
            <a:pPr>
              <a:spcAft>
                <a:spcPts val="600"/>
              </a:spcAft>
              <a:defRPr/>
            </a:pPr>
            <a:endParaRPr lang="en-US" altLang="en-US" dirty="0"/>
          </a:p>
          <a:p>
            <a:pPr>
              <a:spcAft>
                <a:spcPts val="600"/>
              </a:spcAft>
              <a:defRPr/>
            </a:pPr>
            <a:endParaRPr lang="en-US" altLang="en-US" dirty="0"/>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381C65-8DCE-8648-A273-8AD102DBEA6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87</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5B17EF22-3D04-43BD-8C55-B00D373EEEA1}"/>
              </a:ext>
            </a:extLst>
          </p:cNvPr>
          <p:cNvPicPr>
            <a:picLocks noChangeAspect="1"/>
          </p:cNvPicPr>
          <p:nvPr/>
        </p:nvPicPr>
        <p:blipFill>
          <a:blip r:embed="rId3"/>
          <a:stretch>
            <a:fillRect/>
          </a:stretch>
        </p:blipFill>
        <p:spPr>
          <a:xfrm>
            <a:off x="10027156" y="209550"/>
            <a:ext cx="1971758" cy="485387"/>
          </a:xfrm>
          <a:prstGeom prst="rect">
            <a:avLst/>
          </a:prstGeom>
        </p:spPr>
      </p:pic>
      <p:sp>
        <p:nvSpPr>
          <p:cNvPr id="8" name="Title 1">
            <a:extLst>
              <a:ext uri="{FF2B5EF4-FFF2-40B4-BE49-F238E27FC236}">
                <a16:creationId xmlns:a16="http://schemas.microsoft.com/office/drawing/2014/main" id="{31667CE5-F60A-43D9-9726-224C47164A90}"/>
              </a:ext>
            </a:extLst>
          </p:cNvPr>
          <p:cNvSpPr txBox="1">
            <a:spLocks/>
          </p:cNvSpPr>
          <p:nvPr/>
        </p:nvSpPr>
        <p:spPr>
          <a:xfrm>
            <a:off x="497435" y="45224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chemeClr val="tx1">
                    <a:lumMod val="50000"/>
                    <a:lumOff val="50000"/>
                  </a:schemeClr>
                </a:solidFill>
              </a:rPr>
              <a:t>Recording and Reporting of Adverse Events TM03 (7)</a:t>
            </a:r>
            <a:endParaRPr lang="en-GB" dirty="0"/>
          </a:p>
        </p:txBody>
      </p:sp>
    </p:spTree>
    <p:extLst>
      <p:ext uri="{BB962C8B-B14F-4D97-AF65-F5344CB8AC3E}">
        <p14:creationId xmlns:p14="http://schemas.microsoft.com/office/powerpoint/2010/main" val="2217212309"/>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38200" y="365125"/>
            <a:ext cx="10515600" cy="1325563"/>
          </a:xfrm>
        </p:spPr>
        <p:txBody>
          <a:bodyPr/>
          <a:lstStyle/>
          <a:p>
            <a:r>
              <a:rPr lang="en-GB" b="1" dirty="0">
                <a:solidFill>
                  <a:schemeClr val="tx1">
                    <a:lumMod val="50000"/>
                    <a:lumOff val="50000"/>
                  </a:schemeClr>
                </a:solidFill>
              </a:rPr>
              <a:t>Urgent </a:t>
            </a:r>
            <a:r>
              <a:rPr lang="en-GB" b="1" dirty="0" smtClean="0">
                <a:solidFill>
                  <a:schemeClr val="tx1">
                    <a:lumMod val="50000"/>
                    <a:lumOff val="50000"/>
                  </a:schemeClr>
                </a:solidFill>
              </a:rPr>
              <a:t>Safety </a:t>
            </a:r>
            <a:r>
              <a:rPr lang="en-GB" b="1" dirty="0">
                <a:solidFill>
                  <a:schemeClr val="tx1">
                    <a:lumMod val="50000"/>
                    <a:lumOff val="50000"/>
                  </a:schemeClr>
                </a:solidFill>
              </a:rPr>
              <a:t>M</a:t>
            </a:r>
            <a:r>
              <a:rPr lang="en-GB" b="1" dirty="0" smtClean="0">
                <a:solidFill>
                  <a:schemeClr val="tx1">
                    <a:lumMod val="50000"/>
                    <a:lumOff val="50000"/>
                  </a:schemeClr>
                </a:solidFill>
              </a:rPr>
              <a:t>easures </a:t>
            </a:r>
            <a:r>
              <a:rPr lang="en-GB" b="1" dirty="0">
                <a:solidFill>
                  <a:schemeClr val="tx1">
                    <a:lumMod val="50000"/>
                    <a:lumOff val="50000"/>
                  </a:schemeClr>
                </a:solidFill>
              </a:rPr>
              <a:t>(TM03)</a:t>
            </a:r>
            <a:endParaRPr lang="en-GB" dirty="0"/>
          </a:p>
        </p:txBody>
      </p:sp>
      <p:sp>
        <p:nvSpPr>
          <p:cNvPr id="3" name="Content Placeholder 2"/>
          <p:cNvSpPr>
            <a:spLocks noGrp="1"/>
          </p:cNvSpPr>
          <p:nvPr>
            <p:ph idx="1"/>
          </p:nvPr>
        </p:nvSpPr>
        <p:spPr>
          <a:xfrm>
            <a:off x="438150" y="1825625"/>
            <a:ext cx="11700464" cy="4351338"/>
          </a:xfrm>
        </p:spPr>
        <p:txBody>
          <a:bodyPr/>
          <a:lstStyle/>
          <a:p>
            <a:pPr>
              <a:defRPr/>
            </a:pPr>
            <a:r>
              <a:rPr lang="en-GB" dirty="0"/>
              <a:t>Recording and Reporting urgent safety measures</a:t>
            </a:r>
          </a:p>
          <a:p>
            <a:pPr lvl="1">
              <a:defRPr/>
            </a:pPr>
            <a:r>
              <a:rPr lang="en-GB" dirty="0"/>
              <a:t>Information necessitating an immediate change to study procedures to protect participants from immediate harm – contact MHRA safety scientist 020 3080 6465 </a:t>
            </a:r>
          </a:p>
          <a:p>
            <a:pPr lvl="1">
              <a:defRPr/>
            </a:pPr>
            <a:endParaRPr lang="en-GB" dirty="0"/>
          </a:p>
          <a:p>
            <a:pPr lvl="1">
              <a:defRPr/>
            </a:pPr>
            <a:r>
              <a:rPr lang="en-GB" dirty="0"/>
              <a:t>PI should also contact NICTU within 24 hours by email – </a:t>
            </a:r>
            <a:r>
              <a:rPr lang="en-GB" dirty="0">
                <a:hlinkClick r:id="rId2"/>
              </a:rPr>
              <a:t>clinicaltrials@nictu.hscni.net</a:t>
            </a:r>
            <a:endParaRPr lang="en-GB" dirty="0"/>
          </a:p>
          <a:p>
            <a:pPr lvl="1">
              <a:defRPr/>
            </a:pPr>
            <a:endParaRPr lang="en-GB" dirty="0"/>
          </a:p>
          <a:p>
            <a:pPr lvl="1">
              <a:defRPr/>
            </a:pPr>
            <a:r>
              <a:rPr lang="en-GB" dirty="0"/>
              <a:t>The PI or designee should respond to queries from the Sponsor or Chief Investigator immediately to ensure the adherence to reporting requirements to REC and MHRA</a:t>
            </a:r>
          </a:p>
          <a:p>
            <a:pPr lvl="1">
              <a:defRPr/>
            </a:pPr>
            <a:endParaRPr lang="en-GB" dirty="0"/>
          </a:p>
          <a:p>
            <a:pPr lvl="1">
              <a:defRPr/>
            </a:pPr>
            <a:r>
              <a:rPr lang="en-GB" dirty="0"/>
              <a:t>Reference Section 16 of MARCH Protocol: Pharmacovigilance </a:t>
            </a:r>
          </a:p>
          <a:p>
            <a:pPr marL="457200" lvl="1" indent="0">
              <a:buNone/>
              <a:defRPr/>
            </a:pPr>
            <a:endParaRPr lang="en-GB" sz="2800" dirty="0"/>
          </a:p>
          <a:p>
            <a:pPr>
              <a:spcAft>
                <a:spcPts val="600"/>
              </a:spcAft>
              <a:defRPr/>
            </a:pPr>
            <a:endParaRPr lang="en-US" altLang="en-US" dirty="0"/>
          </a:p>
          <a:p>
            <a:pPr>
              <a:spcAft>
                <a:spcPts val="600"/>
              </a:spcAft>
              <a:defRPr/>
            </a:pPr>
            <a:endParaRPr lang="en-US" altLang="en-US" dirty="0"/>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381C65-8DCE-8648-A273-8AD102DBEA6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88</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8BE57C5B-B429-4A34-AE54-52574B0F667A}"/>
              </a:ext>
            </a:extLst>
          </p:cNvPr>
          <p:cNvPicPr>
            <a:picLocks noChangeAspect="1"/>
          </p:cNvPicPr>
          <p:nvPr/>
        </p:nvPicPr>
        <p:blipFill>
          <a:blip r:embed="rId3"/>
          <a:stretch>
            <a:fillRect/>
          </a:stretch>
        </p:blipFill>
        <p:spPr>
          <a:xfrm>
            <a:off x="10027156" y="209550"/>
            <a:ext cx="1971758" cy="485387"/>
          </a:xfrm>
          <a:prstGeom prst="rect">
            <a:avLst/>
          </a:prstGeom>
        </p:spPr>
      </p:pic>
    </p:spTree>
    <p:extLst>
      <p:ext uri="{BB962C8B-B14F-4D97-AF65-F5344CB8AC3E}">
        <p14:creationId xmlns:p14="http://schemas.microsoft.com/office/powerpoint/2010/main" val="4063225868"/>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38200" y="365125"/>
            <a:ext cx="10515600" cy="1325563"/>
          </a:xfrm>
        </p:spPr>
        <p:txBody>
          <a:bodyPr/>
          <a:lstStyle/>
          <a:p>
            <a:r>
              <a:rPr lang="en-GB" b="1" dirty="0">
                <a:solidFill>
                  <a:schemeClr val="tx1">
                    <a:lumMod val="50000"/>
                    <a:lumOff val="50000"/>
                  </a:schemeClr>
                </a:solidFill>
              </a:rPr>
              <a:t>Protocol Deviations/ Serious </a:t>
            </a:r>
            <a:r>
              <a:rPr lang="en-GB" b="1" dirty="0" smtClean="0">
                <a:solidFill>
                  <a:schemeClr val="tx1">
                    <a:lumMod val="50000"/>
                    <a:lumOff val="50000"/>
                  </a:schemeClr>
                </a:solidFill>
              </a:rPr>
              <a:t>Breaches</a:t>
            </a:r>
            <a:endParaRPr lang="en-GB" dirty="0"/>
          </a:p>
        </p:txBody>
      </p:sp>
      <p:sp>
        <p:nvSpPr>
          <p:cNvPr id="3" name="Content Placeholder 2"/>
          <p:cNvSpPr>
            <a:spLocks noGrp="1"/>
          </p:cNvSpPr>
          <p:nvPr>
            <p:ph idx="1"/>
          </p:nvPr>
        </p:nvSpPr>
        <p:spPr>
          <a:xfrm>
            <a:off x="838200" y="1825625"/>
            <a:ext cx="11160714" cy="4351338"/>
          </a:xfrm>
        </p:spPr>
        <p:txBody>
          <a:bodyPr>
            <a:noAutofit/>
          </a:bodyPr>
          <a:lstStyle/>
          <a:p>
            <a:pPr marL="609600" indent="-609600">
              <a:lnSpc>
                <a:spcPct val="80000"/>
              </a:lnSpc>
              <a:buNone/>
              <a:defRPr/>
            </a:pPr>
            <a:r>
              <a:rPr lang="en-GB" altLang="en-US" dirty="0">
                <a:solidFill>
                  <a:prstClr val="black"/>
                </a:solidFill>
              </a:rPr>
              <a:t>What is a deviation?</a:t>
            </a:r>
          </a:p>
          <a:p>
            <a:pPr marL="609600" indent="-250825">
              <a:lnSpc>
                <a:spcPct val="80000"/>
              </a:lnSpc>
              <a:defRPr/>
            </a:pPr>
            <a:r>
              <a:rPr lang="en-US" altLang="en-US" dirty="0">
                <a:solidFill>
                  <a:prstClr val="black"/>
                </a:solidFill>
              </a:rPr>
              <a:t>An incident which deviates from the normal expectation of a particular part of the trial process is considered a deviation. </a:t>
            </a:r>
          </a:p>
          <a:p>
            <a:pPr marL="609600" indent="-250825">
              <a:lnSpc>
                <a:spcPct val="80000"/>
              </a:lnSpc>
              <a:defRPr/>
            </a:pPr>
            <a:r>
              <a:rPr lang="en-US" altLang="en-US" dirty="0"/>
              <a:t>If a deviation from the protocol or GCP occurs during a trial, the PI must be notified, and it must be recorded on the ‘Protocol Deviation Log’</a:t>
            </a:r>
          </a:p>
          <a:p>
            <a:pPr marL="609600" indent="-609600">
              <a:lnSpc>
                <a:spcPct val="80000"/>
              </a:lnSpc>
              <a:buNone/>
              <a:defRPr/>
            </a:pPr>
            <a:r>
              <a:rPr lang="en-GB" altLang="en-US" dirty="0">
                <a:solidFill>
                  <a:prstClr val="black"/>
                </a:solidFill>
              </a:rPr>
              <a:t>What is a serious breach?</a:t>
            </a:r>
          </a:p>
          <a:p>
            <a:pPr marL="609600" indent="-250825">
              <a:lnSpc>
                <a:spcPct val="80000"/>
              </a:lnSpc>
              <a:defRPr/>
            </a:pPr>
            <a:r>
              <a:rPr lang="en-US" altLang="en-US" dirty="0">
                <a:solidFill>
                  <a:prstClr val="black"/>
                </a:solidFill>
              </a:rPr>
              <a:t>A serious breach is a deviation from the trial protocol or GCP which is likely to effect to a significant degree:</a:t>
            </a:r>
          </a:p>
          <a:p>
            <a:pPr lvl="1">
              <a:lnSpc>
                <a:spcPct val="80000"/>
              </a:lnSpc>
              <a:buFont typeface="Arial" panose="020B0604020202020204" pitchFamily="34" charset="0"/>
              <a:buChar char="•"/>
              <a:defRPr/>
            </a:pPr>
            <a:r>
              <a:rPr lang="en-US" altLang="en-US" sz="2800" dirty="0">
                <a:solidFill>
                  <a:prstClr val="black"/>
                </a:solidFill>
              </a:rPr>
              <a:t>the safety or physical or mental integrity of the subjects of the trial, </a:t>
            </a:r>
          </a:p>
          <a:p>
            <a:pPr marL="457200" lvl="1" indent="0">
              <a:lnSpc>
                <a:spcPct val="80000"/>
              </a:lnSpc>
              <a:buNone/>
              <a:defRPr/>
            </a:pPr>
            <a:r>
              <a:rPr lang="en-US" altLang="en-US" sz="2800" dirty="0">
                <a:solidFill>
                  <a:prstClr val="black"/>
                </a:solidFill>
              </a:rPr>
              <a:t>or</a:t>
            </a:r>
          </a:p>
          <a:p>
            <a:pPr lvl="1">
              <a:lnSpc>
                <a:spcPct val="80000"/>
              </a:lnSpc>
              <a:buFont typeface="Arial" panose="020B0604020202020204" pitchFamily="34" charset="0"/>
              <a:buChar char="•"/>
              <a:defRPr/>
            </a:pPr>
            <a:r>
              <a:rPr lang="en-US" altLang="en-US" sz="2800" dirty="0">
                <a:solidFill>
                  <a:prstClr val="black"/>
                </a:solidFill>
              </a:rPr>
              <a:t>the scientific value of the trial</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381C65-8DCE-8648-A273-8AD102DBEA6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89</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79068C39-EA7D-47A3-B195-6AD8ECCE3C90}"/>
              </a:ext>
            </a:extLst>
          </p:cNvPr>
          <p:cNvPicPr>
            <a:picLocks noChangeAspect="1"/>
          </p:cNvPicPr>
          <p:nvPr/>
        </p:nvPicPr>
        <p:blipFill>
          <a:blip r:embed="rId3"/>
          <a:stretch>
            <a:fillRect/>
          </a:stretch>
        </p:blipFill>
        <p:spPr>
          <a:xfrm>
            <a:off x="10027156" y="209550"/>
            <a:ext cx="1971758" cy="485387"/>
          </a:xfrm>
          <a:prstGeom prst="rect">
            <a:avLst/>
          </a:prstGeom>
        </p:spPr>
      </p:pic>
    </p:spTree>
    <p:extLst>
      <p:ext uri="{BB962C8B-B14F-4D97-AF65-F5344CB8AC3E}">
        <p14:creationId xmlns:p14="http://schemas.microsoft.com/office/powerpoint/2010/main" val="16932149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188618" y="1375946"/>
            <a:ext cx="6848475" cy="5143500"/>
          </a:xfrm>
          <a:prstGeom prst="rect">
            <a:avLst/>
          </a:prstGeom>
        </p:spPr>
      </p:pic>
      <p:sp>
        <p:nvSpPr>
          <p:cNvPr id="10" name="TextBox 9"/>
          <p:cNvSpPr txBox="1"/>
          <p:nvPr/>
        </p:nvSpPr>
        <p:spPr>
          <a:xfrm>
            <a:off x="6341423" y="6519446"/>
            <a:ext cx="7390619" cy="338554"/>
          </a:xfrm>
          <a:prstGeom prst="rect">
            <a:avLst/>
          </a:prstGeom>
          <a:noFill/>
        </p:spPr>
        <p:txBody>
          <a:bodyPr wrap="square" rtlCol="0">
            <a:spAutoFit/>
          </a:bodyPr>
          <a:lstStyle/>
          <a:p>
            <a:r>
              <a:rPr lang="en-GB" sz="1600" dirty="0"/>
              <a:t>Borthwick et al, 2020, Peer J, 8:e8828 </a:t>
            </a:r>
            <a:r>
              <a:rPr lang="en-GB" sz="1600" dirty="0">
                <a:hlinkClick r:id="rId4"/>
              </a:rPr>
              <a:t>https://peerj.com/articles/8828/</a:t>
            </a:r>
            <a:r>
              <a:rPr lang="en-GB" sz="1600" dirty="0"/>
              <a:t> </a:t>
            </a:r>
          </a:p>
        </p:txBody>
      </p:sp>
      <p:pic>
        <p:nvPicPr>
          <p:cNvPr id="11" name="Picture 10"/>
          <p:cNvPicPr>
            <a:picLocks noChangeAspect="1"/>
          </p:cNvPicPr>
          <p:nvPr/>
        </p:nvPicPr>
        <p:blipFill>
          <a:blip r:embed="rId5"/>
          <a:stretch>
            <a:fillRect/>
          </a:stretch>
        </p:blipFill>
        <p:spPr>
          <a:xfrm>
            <a:off x="2386012" y="1214021"/>
            <a:ext cx="7419975" cy="5305425"/>
          </a:xfrm>
          <a:prstGeom prst="rect">
            <a:avLst/>
          </a:prstGeom>
        </p:spPr>
      </p:pic>
      <p:pic>
        <p:nvPicPr>
          <p:cNvPr id="13" name="Picture 12"/>
          <p:cNvPicPr>
            <a:picLocks noChangeAspect="1"/>
          </p:cNvPicPr>
          <p:nvPr/>
        </p:nvPicPr>
        <p:blipFill>
          <a:blip r:embed="rId6"/>
          <a:stretch>
            <a:fillRect/>
          </a:stretch>
        </p:blipFill>
        <p:spPr>
          <a:xfrm>
            <a:off x="5057775" y="1145002"/>
            <a:ext cx="7134225" cy="5324475"/>
          </a:xfrm>
          <a:prstGeom prst="rect">
            <a:avLst/>
          </a:prstGeom>
        </p:spPr>
      </p:pic>
      <p:sp>
        <p:nvSpPr>
          <p:cNvPr id="14" name="Title 6"/>
          <p:cNvSpPr>
            <a:spLocks noGrp="1"/>
          </p:cNvSpPr>
          <p:nvPr>
            <p:ph type="title" idx="4294967295"/>
          </p:nvPr>
        </p:nvSpPr>
        <p:spPr>
          <a:xfrm>
            <a:off x="838200" y="365125"/>
            <a:ext cx="10515600" cy="1325563"/>
          </a:xfrm>
        </p:spPr>
        <p:txBody>
          <a:bodyPr/>
          <a:lstStyle/>
          <a:p>
            <a:r>
              <a:rPr lang="en-GB" b="1" dirty="0">
                <a:solidFill>
                  <a:schemeClr val="tx1">
                    <a:lumMod val="50000"/>
                    <a:lumOff val="50000"/>
                  </a:schemeClr>
                </a:solidFill>
              </a:rPr>
              <a:t>Use in </a:t>
            </a:r>
            <a:r>
              <a:rPr lang="en-GB" b="1" dirty="0" smtClean="0">
                <a:solidFill>
                  <a:schemeClr val="tx1">
                    <a:lumMod val="50000"/>
                    <a:lumOff val="50000"/>
                  </a:schemeClr>
                </a:solidFill>
              </a:rPr>
              <a:t>Clinical </a:t>
            </a:r>
            <a:r>
              <a:rPr lang="en-GB" b="1" dirty="0">
                <a:solidFill>
                  <a:schemeClr val="tx1">
                    <a:lumMod val="50000"/>
                    <a:lumOff val="50000"/>
                  </a:schemeClr>
                </a:solidFill>
              </a:rPr>
              <a:t>P</a:t>
            </a:r>
            <a:r>
              <a:rPr lang="en-GB" b="1" dirty="0" smtClean="0">
                <a:solidFill>
                  <a:schemeClr val="tx1">
                    <a:lumMod val="50000"/>
                    <a:lumOff val="50000"/>
                  </a:schemeClr>
                </a:solidFill>
              </a:rPr>
              <a:t>ractice</a:t>
            </a:r>
            <a:endParaRPr lang="en-GB" b="1" dirty="0">
              <a:solidFill>
                <a:schemeClr val="tx1">
                  <a:lumMod val="50000"/>
                  <a:lumOff val="50000"/>
                </a:schemeClr>
              </a:solidFill>
            </a:endParaRPr>
          </a:p>
        </p:txBody>
      </p:sp>
      <p:pic>
        <p:nvPicPr>
          <p:cNvPr id="16" name="Picture 15">
            <a:extLst>
              <a:ext uri="{FF2B5EF4-FFF2-40B4-BE49-F238E27FC236}">
                <a16:creationId xmlns:a16="http://schemas.microsoft.com/office/drawing/2014/main" id="{5A7082A7-5E48-4C7B-A543-E3F04B527130}"/>
              </a:ext>
            </a:extLst>
          </p:cNvPr>
          <p:cNvPicPr>
            <a:picLocks noChangeAspect="1"/>
          </p:cNvPicPr>
          <p:nvPr/>
        </p:nvPicPr>
        <p:blipFill>
          <a:blip r:embed="rId7"/>
          <a:stretch>
            <a:fillRect/>
          </a:stretch>
        </p:blipFill>
        <p:spPr>
          <a:xfrm>
            <a:off x="10027156" y="209550"/>
            <a:ext cx="1971758" cy="485387"/>
          </a:xfrm>
          <a:prstGeom prst="rect">
            <a:avLst/>
          </a:prstGeom>
        </p:spPr>
      </p:pic>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381C65-8DCE-8648-A273-8AD102DBEA6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47630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9"/>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xit" presetSubtype="0" fill="hold" nodeType="withEffect">
                                  <p:stCondLst>
                                    <p:cond delay="0"/>
                                  </p:stCondLst>
                                  <p:childTnLst>
                                    <p:set>
                                      <p:cBhvr>
                                        <p:cTn id="14"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38200" y="365125"/>
            <a:ext cx="9051758" cy="1325563"/>
          </a:xfrm>
        </p:spPr>
        <p:txBody>
          <a:bodyPr/>
          <a:lstStyle/>
          <a:p>
            <a:r>
              <a:rPr lang="en-GB" b="1" dirty="0">
                <a:solidFill>
                  <a:schemeClr val="tx1">
                    <a:lumMod val="50000"/>
                    <a:lumOff val="50000"/>
                  </a:schemeClr>
                </a:solidFill>
              </a:rPr>
              <a:t>Recording and Reporting of Protocol or GCP Deviations</a:t>
            </a:r>
            <a:endParaRPr lang="en-GB" dirty="0"/>
          </a:p>
        </p:txBody>
      </p:sp>
      <p:sp>
        <p:nvSpPr>
          <p:cNvPr id="3" name="Content Placeholder 2"/>
          <p:cNvSpPr>
            <a:spLocks noGrp="1"/>
          </p:cNvSpPr>
          <p:nvPr>
            <p:ph idx="1"/>
          </p:nvPr>
        </p:nvSpPr>
        <p:spPr>
          <a:xfrm>
            <a:off x="838199" y="1825625"/>
            <a:ext cx="10992729" cy="4351338"/>
          </a:xfrm>
        </p:spPr>
        <p:txBody>
          <a:bodyPr>
            <a:normAutofit lnSpcReduction="10000"/>
          </a:bodyPr>
          <a:lstStyle/>
          <a:p>
            <a:pPr lvl="0"/>
            <a:r>
              <a:rPr lang="en-GB" dirty="0"/>
              <a:t>Protocol or GCP deviations that occur at a site, that </a:t>
            </a:r>
            <a:r>
              <a:rPr lang="en-GB" b="1" dirty="0"/>
              <a:t>are patient specific, </a:t>
            </a:r>
            <a:r>
              <a:rPr lang="en-GB" dirty="0"/>
              <a:t>should be documented using the Protocol Deviation Form within the eCRF and recorded on the clinical trial database  </a:t>
            </a:r>
          </a:p>
          <a:p>
            <a:pPr marL="457200" lvl="1" indent="0">
              <a:buNone/>
            </a:pPr>
            <a:endParaRPr lang="en-GB" sz="2800" dirty="0"/>
          </a:p>
          <a:p>
            <a:pPr lvl="0"/>
            <a:r>
              <a:rPr lang="en-GB" dirty="0"/>
              <a:t>Protocol or GCP deviations that occur at a site, that are </a:t>
            </a:r>
            <a:r>
              <a:rPr lang="en-GB" b="1" dirty="0"/>
              <a:t>non-patient specific</a:t>
            </a:r>
            <a:r>
              <a:rPr lang="en-GB" dirty="0"/>
              <a:t>, should be documented at site using the Protocol Deviation Form within the Investigator Site File (ISF)</a:t>
            </a:r>
          </a:p>
          <a:p>
            <a:endParaRPr lang="en-GB" dirty="0"/>
          </a:p>
          <a:p>
            <a:r>
              <a:rPr lang="en-GB" dirty="0"/>
              <a:t>Submitted to the CTU within 28 days of becoming aware to </a:t>
            </a:r>
            <a:r>
              <a:rPr lang="en-GB" u="sng" dirty="0">
                <a:hlinkClick r:id="rId2"/>
              </a:rPr>
              <a:t>MARCH@nictu.hscni.net</a:t>
            </a:r>
            <a:endParaRPr lang="en-GB"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381C65-8DCE-8648-A273-8AD102DBEA6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90</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44F8D57A-85C6-4A32-995A-71E3098A9FA9}"/>
              </a:ext>
            </a:extLst>
          </p:cNvPr>
          <p:cNvPicPr>
            <a:picLocks noChangeAspect="1"/>
          </p:cNvPicPr>
          <p:nvPr/>
        </p:nvPicPr>
        <p:blipFill>
          <a:blip r:embed="rId3"/>
          <a:stretch>
            <a:fillRect/>
          </a:stretch>
        </p:blipFill>
        <p:spPr>
          <a:xfrm>
            <a:off x="10027156" y="209550"/>
            <a:ext cx="1971758" cy="485387"/>
          </a:xfrm>
          <a:prstGeom prst="rect">
            <a:avLst/>
          </a:prstGeom>
        </p:spPr>
      </p:pic>
    </p:spTree>
    <p:extLst>
      <p:ext uri="{BB962C8B-B14F-4D97-AF65-F5344CB8AC3E}">
        <p14:creationId xmlns:p14="http://schemas.microsoft.com/office/powerpoint/2010/main" val="4142400205"/>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38200" y="365125"/>
            <a:ext cx="10515600" cy="1325563"/>
          </a:xfrm>
        </p:spPr>
        <p:txBody>
          <a:bodyPr/>
          <a:lstStyle/>
          <a:p>
            <a:r>
              <a:rPr lang="en-GB" b="1" dirty="0">
                <a:solidFill>
                  <a:schemeClr val="tx1">
                    <a:lumMod val="50000"/>
                    <a:lumOff val="50000"/>
                  </a:schemeClr>
                </a:solidFill>
              </a:rPr>
              <a:t>Protocol Deviations/ Serious </a:t>
            </a:r>
            <a:r>
              <a:rPr lang="en-GB" b="1" dirty="0" smtClean="0">
                <a:solidFill>
                  <a:schemeClr val="tx1">
                    <a:lumMod val="50000"/>
                    <a:lumOff val="50000"/>
                  </a:schemeClr>
                </a:solidFill>
              </a:rPr>
              <a:t>Breaches</a:t>
            </a:r>
            <a:endParaRPr lang="en-GB" dirty="0"/>
          </a:p>
        </p:txBody>
      </p:sp>
      <p:sp>
        <p:nvSpPr>
          <p:cNvPr id="3" name="Content Placeholder 2"/>
          <p:cNvSpPr>
            <a:spLocks noGrp="1"/>
          </p:cNvSpPr>
          <p:nvPr>
            <p:ph idx="1"/>
          </p:nvPr>
        </p:nvSpPr>
        <p:spPr/>
        <p:txBody>
          <a:bodyPr/>
          <a:lstStyle/>
          <a:p>
            <a:pPr>
              <a:buFont typeface="Arial" panose="020B0604020202020204" pitchFamily="34" charset="0"/>
              <a:buChar char="•"/>
              <a:defRPr/>
            </a:pPr>
            <a:r>
              <a:rPr lang="en-US" altLang="en-US" dirty="0">
                <a:solidFill>
                  <a:srgbClr val="000000"/>
                </a:solidFill>
              </a:rPr>
              <a:t>If the deviation is classified as a </a:t>
            </a:r>
            <a:r>
              <a:rPr lang="en-US" altLang="en-US" i="1" dirty="0">
                <a:solidFill>
                  <a:srgbClr val="FF0000"/>
                </a:solidFill>
              </a:rPr>
              <a:t>potential</a:t>
            </a:r>
            <a:r>
              <a:rPr lang="en-US" altLang="en-US" dirty="0">
                <a:solidFill>
                  <a:srgbClr val="000000"/>
                </a:solidFill>
              </a:rPr>
              <a:t> ‘serious breach’, the PI should complete a ‘Notification of Serious Breach of Trial Protocol or GCP’ form</a:t>
            </a:r>
          </a:p>
          <a:p>
            <a:pPr lvl="1">
              <a:defRPr/>
            </a:pPr>
            <a:r>
              <a:rPr lang="en-US" altLang="en-US" dirty="0">
                <a:solidFill>
                  <a:srgbClr val="000000"/>
                </a:solidFill>
              </a:rPr>
              <a:t>Contact the CI or Co-CI to discuss a potential serious breach</a:t>
            </a:r>
          </a:p>
          <a:p>
            <a:pPr lvl="1">
              <a:defRPr/>
            </a:pPr>
            <a:r>
              <a:rPr lang="en-US" altLang="en-US" dirty="0">
                <a:solidFill>
                  <a:srgbClr val="000000"/>
                </a:solidFill>
              </a:rPr>
              <a:t>The PI should scan and email the form to the NICTU within 24hrs of becoming aware of the breach</a:t>
            </a:r>
          </a:p>
          <a:p>
            <a:pPr>
              <a:buFont typeface="Arial" panose="020B0604020202020204" pitchFamily="34" charset="0"/>
              <a:buChar char="•"/>
              <a:defRPr/>
            </a:pPr>
            <a:r>
              <a:rPr lang="en-US" altLang="en-US" dirty="0">
                <a:solidFill>
                  <a:srgbClr val="000000"/>
                </a:solidFill>
              </a:rPr>
              <a:t>The Sponsor along with the trial management team will investigate reports of potential serious breaches and fully document any action taken </a:t>
            </a:r>
            <a:endParaRPr lang="en-GB" altLang="en-US" dirty="0">
              <a:solidFill>
                <a:srgbClr val="000000"/>
              </a:solidFill>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381C65-8DCE-8648-A273-8AD102DBEA6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91</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86DB903F-50DD-4947-8860-B8C91F9CA8E3}"/>
              </a:ext>
            </a:extLst>
          </p:cNvPr>
          <p:cNvPicPr>
            <a:picLocks noChangeAspect="1"/>
          </p:cNvPicPr>
          <p:nvPr/>
        </p:nvPicPr>
        <p:blipFill>
          <a:blip r:embed="rId2"/>
          <a:stretch>
            <a:fillRect/>
          </a:stretch>
        </p:blipFill>
        <p:spPr>
          <a:xfrm>
            <a:off x="10027156" y="209550"/>
            <a:ext cx="1971758" cy="485387"/>
          </a:xfrm>
          <a:prstGeom prst="rect">
            <a:avLst/>
          </a:prstGeom>
        </p:spPr>
      </p:pic>
    </p:spTree>
    <p:extLst>
      <p:ext uri="{BB962C8B-B14F-4D97-AF65-F5344CB8AC3E}">
        <p14:creationId xmlns:p14="http://schemas.microsoft.com/office/powerpoint/2010/main" val="1539799224"/>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49175-49B6-451F-B33D-9C73210BEAF8}"/>
              </a:ext>
            </a:extLst>
          </p:cNvPr>
          <p:cNvSpPr>
            <a:spLocks noGrp="1"/>
          </p:cNvSpPr>
          <p:nvPr>
            <p:ph type="title" idx="4294967295"/>
          </p:nvPr>
        </p:nvSpPr>
        <p:spPr>
          <a:xfrm>
            <a:off x="838201" y="250827"/>
            <a:ext cx="8509000" cy="1325563"/>
          </a:xfrm>
        </p:spPr>
        <p:txBody>
          <a:bodyPr/>
          <a:lstStyle/>
          <a:p>
            <a:r>
              <a:rPr lang="en-GB" b="1" dirty="0">
                <a:solidFill>
                  <a:schemeClr val="tx1">
                    <a:lumMod val="50000"/>
                    <a:lumOff val="50000"/>
                  </a:schemeClr>
                </a:solidFill>
              </a:rPr>
              <a:t>Investigator Site File (ISF)</a:t>
            </a:r>
            <a:endParaRPr lang="en-GB" dirty="0"/>
          </a:p>
        </p:txBody>
      </p:sp>
      <p:pic>
        <p:nvPicPr>
          <p:cNvPr id="10" name="Picture 9">
            <a:extLst>
              <a:ext uri="{FF2B5EF4-FFF2-40B4-BE49-F238E27FC236}">
                <a16:creationId xmlns:a16="http://schemas.microsoft.com/office/drawing/2014/main" id="{E0F1384C-5AB8-44AA-B6BA-8A6995953595}"/>
              </a:ext>
            </a:extLst>
          </p:cNvPr>
          <p:cNvPicPr>
            <a:picLocks noChangeAspect="1"/>
          </p:cNvPicPr>
          <p:nvPr/>
        </p:nvPicPr>
        <p:blipFill>
          <a:blip r:embed="rId3"/>
          <a:stretch>
            <a:fillRect/>
          </a:stretch>
        </p:blipFill>
        <p:spPr>
          <a:xfrm>
            <a:off x="10027156" y="209550"/>
            <a:ext cx="1971758" cy="485387"/>
          </a:xfrm>
          <a:prstGeom prst="rect">
            <a:avLst/>
          </a:prstGeom>
        </p:spPr>
      </p:pic>
      <p:sp>
        <p:nvSpPr>
          <p:cNvPr id="3" name="Content Placeholder 2"/>
          <p:cNvSpPr>
            <a:spLocks noGrp="1"/>
          </p:cNvSpPr>
          <p:nvPr>
            <p:ph idx="1"/>
          </p:nvPr>
        </p:nvSpPr>
        <p:spPr>
          <a:xfrm>
            <a:off x="690521" y="1857709"/>
            <a:ext cx="11501479" cy="4351338"/>
          </a:xfrm>
        </p:spPr>
        <p:txBody>
          <a:bodyPr>
            <a:normAutofit lnSpcReduction="10000"/>
          </a:bodyPr>
          <a:lstStyle/>
          <a:p>
            <a:r>
              <a:rPr lang="en-GB" dirty="0"/>
              <a:t>Trial Master File (TMF) holds all essential documents</a:t>
            </a:r>
          </a:p>
          <a:p>
            <a:r>
              <a:rPr lang="en-GB" dirty="0"/>
              <a:t>Inspections or Audits of the TMF are used confirm compliance with regulatory requirements</a:t>
            </a:r>
          </a:p>
          <a:p>
            <a:r>
              <a:rPr lang="en-GB" dirty="0"/>
              <a:t>The Investigator Site File (ISF) at each site is a key section of the TMF</a:t>
            </a:r>
          </a:p>
          <a:p>
            <a:r>
              <a:rPr lang="en-GB" dirty="0"/>
              <a:t>NICTU has been delegated TMF set-up &amp; maintenance by the Sponsor, therefore, the ISF must be set-up according to NICTU SOP TM02: ISF and Essential Documents</a:t>
            </a:r>
          </a:p>
          <a:p>
            <a:r>
              <a:rPr lang="en-GB" dirty="0"/>
              <a:t>PI is ultimately responsible for the set up and maintenance of all essential documents in the ISF but may delegate (Task 17) to a member of the research team who has documented SOP training</a:t>
            </a:r>
          </a:p>
          <a:p>
            <a:endParaRPr lang="en-GB" dirty="0"/>
          </a:p>
          <a:p>
            <a:endParaRPr lang="en-GB" dirty="0"/>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381C65-8DCE-8648-A273-8AD102DBEA6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70878478"/>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38200" y="365125"/>
            <a:ext cx="10515600" cy="1325563"/>
          </a:xfrm>
        </p:spPr>
        <p:txBody>
          <a:bodyPr/>
          <a:lstStyle/>
          <a:p>
            <a:r>
              <a:rPr lang="en-GB" b="1" dirty="0">
                <a:solidFill>
                  <a:schemeClr val="tx1">
                    <a:lumMod val="50000"/>
                    <a:lumOff val="50000"/>
                  </a:schemeClr>
                </a:solidFill>
              </a:rPr>
              <a:t>Investigator Site File SOP </a:t>
            </a:r>
            <a:r>
              <a:rPr lang="en-GB" b="1" dirty="0" smtClean="0">
                <a:solidFill>
                  <a:schemeClr val="tx1">
                    <a:lumMod val="50000"/>
                    <a:lumOff val="50000"/>
                  </a:schemeClr>
                </a:solidFill>
              </a:rPr>
              <a:t>TM02</a:t>
            </a:r>
            <a:endParaRPr lang="en-GB" dirty="0"/>
          </a:p>
        </p:txBody>
      </p:sp>
      <p:sp>
        <p:nvSpPr>
          <p:cNvPr id="3" name="Content Placeholder 2"/>
          <p:cNvSpPr>
            <a:spLocks noGrp="1"/>
          </p:cNvSpPr>
          <p:nvPr>
            <p:ph idx="1"/>
          </p:nvPr>
        </p:nvSpPr>
        <p:spPr>
          <a:xfrm>
            <a:off x="838200" y="1825625"/>
            <a:ext cx="10972800" cy="4351338"/>
          </a:xfrm>
        </p:spPr>
        <p:txBody>
          <a:bodyPr/>
          <a:lstStyle/>
          <a:p>
            <a:pPr>
              <a:defRPr/>
            </a:pPr>
            <a:r>
              <a:rPr lang="en-GB" altLang="en-US" dirty="0">
                <a:solidFill>
                  <a:srgbClr val="000000"/>
                </a:solidFill>
              </a:rPr>
              <a:t>Each site will be provided with an ISF following initiation</a:t>
            </a:r>
          </a:p>
          <a:p>
            <a:pPr>
              <a:defRPr/>
            </a:pPr>
            <a:r>
              <a:rPr lang="en-GB" altLang="en-US" dirty="0">
                <a:solidFill>
                  <a:srgbClr val="000000"/>
                </a:solidFill>
              </a:rPr>
              <a:t>NICTU staff will assist site staff in the setting up the ISF</a:t>
            </a:r>
          </a:p>
          <a:p>
            <a:pPr>
              <a:defRPr/>
            </a:pPr>
            <a:r>
              <a:rPr lang="en-GB" altLang="en-US" dirty="0">
                <a:solidFill>
                  <a:srgbClr val="000000"/>
                </a:solidFill>
              </a:rPr>
              <a:t>Each ISF has an index of essential documents</a:t>
            </a:r>
          </a:p>
          <a:p>
            <a:pPr>
              <a:defRPr/>
            </a:pPr>
            <a:r>
              <a:rPr lang="en-GB" altLang="en-US" dirty="0">
                <a:solidFill>
                  <a:srgbClr val="000000"/>
                </a:solidFill>
              </a:rPr>
              <a:t>Some essential documents may be located in other areas e.g. Pharmacy</a:t>
            </a:r>
          </a:p>
          <a:p>
            <a:pPr lvl="1">
              <a:defRPr/>
            </a:pPr>
            <a:r>
              <a:rPr lang="en-GB" altLang="en-US" dirty="0">
                <a:solidFill>
                  <a:srgbClr val="000000"/>
                </a:solidFill>
              </a:rPr>
              <a:t>Add a file note to explain where the document can be located</a:t>
            </a:r>
          </a:p>
          <a:p>
            <a:pPr>
              <a:defRPr/>
            </a:pPr>
            <a:r>
              <a:rPr lang="en-GB" dirty="0">
                <a:solidFill>
                  <a:prstClr val="black"/>
                </a:solidFill>
              </a:rPr>
              <a:t>ISF should be held in a secure location with restricted access</a:t>
            </a:r>
          </a:p>
          <a:p>
            <a:pPr lvl="1">
              <a:defRPr/>
            </a:pPr>
            <a:r>
              <a:rPr lang="en-GB" dirty="0">
                <a:solidFill>
                  <a:prstClr val="black"/>
                </a:solidFill>
              </a:rPr>
              <a:t>In a locked, fireproof filing cabinet</a:t>
            </a:r>
          </a:p>
          <a:p>
            <a:pPr>
              <a:defRPr/>
            </a:pPr>
            <a:r>
              <a:rPr lang="en-GB" dirty="0">
                <a:solidFill>
                  <a:prstClr val="black"/>
                </a:solidFill>
              </a:rPr>
              <a:t>This will be checked at monitoring/audit visits</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381C65-8DCE-8648-A273-8AD102DBEA6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93</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B8A2EDC0-1333-420B-8A1C-9E75EFA05EFA}"/>
              </a:ext>
            </a:extLst>
          </p:cNvPr>
          <p:cNvPicPr>
            <a:picLocks noChangeAspect="1"/>
          </p:cNvPicPr>
          <p:nvPr/>
        </p:nvPicPr>
        <p:blipFill>
          <a:blip r:embed="rId2"/>
          <a:stretch>
            <a:fillRect/>
          </a:stretch>
        </p:blipFill>
        <p:spPr>
          <a:xfrm>
            <a:off x="10027156" y="209550"/>
            <a:ext cx="1971758" cy="485387"/>
          </a:xfrm>
          <a:prstGeom prst="rect">
            <a:avLst/>
          </a:prstGeom>
        </p:spPr>
      </p:pic>
    </p:spTree>
    <p:extLst>
      <p:ext uri="{BB962C8B-B14F-4D97-AF65-F5344CB8AC3E}">
        <p14:creationId xmlns:p14="http://schemas.microsoft.com/office/powerpoint/2010/main" val="2921250703"/>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49175-49B6-451F-B33D-9C73210BEAF8}"/>
              </a:ext>
            </a:extLst>
          </p:cNvPr>
          <p:cNvSpPr>
            <a:spLocks noGrp="1"/>
          </p:cNvSpPr>
          <p:nvPr>
            <p:ph type="title" idx="4294967295"/>
          </p:nvPr>
        </p:nvSpPr>
        <p:spPr>
          <a:xfrm>
            <a:off x="838201" y="250827"/>
            <a:ext cx="8509000" cy="1325563"/>
          </a:xfrm>
        </p:spPr>
        <p:txBody>
          <a:bodyPr/>
          <a:lstStyle/>
          <a:p>
            <a:r>
              <a:rPr lang="en-GB" b="1" dirty="0">
                <a:solidFill>
                  <a:schemeClr val="tx1">
                    <a:lumMod val="50000"/>
                    <a:lumOff val="50000"/>
                  </a:schemeClr>
                </a:solidFill>
              </a:rPr>
              <a:t>ISF Index</a:t>
            </a:r>
            <a:endParaRPr lang="en-GB" dirty="0"/>
          </a:p>
        </p:txBody>
      </p:sp>
      <p:pic>
        <p:nvPicPr>
          <p:cNvPr id="10" name="Picture 9">
            <a:extLst>
              <a:ext uri="{FF2B5EF4-FFF2-40B4-BE49-F238E27FC236}">
                <a16:creationId xmlns:a16="http://schemas.microsoft.com/office/drawing/2014/main" id="{E0F1384C-5AB8-44AA-B6BA-8A6995953595}"/>
              </a:ext>
            </a:extLst>
          </p:cNvPr>
          <p:cNvPicPr>
            <a:picLocks noChangeAspect="1"/>
          </p:cNvPicPr>
          <p:nvPr/>
        </p:nvPicPr>
        <p:blipFill>
          <a:blip r:embed="rId3"/>
          <a:stretch>
            <a:fillRect/>
          </a:stretch>
        </p:blipFill>
        <p:spPr>
          <a:xfrm>
            <a:off x="10027156" y="209550"/>
            <a:ext cx="1971758" cy="485387"/>
          </a:xfrm>
          <a:prstGeom prst="rect">
            <a:avLst/>
          </a:prstGeom>
        </p:spPr>
      </p:pic>
      <p:pic>
        <p:nvPicPr>
          <p:cNvPr id="5" name="Content Placeholder 4"/>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103246" y="1755286"/>
            <a:ext cx="3626909" cy="4351338"/>
          </a:xfrm>
          <a:prstGeom prst="rect">
            <a:avLst/>
          </a:prstGeom>
        </p:spPr>
      </p:pic>
      <p:sp>
        <p:nvSpPr>
          <p:cNvPr id="6" name="TextBox 5"/>
          <p:cNvSpPr txBox="1"/>
          <p:nvPr/>
        </p:nvSpPr>
        <p:spPr>
          <a:xfrm>
            <a:off x="5092701" y="2335154"/>
            <a:ext cx="6376155" cy="3262432"/>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GB" sz="2800" dirty="0"/>
              <a:t>Index at the beginning of the file outlines the documents to be retained in the file and where these should be held</a:t>
            </a:r>
          </a:p>
          <a:p>
            <a:pPr marL="285750" indent="-285750">
              <a:spcAft>
                <a:spcPts val="600"/>
              </a:spcAft>
              <a:buFont typeface="Arial" panose="020B0604020202020204" pitchFamily="34" charset="0"/>
              <a:buChar char="•"/>
            </a:pPr>
            <a:endParaRPr lang="en-GB" sz="2800" dirty="0"/>
          </a:p>
          <a:p>
            <a:pPr marL="285750" indent="-285750">
              <a:spcAft>
                <a:spcPts val="600"/>
              </a:spcAft>
              <a:buFont typeface="Arial" panose="020B0604020202020204" pitchFamily="34" charset="0"/>
              <a:buChar char="•"/>
            </a:pPr>
            <a:r>
              <a:rPr lang="en-GB" sz="2800" dirty="0"/>
              <a:t>Intended as a guide; if a document is not applicable to the MARCH trial this should be noted on the index</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381C65-8DCE-8648-A273-8AD102DBEA6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94</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9507215"/>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49175-49B6-451F-B33D-9C73210BEAF8}"/>
              </a:ext>
            </a:extLst>
          </p:cNvPr>
          <p:cNvSpPr>
            <a:spLocks noGrp="1"/>
          </p:cNvSpPr>
          <p:nvPr>
            <p:ph type="title" idx="4294967295"/>
          </p:nvPr>
        </p:nvSpPr>
        <p:spPr>
          <a:xfrm>
            <a:off x="838201" y="250827"/>
            <a:ext cx="8509000" cy="1325563"/>
          </a:xfrm>
        </p:spPr>
        <p:txBody>
          <a:bodyPr/>
          <a:lstStyle/>
          <a:p>
            <a:r>
              <a:rPr lang="en-GB" b="1" dirty="0">
                <a:solidFill>
                  <a:schemeClr val="tx1">
                    <a:lumMod val="50000"/>
                    <a:lumOff val="50000"/>
                  </a:schemeClr>
                </a:solidFill>
              </a:rPr>
              <a:t>Investigator Site File (ISF)</a:t>
            </a:r>
            <a:endParaRPr lang="en-GB" dirty="0"/>
          </a:p>
        </p:txBody>
      </p:sp>
      <p:pic>
        <p:nvPicPr>
          <p:cNvPr id="10" name="Picture 9">
            <a:extLst>
              <a:ext uri="{FF2B5EF4-FFF2-40B4-BE49-F238E27FC236}">
                <a16:creationId xmlns:a16="http://schemas.microsoft.com/office/drawing/2014/main" id="{E0F1384C-5AB8-44AA-B6BA-8A6995953595}"/>
              </a:ext>
            </a:extLst>
          </p:cNvPr>
          <p:cNvPicPr>
            <a:picLocks noChangeAspect="1"/>
          </p:cNvPicPr>
          <p:nvPr/>
        </p:nvPicPr>
        <p:blipFill>
          <a:blip r:embed="rId3"/>
          <a:stretch>
            <a:fillRect/>
          </a:stretch>
        </p:blipFill>
        <p:spPr>
          <a:xfrm>
            <a:off x="10027156" y="209550"/>
            <a:ext cx="1971758" cy="485387"/>
          </a:xfrm>
          <a:prstGeom prst="rect">
            <a:avLst/>
          </a:prstGeom>
        </p:spPr>
      </p:pic>
      <p:sp>
        <p:nvSpPr>
          <p:cNvPr id="3" name="Content Placeholder 2"/>
          <p:cNvSpPr>
            <a:spLocks noGrp="1"/>
          </p:cNvSpPr>
          <p:nvPr>
            <p:ph idx="1"/>
          </p:nvPr>
        </p:nvSpPr>
        <p:spPr>
          <a:xfrm>
            <a:off x="690521" y="1349974"/>
            <a:ext cx="11501479" cy="4351338"/>
          </a:xfrm>
        </p:spPr>
        <p:txBody>
          <a:bodyPr>
            <a:normAutofit fontScale="85000" lnSpcReduction="20000"/>
          </a:bodyPr>
          <a:lstStyle/>
          <a:p>
            <a:pPr>
              <a:spcAft>
                <a:spcPts val="600"/>
              </a:spcAft>
            </a:pPr>
            <a:r>
              <a:rPr lang="en-GB" dirty="0">
                <a:solidFill>
                  <a:prstClr val="black"/>
                </a:solidFill>
              </a:rPr>
              <a:t>Maintained and kept up to date on an on-going basis throughout the trial </a:t>
            </a:r>
          </a:p>
          <a:p>
            <a:pPr lvl="1">
              <a:spcAft>
                <a:spcPts val="600"/>
              </a:spcAft>
            </a:pPr>
            <a:r>
              <a:rPr lang="en-GB" dirty="0"/>
              <a:t>All documents should legible and accurate and signed and date as appropriate</a:t>
            </a:r>
          </a:p>
          <a:p>
            <a:pPr lvl="1">
              <a:spcAft>
                <a:spcPts val="600"/>
              </a:spcAft>
            </a:pPr>
            <a:r>
              <a:rPr lang="en-GB" dirty="0">
                <a:solidFill>
                  <a:prstClr val="black"/>
                </a:solidFill>
              </a:rPr>
              <a:t>Previous versions of essential documents i.e. protocol should be marked as superseded</a:t>
            </a:r>
          </a:p>
          <a:p>
            <a:pPr lvl="1">
              <a:spcAft>
                <a:spcPts val="600"/>
              </a:spcAft>
            </a:pPr>
            <a:r>
              <a:rPr lang="en-GB" dirty="0">
                <a:solidFill>
                  <a:prstClr val="black"/>
                </a:solidFill>
              </a:rPr>
              <a:t>All filing done in a timely manner and filed chronologically within each section</a:t>
            </a:r>
          </a:p>
          <a:p>
            <a:pPr lvl="1">
              <a:spcAft>
                <a:spcPts val="600"/>
              </a:spcAft>
            </a:pPr>
            <a:r>
              <a:rPr lang="en-GB" dirty="0"/>
              <a:t>Must be available for monitoring visits for audits</a:t>
            </a:r>
          </a:p>
          <a:p>
            <a:pPr marL="457200" lvl="1" indent="0">
              <a:spcAft>
                <a:spcPts val="600"/>
              </a:spcAft>
              <a:buNone/>
            </a:pPr>
            <a:endParaRPr lang="en-GB" sz="2800" dirty="0"/>
          </a:p>
          <a:p>
            <a:pPr>
              <a:spcAft>
                <a:spcPts val="600"/>
              </a:spcAft>
            </a:pPr>
            <a:r>
              <a:rPr lang="en-GB" dirty="0"/>
              <a:t>Once the trial is finished the PI is responsible for reviewing to ensure all essential documents are present</a:t>
            </a:r>
          </a:p>
          <a:p>
            <a:pPr lvl="1">
              <a:spcAft>
                <a:spcPts val="600"/>
              </a:spcAft>
            </a:pPr>
            <a:r>
              <a:rPr lang="en-GB" dirty="0"/>
              <a:t>Once close out activities completed the ISF can be archived, when advised by NICTU</a:t>
            </a:r>
          </a:p>
          <a:p>
            <a:pPr lvl="1">
              <a:spcAft>
                <a:spcPts val="600"/>
              </a:spcAft>
            </a:pPr>
            <a:r>
              <a:rPr lang="en-GB" dirty="0"/>
              <a:t>PI is responsible for archiving essential documents at the study site</a:t>
            </a:r>
          </a:p>
          <a:p>
            <a:pPr lvl="1">
              <a:spcAft>
                <a:spcPts val="600"/>
              </a:spcAft>
            </a:pPr>
            <a:r>
              <a:rPr lang="en-GB" dirty="0"/>
              <a:t>Sites follow local R&amp;D SOP for archiving</a:t>
            </a:r>
          </a:p>
          <a:p>
            <a:pPr lvl="1">
              <a:spcAft>
                <a:spcPts val="600"/>
              </a:spcAft>
            </a:pPr>
            <a:r>
              <a:rPr lang="en-GB" dirty="0"/>
              <a:t>Change of PI – R&amp;D office/PI need to notify NICTU</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381C65-8DCE-8648-A273-8AD102DBEA6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95</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2967574"/>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38200" y="365125"/>
            <a:ext cx="10515600" cy="1325563"/>
          </a:xfrm>
        </p:spPr>
        <p:txBody>
          <a:bodyPr/>
          <a:lstStyle/>
          <a:p>
            <a:r>
              <a:rPr lang="en-GB" b="1" dirty="0">
                <a:solidFill>
                  <a:schemeClr val="tx1">
                    <a:lumMod val="50000"/>
                    <a:lumOff val="50000"/>
                  </a:schemeClr>
                </a:solidFill>
              </a:rPr>
              <a:t>Retention of Trial Records</a:t>
            </a:r>
            <a:endParaRPr lang="en-GB" dirty="0"/>
          </a:p>
        </p:txBody>
      </p:sp>
      <p:sp>
        <p:nvSpPr>
          <p:cNvPr id="3" name="Content Placeholder 2"/>
          <p:cNvSpPr>
            <a:spLocks noGrp="1"/>
          </p:cNvSpPr>
          <p:nvPr>
            <p:ph idx="1"/>
          </p:nvPr>
        </p:nvSpPr>
        <p:spPr>
          <a:xfrm>
            <a:off x="838200" y="1501775"/>
            <a:ext cx="10515600" cy="4351338"/>
          </a:xfrm>
        </p:spPr>
        <p:txBody>
          <a:bodyPr>
            <a:normAutofit lnSpcReduction="10000"/>
          </a:bodyPr>
          <a:lstStyle/>
          <a:p>
            <a:pPr>
              <a:defRPr/>
            </a:pPr>
            <a:r>
              <a:rPr lang="en-GB" dirty="0"/>
              <a:t>Site PI:</a:t>
            </a:r>
          </a:p>
          <a:p>
            <a:pPr lvl="1">
              <a:defRPr/>
            </a:pPr>
            <a:r>
              <a:rPr lang="en-GB" dirty="0"/>
              <a:t>Will maintain all trial records in the ISF according to GCP and the applicable regulatory requirements</a:t>
            </a:r>
          </a:p>
          <a:p>
            <a:pPr lvl="1">
              <a:defRPr/>
            </a:pPr>
            <a:r>
              <a:rPr lang="en-GB" dirty="0"/>
              <a:t>Is responsible for the archiving of essential documents at their sites in accordance with applicable regulatory requirements, Sponsor and local policies</a:t>
            </a:r>
          </a:p>
          <a:p>
            <a:pPr lvl="1">
              <a:defRPr/>
            </a:pPr>
            <a:r>
              <a:rPr lang="en-GB" dirty="0"/>
              <a:t>Responsible for allowing Sponsor access to archived data and can be audited by the Sponsor on request</a:t>
            </a:r>
          </a:p>
          <a:p>
            <a:pPr lvl="1">
              <a:defRPr/>
            </a:pPr>
            <a:r>
              <a:rPr lang="en-GB" dirty="0"/>
              <a:t>If there is a change of PI during the study the site will need to advise and then an amendment will be progressed for change of PI</a:t>
            </a:r>
          </a:p>
          <a:p>
            <a:pPr lvl="1">
              <a:defRPr/>
            </a:pPr>
            <a:r>
              <a:rPr lang="en-GB" dirty="0"/>
              <a:t>Following confirmation from the Sponsor, the CTU will notify the PI when they are no longer required to maintain the files</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381C65-8DCE-8648-A273-8AD102DBEA6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96</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FE3AC01F-72A9-421F-A203-D6C0C41C088B}"/>
              </a:ext>
            </a:extLst>
          </p:cNvPr>
          <p:cNvPicPr>
            <a:picLocks noChangeAspect="1"/>
          </p:cNvPicPr>
          <p:nvPr/>
        </p:nvPicPr>
        <p:blipFill>
          <a:blip r:embed="rId2"/>
          <a:stretch>
            <a:fillRect/>
          </a:stretch>
        </p:blipFill>
        <p:spPr>
          <a:xfrm>
            <a:off x="10027156" y="209550"/>
            <a:ext cx="1971758" cy="485387"/>
          </a:xfrm>
          <a:prstGeom prst="rect">
            <a:avLst/>
          </a:prstGeom>
        </p:spPr>
      </p:pic>
    </p:spTree>
    <p:extLst>
      <p:ext uri="{BB962C8B-B14F-4D97-AF65-F5344CB8AC3E}">
        <p14:creationId xmlns:p14="http://schemas.microsoft.com/office/powerpoint/2010/main" val="1265982623"/>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38200" y="365125"/>
            <a:ext cx="10515600" cy="1325563"/>
          </a:xfrm>
        </p:spPr>
        <p:txBody>
          <a:bodyPr/>
          <a:lstStyle/>
          <a:p>
            <a:r>
              <a:rPr lang="en-GB" b="1" dirty="0">
                <a:solidFill>
                  <a:schemeClr val="tx1">
                    <a:lumMod val="50000"/>
                    <a:lumOff val="50000"/>
                  </a:schemeClr>
                </a:solidFill>
              </a:rPr>
              <a:t>Monitoring (1)</a:t>
            </a:r>
            <a:endParaRPr lang="en-GB" dirty="0"/>
          </a:p>
        </p:txBody>
      </p:sp>
      <p:sp>
        <p:nvSpPr>
          <p:cNvPr id="3" name="Content Placeholder 2"/>
          <p:cNvSpPr>
            <a:spLocks noGrp="1"/>
          </p:cNvSpPr>
          <p:nvPr>
            <p:ph idx="1"/>
          </p:nvPr>
        </p:nvSpPr>
        <p:spPr/>
        <p:txBody>
          <a:bodyPr/>
          <a:lstStyle/>
          <a:p>
            <a:pPr algn="just"/>
            <a:r>
              <a:rPr lang="en-GB" dirty="0"/>
              <a:t>Remote monitoring will take place throughout the study</a:t>
            </a:r>
            <a:endParaRPr lang="en-US" dirty="0"/>
          </a:p>
          <a:p>
            <a:pPr algn="just"/>
            <a:r>
              <a:rPr lang="en-US" dirty="0"/>
              <a:t>First remote monitoring will be arranged after the randomisation of the first 1-2 participants</a:t>
            </a:r>
          </a:p>
          <a:p>
            <a:pPr algn="just"/>
            <a:r>
              <a:rPr lang="en-US" dirty="0"/>
              <a:t>On-site monitoring visit will take place thereafter</a:t>
            </a:r>
          </a:p>
          <a:p>
            <a:pPr algn="just"/>
            <a:r>
              <a:rPr lang="en-US" dirty="0"/>
              <a:t>A remote monitoring close-out will be arranged at each site once the final participant recruited has completed all follow-up</a:t>
            </a:r>
          </a:p>
          <a:p>
            <a:pPr marL="0" indent="0" algn="just">
              <a:buNone/>
            </a:pPr>
            <a:endParaRPr lang="en-US" sz="3200" dirty="0"/>
          </a:p>
          <a:p>
            <a:pPr marL="0" indent="0">
              <a:buNone/>
            </a:pPr>
            <a:endParaRPr lang="en-GB" dirty="0"/>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381C65-8DCE-8648-A273-8AD102DBEA6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B8E36B97-A131-4AF8-9F2A-22C8B1A37A39}"/>
              </a:ext>
            </a:extLst>
          </p:cNvPr>
          <p:cNvPicPr>
            <a:picLocks noChangeAspect="1"/>
          </p:cNvPicPr>
          <p:nvPr/>
        </p:nvPicPr>
        <p:blipFill>
          <a:blip r:embed="rId3"/>
          <a:stretch>
            <a:fillRect/>
          </a:stretch>
        </p:blipFill>
        <p:spPr>
          <a:xfrm>
            <a:off x="10027156" y="209550"/>
            <a:ext cx="1971758" cy="485387"/>
          </a:xfrm>
          <a:prstGeom prst="rect">
            <a:avLst/>
          </a:prstGeom>
        </p:spPr>
      </p:pic>
    </p:spTree>
    <p:extLst>
      <p:ext uri="{BB962C8B-B14F-4D97-AF65-F5344CB8AC3E}">
        <p14:creationId xmlns:p14="http://schemas.microsoft.com/office/powerpoint/2010/main" val="3025674319"/>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38200" y="365125"/>
            <a:ext cx="10515600" cy="1325563"/>
          </a:xfrm>
        </p:spPr>
        <p:txBody>
          <a:bodyPr/>
          <a:lstStyle/>
          <a:p>
            <a:r>
              <a:rPr lang="en-GB" b="1" dirty="0">
                <a:solidFill>
                  <a:schemeClr val="tx1">
                    <a:lumMod val="50000"/>
                    <a:lumOff val="50000"/>
                  </a:schemeClr>
                </a:solidFill>
              </a:rPr>
              <a:t>Monitoring (2)</a:t>
            </a:r>
            <a:endParaRPr lang="en-GB" dirty="0"/>
          </a:p>
        </p:txBody>
      </p:sp>
      <p:sp>
        <p:nvSpPr>
          <p:cNvPr id="3" name="Content Placeholder 2"/>
          <p:cNvSpPr>
            <a:spLocks noGrp="1"/>
          </p:cNvSpPr>
          <p:nvPr>
            <p:ph idx="1"/>
          </p:nvPr>
        </p:nvSpPr>
        <p:spPr/>
        <p:txBody>
          <a:bodyPr/>
          <a:lstStyle/>
          <a:p>
            <a:pPr marL="0" indent="0" algn="just">
              <a:buNone/>
            </a:pPr>
            <a:r>
              <a:rPr lang="en-US" b="1" dirty="0"/>
              <a:t>Monitoring visits will involve:</a:t>
            </a:r>
          </a:p>
          <a:p>
            <a:pPr algn="just"/>
            <a:r>
              <a:rPr lang="en-US" sz="2400" dirty="0"/>
              <a:t>Review of the Investigator Site File</a:t>
            </a:r>
          </a:p>
          <a:p>
            <a:pPr algn="just"/>
            <a:r>
              <a:rPr lang="en-US" sz="2400" dirty="0"/>
              <a:t>Review Consent Forms and Check Eligibility</a:t>
            </a:r>
          </a:p>
          <a:p>
            <a:pPr algn="just"/>
            <a:r>
              <a:rPr lang="en-US" sz="2400" dirty="0"/>
              <a:t>Review data entered onto the CRF and complete source data verification (SDV)</a:t>
            </a:r>
          </a:p>
          <a:p>
            <a:pPr algn="just"/>
            <a:r>
              <a:rPr lang="en-US" sz="2400" dirty="0"/>
              <a:t>Please ensure a team member is available to deal with queries</a:t>
            </a:r>
          </a:p>
          <a:p>
            <a:pPr algn="just"/>
            <a:r>
              <a:rPr lang="en-US" sz="2400" dirty="0"/>
              <a:t>PI should be available at the end of the visit for a feedback meeting</a:t>
            </a:r>
          </a:p>
          <a:p>
            <a:pPr algn="just"/>
            <a:endParaRPr lang="en-US" dirty="0"/>
          </a:p>
          <a:p>
            <a:pPr marL="0" indent="0">
              <a:buNone/>
            </a:pPr>
            <a:endParaRPr lang="en-GB" dirty="0"/>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381C65-8DCE-8648-A273-8AD102DBEA6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98</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533DD7D4-8F8F-4484-B04B-F30FE6CECFC0}"/>
              </a:ext>
            </a:extLst>
          </p:cNvPr>
          <p:cNvPicPr>
            <a:picLocks noChangeAspect="1"/>
          </p:cNvPicPr>
          <p:nvPr/>
        </p:nvPicPr>
        <p:blipFill>
          <a:blip r:embed="rId3"/>
          <a:stretch>
            <a:fillRect/>
          </a:stretch>
        </p:blipFill>
        <p:spPr>
          <a:xfrm>
            <a:off x="10027156" y="209550"/>
            <a:ext cx="1971758" cy="485387"/>
          </a:xfrm>
          <a:prstGeom prst="rect">
            <a:avLst/>
          </a:prstGeom>
        </p:spPr>
      </p:pic>
    </p:spTree>
    <p:extLst>
      <p:ext uri="{BB962C8B-B14F-4D97-AF65-F5344CB8AC3E}">
        <p14:creationId xmlns:p14="http://schemas.microsoft.com/office/powerpoint/2010/main" val="3982992096"/>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38200" y="365125"/>
            <a:ext cx="10515600" cy="1325563"/>
          </a:xfrm>
        </p:spPr>
        <p:txBody>
          <a:bodyPr/>
          <a:lstStyle/>
          <a:p>
            <a:r>
              <a:rPr lang="en-GB" b="1" dirty="0">
                <a:solidFill>
                  <a:schemeClr val="tx1">
                    <a:lumMod val="50000"/>
                    <a:lumOff val="50000"/>
                  </a:schemeClr>
                </a:solidFill>
              </a:rPr>
              <a:t>MARCH Guidelines and SOPs</a:t>
            </a:r>
            <a:endParaRPr lang="en-GB" dirty="0"/>
          </a:p>
        </p:txBody>
      </p:sp>
      <p:sp>
        <p:nvSpPr>
          <p:cNvPr id="3" name="Content Placeholder 2"/>
          <p:cNvSpPr>
            <a:spLocks noGrp="1"/>
          </p:cNvSpPr>
          <p:nvPr>
            <p:ph idx="1"/>
          </p:nvPr>
        </p:nvSpPr>
        <p:spPr>
          <a:xfrm>
            <a:off x="838200" y="1559618"/>
            <a:ext cx="10515600" cy="4351338"/>
          </a:xfrm>
        </p:spPr>
        <p:txBody>
          <a:bodyPr>
            <a:normAutofit fontScale="92500" lnSpcReduction="20000"/>
          </a:bodyPr>
          <a:lstStyle/>
          <a:p>
            <a:pPr>
              <a:defRPr/>
            </a:pPr>
            <a:r>
              <a:rPr lang="en-US" altLang="en-US" dirty="0"/>
              <a:t>Macro Electronic Data Capture User Guide</a:t>
            </a:r>
          </a:p>
          <a:p>
            <a:pPr>
              <a:defRPr/>
            </a:pPr>
            <a:r>
              <a:rPr lang="en-US" altLang="en-US" dirty="0" err="1"/>
              <a:t>Randomisation</a:t>
            </a:r>
            <a:r>
              <a:rPr lang="en-US" altLang="en-US" dirty="0"/>
              <a:t> Guideline (Telephone/ web system)</a:t>
            </a:r>
          </a:p>
          <a:p>
            <a:pPr>
              <a:defRPr/>
            </a:pPr>
            <a:r>
              <a:rPr lang="en-US" altLang="en-US" dirty="0"/>
              <a:t>Sample Handling Guideline</a:t>
            </a:r>
          </a:p>
          <a:p>
            <a:pPr>
              <a:defRPr/>
            </a:pPr>
            <a:r>
              <a:rPr lang="en-US" altLang="en-US" dirty="0"/>
              <a:t>Adverse Event Reporting Guideline</a:t>
            </a:r>
          </a:p>
          <a:p>
            <a:pPr>
              <a:defRPr/>
            </a:pPr>
            <a:r>
              <a:rPr lang="en-US" altLang="en-US" dirty="0"/>
              <a:t>Key Trial Terms</a:t>
            </a:r>
          </a:p>
          <a:p>
            <a:pPr>
              <a:defRPr/>
            </a:pPr>
            <a:r>
              <a:rPr lang="en-US" altLang="en-US" dirty="0"/>
              <a:t>Frequently Asked Questions</a:t>
            </a:r>
          </a:p>
          <a:p>
            <a:pPr>
              <a:defRPr/>
            </a:pPr>
            <a:r>
              <a:rPr lang="en-US" altLang="en-US" dirty="0"/>
              <a:t>Recording and reporting of Adverse Events (NICTU, SOP TMO3, Version 4.0 Final, 24/03/2016 )</a:t>
            </a:r>
          </a:p>
          <a:p>
            <a:pPr>
              <a:defRPr/>
            </a:pPr>
            <a:r>
              <a:rPr lang="en-US" altLang="en-US" dirty="0"/>
              <a:t>Investigator Site File (ISF) and Essential Documents (NICTU, SOP TM02 Version 4.0 Final, 14/11/2016).</a:t>
            </a:r>
          </a:p>
          <a:p>
            <a:pPr marL="0" indent="0">
              <a:buNone/>
              <a:defRPr/>
            </a:pPr>
            <a:r>
              <a:rPr lang="en-US" altLang="en-US" dirty="0"/>
              <a:t> </a:t>
            </a:r>
          </a:p>
          <a:p>
            <a:pPr marL="0" indent="0">
              <a:buNone/>
              <a:defRPr/>
            </a:pPr>
            <a:endParaRPr lang="en-US" altLang="en-US" dirty="0"/>
          </a:p>
          <a:p>
            <a:pPr>
              <a:defRPr/>
            </a:pPr>
            <a:endParaRPr lang="en-US" altLang="en-US" dirty="0"/>
          </a:p>
          <a:p>
            <a:pPr>
              <a:defRPr/>
            </a:pPr>
            <a:endParaRPr lang="en-US" altLang="en-US" dirty="0"/>
          </a:p>
        </p:txBody>
      </p:sp>
      <p:pic>
        <p:nvPicPr>
          <p:cNvPr id="4" name="Picture 3">
            <a:extLst>
              <a:ext uri="{FF2B5EF4-FFF2-40B4-BE49-F238E27FC236}">
                <a16:creationId xmlns:a16="http://schemas.microsoft.com/office/drawing/2014/main" id="{6F40359B-2BF1-4C2D-A3E5-516E6797BBFD}"/>
              </a:ext>
            </a:extLst>
          </p:cNvPr>
          <p:cNvPicPr>
            <a:picLocks noChangeAspect="1"/>
          </p:cNvPicPr>
          <p:nvPr/>
        </p:nvPicPr>
        <p:blipFill>
          <a:blip r:embed="rId2"/>
          <a:stretch>
            <a:fillRect/>
          </a:stretch>
        </p:blipFill>
        <p:spPr>
          <a:xfrm>
            <a:off x="10027156" y="209550"/>
            <a:ext cx="1971758" cy="485387"/>
          </a:xfrm>
          <a:prstGeom prst="rect">
            <a:avLst/>
          </a:prstGeom>
        </p:spPr>
      </p:pic>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381C65-8DCE-8648-A273-8AD102DBEA6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99</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5517932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375</TotalTime>
  <Words>9299</Words>
  <Application>Microsoft Office PowerPoint</Application>
  <PresentationFormat>Widescreen</PresentationFormat>
  <Paragraphs>1069</Paragraphs>
  <Slides>103</Slides>
  <Notes>27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103</vt:i4>
      </vt:variant>
    </vt:vector>
  </HeadingPairs>
  <TitlesOfParts>
    <vt:vector size="111" baseType="lpstr">
      <vt:lpstr>MS PGothic</vt:lpstr>
      <vt:lpstr>Arial</vt:lpstr>
      <vt:lpstr>Arial Black</vt:lpstr>
      <vt:lpstr>Calibri</vt:lpstr>
      <vt:lpstr>Calibri Light</vt:lpstr>
      <vt:lpstr>Estrangelo Edessa</vt:lpstr>
      <vt:lpstr>Times New Roman</vt:lpstr>
      <vt:lpstr>Office Theme</vt:lpstr>
      <vt:lpstr>PowerPoint Presentation</vt:lpstr>
      <vt:lpstr>Agenda: Site Initiation Visit Training </vt:lpstr>
      <vt:lpstr>General </vt:lpstr>
      <vt:lpstr>Key Details</vt:lpstr>
      <vt:lpstr>Study Oversight and Support</vt:lpstr>
      <vt:lpstr>Background and Trial Design</vt:lpstr>
      <vt:lpstr>Invasive Mechanical Ventilation</vt:lpstr>
      <vt:lpstr>Usual Airway Clearance Management</vt:lpstr>
      <vt:lpstr>Use in Clinical Practice</vt:lpstr>
      <vt:lpstr>PowerPoint Presentation</vt:lpstr>
      <vt:lpstr>Mucoactives</vt:lpstr>
      <vt:lpstr>Aim</vt:lpstr>
      <vt:lpstr>Overview</vt:lpstr>
      <vt:lpstr>Trial Design</vt:lpstr>
      <vt:lpstr>Inclusion Criteria</vt:lpstr>
      <vt:lpstr>Exclusion Criteria (Protocol V1.0)</vt:lpstr>
      <vt:lpstr>Exclusion Criteria (Protocol V2.0)</vt:lpstr>
      <vt:lpstr>COVID-19</vt:lpstr>
      <vt:lpstr>Co-enrolment</vt:lpstr>
      <vt:lpstr>Study Interventions and Comparator</vt:lpstr>
      <vt:lpstr>Study Interventions and Comparator</vt:lpstr>
      <vt:lpstr>Primary Outcome: duration of mechanical ventilation (hours)</vt:lpstr>
      <vt:lpstr>Primary Outcome: duration of mechanical ventilation (hours)</vt:lpstr>
      <vt:lpstr>Secondary Outcomes </vt:lpstr>
      <vt:lpstr>Secondary Outcomes</vt:lpstr>
      <vt:lpstr>Secondary Outcomes</vt:lpstr>
      <vt:lpstr>Study Within A Trial</vt:lpstr>
      <vt:lpstr>MARCH Trial SWAT</vt:lpstr>
      <vt:lpstr>MARCH Trial SWAT</vt:lpstr>
      <vt:lpstr>Sample Study</vt:lpstr>
      <vt:lpstr>Sample Study</vt:lpstr>
      <vt:lpstr>MARCH Study Timeline and Key Milestones</vt:lpstr>
      <vt:lpstr>Internal Pilot (6 months: Nov 21 – April 22) </vt:lpstr>
      <vt:lpstr>MARCH Study Sites</vt:lpstr>
      <vt:lpstr>Mucoactive Management and Pharmacovigilance</vt:lpstr>
      <vt:lpstr>MARCH - Type A CTIMP Study (Protocol V1.0)</vt:lpstr>
      <vt:lpstr>MARCH - Type A CTIMP Study (Protocol V1.0)</vt:lpstr>
      <vt:lpstr>MARCH - Type A CTIMP Study (Protocol 2.0)</vt:lpstr>
      <vt:lpstr>Study Mucoactive Administration (1)</vt:lpstr>
      <vt:lpstr>Study Mucoactive Administration (2)</vt:lpstr>
      <vt:lpstr>Study Mucoactive Administration (3) </vt:lpstr>
      <vt:lpstr>Study Mucoactive Administration (4) </vt:lpstr>
      <vt:lpstr>Study Mucoactive Termination</vt:lpstr>
      <vt:lpstr>Study Mucoactive Compliance</vt:lpstr>
      <vt:lpstr>Pharmacovigilance (1) </vt:lpstr>
      <vt:lpstr>Pharmacovigilance (2)</vt:lpstr>
      <vt:lpstr>Pharmacovigilance (3) </vt:lpstr>
      <vt:lpstr>Pharmacy: Next Steps</vt:lpstr>
      <vt:lpstr>Any questions?  </vt:lpstr>
      <vt:lpstr>Discussion Point:   How will your site/team identify potentially eligible MARCH patients?  Inclusion criteria:  Presence of secretions that are difficult to clear with usual airway clearance management (as assessed by the treating clinical team) </vt:lpstr>
      <vt:lpstr>Local Study Management</vt:lpstr>
      <vt:lpstr>Screening and Recruitment Log  </vt:lpstr>
      <vt:lpstr>Screening Log eCRF:  The SEAR Framework</vt:lpstr>
      <vt:lpstr>Screening Log eCRF:  The SEAR Framework</vt:lpstr>
      <vt:lpstr>Screening Log eCRF:  The SEAR Framework</vt:lpstr>
      <vt:lpstr>Screening Log eCRF:  The SEAR Framework</vt:lpstr>
      <vt:lpstr>Eligibility Confirmation</vt:lpstr>
      <vt:lpstr>Informed Consent Process (1)</vt:lpstr>
      <vt:lpstr>Informed Consent Process (2)</vt:lpstr>
      <vt:lpstr>Informed Consent Process (3)</vt:lpstr>
      <vt:lpstr>PowerPoint Presentation</vt:lpstr>
      <vt:lpstr>Informed Consent Process (4)</vt:lpstr>
      <vt:lpstr>Informed Consent Process (5)</vt:lpstr>
      <vt:lpstr>Randomisation System</vt:lpstr>
      <vt:lpstr>PowerPoint Presentation</vt:lpstr>
      <vt:lpstr>PowerPoint Presentation</vt:lpstr>
      <vt:lpstr>Trial Data Collection eCRF (MACRO)</vt:lpstr>
      <vt:lpstr>eCRF (MACRO) for Trial Data Collection </vt:lpstr>
      <vt:lpstr>Data Collection (Day 0)</vt:lpstr>
      <vt:lpstr>PowerPoint Presentation</vt:lpstr>
      <vt:lpstr>Daily Data Collection (Day 1 to Day 28) (1)</vt:lpstr>
      <vt:lpstr>Daily Data Collection (Day 1 to Day 28) (2)</vt:lpstr>
      <vt:lpstr>Other Data Collection (ICU/ hospital)</vt:lpstr>
      <vt:lpstr>PowerPoint Presentation</vt:lpstr>
      <vt:lpstr>Consent to Continue (1)</vt:lpstr>
      <vt:lpstr>PowerPoint Presentation</vt:lpstr>
      <vt:lpstr>Consent to Continue (3)</vt:lpstr>
      <vt:lpstr>Time-critical data entry for SWAT</vt:lpstr>
      <vt:lpstr>Study Withdrawal (eCRF form)</vt:lpstr>
      <vt:lpstr>Recording and Reporting of Adverse Events (TM03)</vt:lpstr>
      <vt:lpstr>Recording and Reporting of Adverse Events TM03 (1)</vt:lpstr>
      <vt:lpstr>Recording and Reporting of Adverse Events TM03 (2)</vt:lpstr>
      <vt:lpstr>PowerPoint Presentation</vt:lpstr>
      <vt:lpstr>PowerPoint Presentation</vt:lpstr>
      <vt:lpstr>PowerPoint Presentation</vt:lpstr>
      <vt:lpstr>PowerPoint Presentation</vt:lpstr>
      <vt:lpstr>PowerPoint Presentation</vt:lpstr>
      <vt:lpstr>Urgent Safety Measures (TM03)</vt:lpstr>
      <vt:lpstr>Protocol Deviations/ Serious Breaches</vt:lpstr>
      <vt:lpstr>Recording and Reporting of Protocol or GCP Deviations</vt:lpstr>
      <vt:lpstr>Protocol Deviations/ Serious Breaches</vt:lpstr>
      <vt:lpstr>Investigator Site File (ISF)</vt:lpstr>
      <vt:lpstr>Investigator Site File SOP TM02</vt:lpstr>
      <vt:lpstr>ISF Index</vt:lpstr>
      <vt:lpstr>Investigator Site File (ISF)</vt:lpstr>
      <vt:lpstr>Retention of Trial Records</vt:lpstr>
      <vt:lpstr>Monitoring (1)</vt:lpstr>
      <vt:lpstr>Monitoring (2)</vt:lpstr>
      <vt:lpstr>MARCH Guidelines and SOPs</vt:lpstr>
      <vt:lpstr>Site Set Up: Next Steps</vt:lpstr>
      <vt:lpstr>PowerPoint Presentation</vt:lpstr>
      <vt:lpstr>Questions…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Caroline Wilson</dc:creator>
  <cp:lastModifiedBy>Thompson, JoanneX</cp:lastModifiedBy>
  <cp:revision>33</cp:revision>
  <dcterms:created xsi:type="dcterms:W3CDTF">2021-10-14T11:57:12Z</dcterms:created>
  <dcterms:modified xsi:type="dcterms:W3CDTF">2022-03-14T10:57:59Z</dcterms:modified>
</cp:coreProperties>
</file>